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Unbounded" panose="020B0604020202020204" charset="-18"/>
      <p:regular r:id="rId17"/>
    </p:embeddedFont>
    <p:embeddedFont>
      <p:font typeface="Cabin" panose="020B0604020202020204" charset="-18"/>
      <p:regular r:id="rId18"/>
    </p:embeddedFont>
  </p:embeddedFont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8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022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file:///C:\Users\ISJ_INFO\Downloads\PHOTO-2024-07-22-12-58-56.jpg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-2-6.svg"/><Relationship Id="rId5" Type="http://schemas.openxmlformats.org/officeDocument/2006/relationships/image" Target="../media/image-2-4.svg"/><Relationship Id="rId4" Type="http://schemas.openxmlformats.org/officeDocument/2006/relationships/image" Target="../media/image-2-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-9-6.svg"/><Relationship Id="rId12" Type="http://schemas.openxmlformats.org/officeDocument/2006/relationships/image" Target="../media/image-9-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-9-3.sv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-9-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440180"/>
            <a:ext cx="7468553" cy="4224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Expected Outcomes: Driving Inclusive Employment through Legal and Organisational Excellence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6023253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Equipping organisations with the knowledge, capacity, and practical tools to champion inclusive employment across the European Union.</a:t>
            </a:r>
            <a:endParaRPr lang="en-US" sz="185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03042" y="338548"/>
            <a:ext cx="4325938" cy="7762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Erasmus+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KA220-VET - Cooperation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partnerships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vocational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o-RO" altLang="ro-RO" sz="1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training</a:t>
            </a:r>
            <a:endParaRPr kumimoji="0" lang="ro-RO" altLang="ro-RO" sz="9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o-RO" sz="1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 - 2023-1-RO01-KA220-VET-000160043</a:t>
            </a:r>
            <a:endParaRPr kumimoji="0" lang="ro-RO" altLang="ro-RO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2" descr="C:\Users\ISJ_INFO\Downloads\PHOTO-2024-07-22-12-58-56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68" y="139850"/>
            <a:ext cx="1146630" cy="11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112" y="50995"/>
            <a:ext cx="2216552" cy="70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20090"/>
            <a:ext cx="12954952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Increased Legal and Practical Knowledge of EU and National Legislation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3310890"/>
            <a:ext cx="4158734" cy="4198620"/>
          </a:xfrm>
          <a:prstGeom prst="roundRect">
            <a:avLst>
              <a:gd name="adj" fmla="val 863"/>
            </a:avLst>
          </a:prstGeom>
          <a:solidFill>
            <a:srgbClr val="304755"/>
          </a:solidFill>
          <a:ln/>
        </p:spPr>
      </p:sp>
      <p:sp>
        <p:nvSpPr>
          <p:cNvPr id="4" name="Shape 2"/>
          <p:cNvSpPr/>
          <p:nvPr/>
        </p:nvSpPr>
        <p:spPr>
          <a:xfrm>
            <a:off x="1077039" y="3550206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0A988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74445" y="3747611"/>
            <a:ext cx="323136" cy="3231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7039" y="4507587"/>
            <a:ext cx="368010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EU's Evolving Legal Landscape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77039" y="5355074"/>
            <a:ext cx="368010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Key updates including the EU AI Act and Pay Transparency Directive coming into force by 2026-2027, reshaping employment frameworks across member states.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5235773" y="3310890"/>
            <a:ext cx="4158734" cy="4198620"/>
          </a:xfrm>
          <a:prstGeom prst="roundRect">
            <a:avLst>
              <a:gd name="adj" fmla="val 863"/>
            </a:avLst>
          </a:prstGeom>
          <a:solidFill>
            <a:srgbClr val="304755"/>
          </a:solidFill>
          <a:ln/>
        </p:spPr>
      </p:sp>
      <p:sp>
        <p:nvSpPr>
          <p:cNvPr id="9" name="Shape 6"/>
          <p:cNvSpPr/>
          <p:nvPr/>
        </p:nvSpPr>
        <p:spPr>
          <a:xfrm>
            <a:off x="5475089" y="3550206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0A988B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72495" y="3747611"/>
            <a:ext cx="323136" cy="32313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75089" y="4507587"/>
            <a:ext cx="368010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Compliance &amp; Protection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75089" y="5355074"/>
            <a:ext cx="368010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Understanding these laws ensures regulatory compliance whilst leveraging critical protections for vulnerable workers throughout the organisation.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9633823" y="3310890"/>
            <a:ext cx="4158853" cy="4198620"/>
          </a:xfrm>
          <a:prstGeom prst="roundRect">
            <a:avLst>
              <a:gd name="adj" fmla="val 863"/>
            </a:avLst>
          </a:prstGeom>
          <a:solidFill>
            <a:srgbClr val="304755"/>
          </a:solidFill>
          <a:ln/>
        </p:spPr>
      </p:sp>
      <p:sp>
        <p:nvSpPr>
          <p:cNvPr id="14" name="Shape 10"/>
          <p:cNvSpPr/>
          <p:nvPr/>
        </p:nvSpPr>
        <p:spPr>
          <a:xfrm>
            <a:off x="9873139" y="3550206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0A988B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070544" y="3747611"/>
            <a:ext cx="323136" cy="32313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73139" y="4507587"/>
            <a:ext cx="322004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National Alignment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3139" y="5003125"/>
            <a:ext cx="368022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French Supreme Court rulings exemplify alignment of national law with EU standards on paid leave and overtime, enhancing worker rights.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377190"/>
            <a:ext cx="13067109" cy="403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Improved Organisational Capacity to Support Inclusive Employment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80060" y="1123474"/>
            <a:ext cx="2874407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 Readiness Challenge</a:t>
            </a:r>
            <a:endParaRPr lang="en-US" sz="1500" dirty="0"/>
          </a:p>
        </p:txBody>
      </p:sp>
      <p:grpSp>
        <p:nvGrpSpPr>
          <p:cNvPr id="10" name="Grupare 9"/>
          <p:cNvGrpSpPr/>
          <p:nvPr/>
        </p:nvGrpSpPr>
        <p:grpSpPr>
          <a:xfrm>
            <a:off x="617220" y="2051328"/>
            <a:ext cx="5967532" cy="3413557"/>
            <a:chOff x="480060" y="1502688"/>
            <a:chExt cx="5967532" cy="1001077"/>
          </a:xfrm>
        </p:grpSpPr>
        <p:sp>
          <p:nvSpPr>
            <p:cNvPr id="4" name="Text 2"/>
            <p:cNvSpPr/>
            <p:nvPr/>
          </p:nvSpPr>
          <p:spPr>
            <a:xfrm>
              <a:off x="480060" y="1502688"/>
              <a:ext cx="5967532" cy="4388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600" dirty="0">
                  <a:solidFill>
                    <a:srgbClr val="CAD6DE"/>
                  </a:solidFill>
                  <a:latin typeface="Cabin" pitchFamily="34" charset="0"/>
                  <a:ea typeface="Cabin" pitchFamily="34" charset="-122"/>
                  <a:cs typeface="Cabin" pitchFamily="34" charset="-120"/>
                </a:rPr>
                <a:t>Only 18-24% of organisations report being very prepared for new EU employment laws according to the Littler 2025 survey, highlighting a critical capacity gap.</a:t>
              </a:r>
              <a:endParaRPr lang="en-US" sz="16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480060" y="2064901"/>
              <a:ext cx="5967532" cy="4388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600" dirty="0">
                  <a:solidFill>
                    <a:srgbClr val="CAD6DE"/>
                  </a:solidFill>
                  <a:latin typeface="Cabin" pitchFamily="34" charset="0"/>
                  <a:ea typeface="Cabin" pitchFamily="34" charset="-122"/>
                  <a:cs typeface="Cabin" pitchFamily="34" charset="-120"/>
                </a:rPr>
                <a:t>Building internal task forces and conducting comprehensive audits on pay equity and AI use cases are essential first steps towards readiness.</a:t>
              </a:r>
              <a:endParaRPr lang="en-US" sz="1600" dirty="0"/>
            </a:p>
          </p:txBody>
        </p:sp>
      </p:grp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952024"/>
            <a:ext cx="7025521" cy="7025521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80060" y="8817293"/>
            <a:ext cx="13670280" cy="582811"/>
          </a:xfrm>
          <a:prstGeom prst="roundRect">
            <a:avLst>
              <a:gd name="adj" fmla="val 3531"/>
            </a:avLst>
          </a:prstGeom>
          <a:solidFill>
            <a:srgbClr val="05484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9021128"/>
            <a:ext cx="171450" cy="1371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25830" y="8988743"/>
            <a:ext cx="13087350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Case Study:</a:t>
            </a:r>
            <a:r>
              <a:rPr lang="en-US" sz="10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The EU Disability Employment Package focuses on strengthening employment services and reasonable accommodations, providing a blueprint for organisational transformation.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0768" y="118646"/>
            <a:ext cx="7815263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Identification of Transferable Legal and Policy Elements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150769" y="1924883"/>
            <a:ext cx="7815263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EU-wide directives provide robust frameworks adaptable across member states, enabling shared learning and efficient policy implementation.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769" y="2745581"/>
            <a:ext cx="949047" cy="137981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89602" y="2935367"/>
            <a:ext cx="4070390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Affirmative Action Catalogues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7289602" y="3328392"/>
            <a:ext cx="667643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Structured approaches to promoting diversity and equal opportunities within recruitment and advancement processes.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769" y="4125397"/>
            <a:ext cx="949047" cy="137981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289602" y="4315182"/>
            <a:ext cx="463438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Vocational Rehabilitation Schemes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7289602" y="4708208"/>
            <a:ext cx="667643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Comprehensive programmes supporting skill development and career progression for vulnerable workers.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0769" y="5505212"/>
            <a:ext cx="949047" cy="137981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289602" y="5694997"/>
            <a:ext cx="3312081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Inclusive Hiring Practices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289602" y="6088023"/>
            <a:ext cx="667643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Evidence-based recruitment strategies removing barriers and expanding talent pools across demographics.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6150769" y="7098506"/>
            <a:ext cx="7815263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 EU Disability Employment Package's six action areas are specifically designed for broad applicability and effective national implementation across diverse contexts.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8793" y="644009"/>
            <a:ext cx="12992814" cy="1376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Concrete Proposals for Employers and Policymakers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18793" y="2605207"/>
            <a:ext cx="3303032" cy="412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For Employers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8793" y="3251954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Implement comprehensive pay transparency audits to identify and address wage gaps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8793" y="4082415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Establish dedicated diversity and inclusion task forces with clear mandates and resources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8793" y="4912876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Adopt flexible work arrangements accommodating diverse needs and circumstances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8793" y="5743337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Invest in accessibility infrastructure and assistive technologies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608213" y="2605207"/>
            <a:ext cx="3368635" cy="412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For Policymakers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608213" y="3251954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Promote holistic, person-centred labour market policies addressing systemic barriers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608213" y="4082415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Support initiatives benefiting women, migrants, older workers, and persons with disabilities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608213" y="4912876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Drive pension reforms and affordable care services to increase participation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608213" y="5743337"/>
            <a:ext cx="62110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Facilitate knowledge-sharing platforms across member states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18793" y="6836926"/>
            <a:ext cx="12992814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CAD6DE"/>
                </a:solidFill>
                <a:highlight>
                  <a:srgbClr val="0A988B"/>
                </a:highlight>
                <a:latin typeface="Cabin" pitchFamily="34" charset="0"/>
                <a:ea typeface="Cabin" pitchFamily="34" charset="-122"/>
                <a:cs typeface="Cabin" pitchFamily="34" charset="-120"/>
              </a:rPr>
              <a:t>Example:</a:t>
            </a:r>
            <a:r>
              <a:rPr lang="en-US" sz="1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Pension reforms and affordable care services have demonstrably increased labour participation rates according to the ESDE 2025 report.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8862" y="329089"/>
            <a:ext cx="1304675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 Stakes: Labour Market Inclusion as a Solution to Demographic Challenges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18862" y="980123"/>
            <a:ext cx="6821567" cy="394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18M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2635210" y="1524476"/>
            <a:ext cx="2388751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Projected Workforce Decline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18862" y="1772245"/>
            <a:ext cx="6821567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EU workforce expected to shrink by up to 18 million workers by 2050 due to demographic shifts.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89971" y="980123"/>
            <a:ext cx="6821567" cy="394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78%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9759077" y="1524476"/>
            <a:ext cx="2083237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Employment Rate Target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89971" y="1772245"/>
            <a:ext cx="6821567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EU's ambitious target for employment rate by 2030, requiring inclusive policies to achieve.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04" y="2360890"/>
            <a:ext cx="10141499" cy="567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18862" y="9956602"/>
            <a:ext cx="13792676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Inclusive employment policies are critical not only for social justice but for maintaining economic competitiveness and sustainability across the European Union.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474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9263" y="3496151"/>
            <a:ext cx="13091874" cy="1293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Legal Compliance as a Foundation for Inclusion and Competitiveness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69263" y="5118854"/>
            <a:ext cx="4217432" cy="2361962"/>
          </a:xfrm>
          <a:prstGeom prst="roundRect">
            <a:avLst>
              <a:gd name="adj" fmla="val 6194"/>
            </a:avLst>
          </a:prstGeom>
          <a:solidFill>
            <a:srgbClr val="112836"/>
          </a:solidFill>
          <a:ln w="30480">
            <a:solidFill>
              <a:srgbClr val="0A988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8783" y="5118854"/>
            <a:ext cx="121920" cy="2361962"/>
          </a:xfrm>
          <a:prstGeom prst="roundRect">
            <a:avLst>
              <a:gd name="adj" fmla="val 27043"/>
            </a:avLst>
          </a:prstGeom>
          <a:solidFill>
            <a:srgbClr val="0A988B"/>
          </a:solidFill>
          <a:ln/>
        </p:spPr>
      </p:sp>
      <p:sp>
        <p:nvSpPr>
          <p:cNvPr id="6" name="Text 3"/>
          <p:cNvSpPr/>
          <p:nvPr/>
        </p:nvSpPr>
        <p:spPr>
          <a:xfrm>
            <a:off x="1110972" y="5369123"/>
            <a:ext cx="3437453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Non-Compliance Risks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10972" y="5824180"/>
            <a:ext cx="3625453" cy="140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Significant financial penalties under the EU AI Act and Pay Transparency Directive, alongside reputational damage and legal exposure.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206484" y="5118854"/>
            <a:ext cx="4217432" cy="2361962"/>
          </a:xfrm>
          <a:prstGeom prst="roundRect">
            <a:avLst>
              <a:gd name="adj" fmla="val 6194"/>
            </a:avLst>
          </a:prstGeom>
          <a:solidFill>
            <a:srgbClr val="112836"/>
          </a:solidFill>
          <a:ln w="30480">
            <a:solidFill>
              <a:srgbClr val="1C364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176004" y="5118854"/>
            <a:ext cx="121920" cy="2361962"/>
          </a:xfrm>
          <a:prstGeom prst="roundRect">
            <a:avLst>
              <a:gd name="adj" fmla="val 27043"/>
            </a:avLst>
          </a:prstGeom>
          <a:solidFill>
            <a:srgbClr val="1C3645"/>
          </a:solidFill>
          <a:ln/>
        </p:spPr>
      </p:sp>
      <p:sp>
        <p:nvSpPr>
          <p:cNvPr id="10" name="Text 7"/>
          <p:cNvSpPr/>
          <p:nvPr/>
        </p:nvSpPr>
        <p:spPr>
          <a:xfrm>
            <a:off x="5548193" y="5369123"/>
            <a:ext cx="3424476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Compliance Dividends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548193" y="5824180"/>
            <a:ext cx="3625453" cy="140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Enhanced employer brand, increased stakeholder trust, improved employee engagement, and sustainable productivity gains.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9643705" y="5118854"/>
            <a:ext cx="4217432" cy="2361962"/>
          </a:xfrm>
          <a:prstGeom prst="roundRect">
            <a:avLst>
              <a:gd name="adj" fmla="val 6194"/>
            </a:avLst>
          </a:prstGeom>
          <a:solidFill>
            <a:srgbClr val="112836"/>
          </a:solidFill>
          <a:ln w="30480">
            <a:solidFill>
              <a:srgbClr val="06172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13225" y="5118854"/>
            <a:ext cx="121920" cy="2361962"/>
          </a:xfrm>
          <a:prstGeom prst="roundRect">
            <a:avLst>
              <a:gd name="adj" fmla="val 27043"/>
            </a:avLst>
          </a:prstGeom>
          <a:solidFill>
            <a:srgbClr val="061722"/>
          </a:solidFill>
          <a:ln/>
        </p:spPr>
      </p:sp>
      <p:sp>
        <p:nvSpPr>
          <p:cNvPr id="14" name="Text 11"/>
          <p:cNvSpPr/>
          <p:nvPr/>
        </p:nvSpPr>
        <p:spPr>
          <a:xfrm>
            <a:off x="9985415" y="5369123"/>
            <a:ext cx="3470434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Expanding Obligations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9985415" y="5824180"/>
            <a:ext cx="3625453" cy="140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European Works Council Directive reforms expanding worker rights and employer obligations by 2028, requiring proactive preparation.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066" y="416481"/>
            <a:ext cx="12417266" cy="445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Organisational Transformation: From Awareness to Action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30066" y="1164788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30066" y="1406962"/>
            <a:ext cx="4422458" cy="15240"/>
          </a:xfrm>
          <a:prstGeom prst="rect">
            <a:avLst/>
          </a:prstGeom>
          <a:solidFill>
            <a:srgbClr val="0A988B"/>
          </a:solidFill>
          <a:ln/>
        </p:spPr>
      </p:sp>
      <p:sp>
        <p:nvSpPr>
          <p:cNvPr id="5" name="Text 3"/>
          <p:cNvSpPr/>
          <p:nvPr/>
        </p:nvSpPr>
        <p:spPr>
          <a:xfrm>
            <a:off x="530066" y="1513165"/>
            <a:ext cx="2385179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Legal Literacy Training</a:t>
            </a:r>
            <a:endParaRPr lang="en-US" sz="1400" b="1" dirty="0">
              <a:solidFill>
                <a:srgbClr val="92D05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30066" y="1826776"/>
            <a:ext cx="4422458" cy="2807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Comprehensive programmes to increase understanding of EU and national employment legislation among HR professionals and management teams.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103971" y="1164788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103971" y="1406962"/>
            <a:ext cx="4422458" cy="15240"/>
          </a:xfrm>
          <a:prstGeom prst="rect">
            <a:avLst/>
          </a:prstGeom>
          <a:solidFill>
            <a:srgbClr val="0A988B"/>
          </a:solidFill>
          <a:ln/>
        </p:spPr>
      </p:sp>
      <p:sp>
        <p:nvSpPr>
          <p:cNvPr id="9" name="Text 7"/>
          <p:cNvSpPr/>
          <p:nvPr/>
        </p:nvSpPr>
        <p:spPr>
          <a:xfrm>
            <a:off x="5103971" y="1513165"/>
            <a:ext cx="1867614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Policy Embedding</a:t>
            </a:r>
            <a:endParaRPr lang="en-US" sz="1400" b="1" dirty="0">
              <a:solidFill>
                <a:srgbClr val="92D05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103971" y="1826776"/>
            <a:ext cx="4422458" cy="1113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Integration of inclusive policies into corporate culture, operational processes, and performance management systems.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77876" y="1164788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677876" y="1406962"/>
            <a:ext cx="4422458" cy="15240"/>
          </a:xfrm>
          <a:prstGeom prst="rect">
            <a:avLst/>
          </a:prstGeom>
          <a:solidFill>
            <a:srgbClr val="0A988B"/>
          </a:solidFill>
          <a:ln/>
        </p:spPr>
      </p:sp>
      <p:sp>
        <p:nvSpPr>
          <p:cNvPr id="13" name="Text 11"/>
          <p:cNvSpPr/>
          <p:nvPr/>
        </p:nvSpPr>
        <p:spPr>
          <a:xfrm>
            <a:off x="9677876" y="1513165"/>
            <a:ext cx="2701052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Continuous Improvement</a:t>
            </a:r>
            <a:endParaRPr lang="en-US" sz="1400" b="1" dirty="0">
              <a:solidFill>
                <a:srgbClr val="92D05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77876" y="1826776"/>
            <a:ext cx="4422458" cy="1113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Regular audits, feedback mechanisms, and adaptation based on emerging best practices and regulatory developments.</a:t>
            </a:r>
            <a:endParaRPr lang="en-US" sz="1600" dirty="0"/>
          </a:p>
        </p:txBody>
      </p:sp>
      <p:grpSp>
        <p:nvGrpSpPr>
          <p:cNvPr id="18" name="Grupare 17"/>
          <p:cNvGrpSpPr/>
          <p:nvPr/>
        </p:nvGrpSpPr>
        <p:grpSpPr>
          <a:xfrm>
            <a:off x="530066" y="5098526"/>
            <a:ext cx="7994333" cy="512711"/>
            <a:chOff x="530066" y="3007995"/>
            <a:chExt cx="7994333" cy="512711"/>
          </a:xfrm>
        </p:grpSpPr>
        <p:sp>
          <p:nvSpPr>
            <p:cNvPr id="15" name="Text 13"/>
            <p:cNvSpPr/>
            <p:nvPr/>
          </p:nvSpPr>
          <p:spPr>
            <a:xfrm>
              <a:off x="757238" y="3036122"/>
              <a:ext cx="7767161" cy="4845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1900"/>
                </a:lnSpc>
                <a:buNone/>
              </a:pPr>
              <a:r>
                <a:rPr lang="en-US" dirty="0">
                  <a:solidFill>
                    <a:srgbClr val="CAD6DE"/>
                  </a:solidFill>
                  <a:latin typeface="Cabin" pitchFamily="34" charset="0"/>
                  <a:ea typeface="Cabin" pitchFamily="34" charset="-122"/>
                  <a:cs typeface="Cabin" pitchFamily="34" charset="-120"/>
                </a:rPr>
                <a:t>"Companies adopting reasonable accommodation guidelines report improved retention rates and significantly enhanced engagement amongst employees with disabilities."</a:t>
              </a:r>
              <a:endParaRPr lang="en-US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530066" y="3007995"/>
              <a:ext cx="15240" cy="484584"/>
            </a:xfrm>
            <a:prstGeom prst="rect">
              <a:avLst/>
            </a:prstGeom>
            <a:solidFill>
              <a:srgbClr val="0A988B"/>
            </a:solidFill>
            <a:ln/>
          </p:spPr>
        </p:sp>
      </p:grp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51" y="3007995"/>
            <a:ext cx="5206484" cy="5206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03791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Collaborative Policy Development and Advocacy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690574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Civil Society Engagement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538061"/>
            <a:ext cx="3851434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Essential role of civil society organisations in shaping inclusive employment measures and ensuring accountability.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791063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13966" y="3756898"/>
            <a:ext cx="358140" cy="3581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690574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Employer Organisations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538061"/>
            <a:ext cx="3851434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Industry groups driving practical implementation and sharing best practices across sectors and member states.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131" y="2791063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258175" y="3756898"/>
            <a:ext cx="358140" cy="3581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429131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Diverse Disability Perspectives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6276618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Reflecting experiences of deaf communities, chronically ill workers, and others in policy development.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8131" y="2791063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258175" y="6001107"/>
            <a:ext cx="358140" cy="35814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37724" y="5429131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EU Commission Support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6276618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Ongoing publication of practical tools and comprehensive guidelines to support implementation efforts.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8131" y="2791063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013966" y="6001107"/>
            <a:ext cx="358140" cy="358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228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8299" y="3112294"/>
            <a:ext cx="13273802" cy="1140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Unlocking Potential through Knowledge, Capacity, and Concrete Action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78299" y="4543068"/>
            <a:ext cx="4295418" cy="2003584"/>
          </a:xfrm>
          <a:prstGeom prst="roundRect">
            <a:avLst>
              <a:gd name="adj" fmla="val 1451"/>
            </a:avLst>
          </a:prstGeom>
          <a:solidFill>
            <a:srgbClr val="0A988B"/>
          </a:solidFill>
          <a:ln/>
        </p:spPr>
      </p:sp>
      <p:sp>
        <p:nvSpPr>
          <p:cNvPr id="5" name="Text 2"/>
          <p:cNvSpPr/>
          <p:nvPr/>
        </p:nvSpPr>
        <p:spPr>
          <a:xfrm>
            <a:off x="872014" y="4736783"/>
            <a:ext cx="3907988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Mastery of Legal Frameworks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2014" y="5422821"/>
            <a:ext cx="3907988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Deep understanding of EU and national legislation empowers organisations to design and sustain genuinely inclusive workplaces.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167432" y="4543068"/>
            <a:ext cx="4295418" cy="2003584"/>
          </a:xfrm>
          <a:prstGeom prst="roundRect">
            <a:avLst>
              <a:gd name="adj" fmla="val 1451"/>
            </a:avLst>
          </a:prstGeom>
          <a:solidFill>
            <a:srgbClr val="1C3645"/>
          </a:solidFill>
          <a:ln/>
        </p:spPr>
      </p:sp>
      <p:sp>
        <p:nvSpPr>
          <p:cNvPr id="8" name="Text 5"/>
          <p:cNvSpPr/>
          <p:nvPr/>
        </p:nvSpPr>
        <p:spPr>
          <a:xfrm>
            <a:off x="5361146" y="4736783"/>
            <a:ext cx="3907988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Enhanced Organisational Capacity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361146" y="5422821"/>
            <a:ext cx="3907988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Translating policy into meaningful practice benefits vulnerable groups whilst strengthening the wider economy and social fabric.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9656564" y="4543068"/>
            <a:ext cx="4295537" cy="2003584"/>
          </a:xfrm>
          <a:prstGeom prst="roundRect">
            <a:avLst>
              <a:gd name="adj" fmla="val 1451"/>
            </a:avLst>
          </a:prstGeom>
          <a:solidFill>
            <a:srgbClr val="061722"/>
          </a:solidFill>
          <a:ln/>
        </p:spPr>
      </p:sp>
      <p:sp>
        <p:nvSpPr>
          <p:cNvPr id="11" name="Text 8"/>
          <p:cNvSpPr/>
          <p:nvPr/>
        </p:nvSpPr>
        <p:spPr>
          <a:xfrm>
            <a:off x="9850279" y="4736783"/>
            <a:ext cx="3109555" cy="284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Commitment to Action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9850279" y="5137904"/>
            <a:ext cx="3908107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Proactive compliance, continuous learning, and collaborative policy engagement build a truly inclusive labour market for all.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78299" y="6764655"/>
            <a:ext cx="13273802" cy="775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 path forward requires dedication, resources, and partnership—but the rewards of a more inclusive, competitive, and resilient European labour market are well worth the investment.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837</Words>
  <Application>Microsoft Office PowerPoint</Application>
  <PresentationFormat>Particularizare</PresentationFormat>
  <Paragraphs>90</Paragraphs>
  <Slides>10</Slides>
  <Notes>10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10</vt:i4>
      </vt:variant>
    </vt:vector>
  </HeadingPairs>
  <TitlesOfParts>
    <vt:vector size="17" baseType="lpstr">
      <vt:lpstr>Calibri</vt:lpstr>
      <vt:lpstr>Unbounded</vt:lpstr>
      <vt:lpstr>Times New Roman</vt:lpstr>
      <vt:lpstr>Arial</vt:lpstr>
      <vt:lpstr>Unbounded Light</vt:lpstr>
      <vt:lpstr>Cabin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subject/>
  <dc:creator>Expert</dc:creator>
  <cp:lastModifiedBy>Expert</cp:lastModifiedBy>
  <cp:revision>2</cp:revision>
  <dcterms:created xsi:type="dcterms:W3CDTF">2025-12-30T16:56:25Z</dcterms:created>
  <dcterms:modified xsi:type="dcterms:W3CDTF">2025-12-30T17:02:40Z</dcterms:modified>
</cp:coreProperties>
</file>