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erriweather" panose="020B0604020202020204" charset="-18"/>
      <p:regular r:id="rId17"/>
    </p:embeddedFont>
  </p:embeddedFontLst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8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4095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file:///C:\Users\ISJ_INFO\Downloads\PHOTO-2024-07-22-12-58-56.jpg" TargetMode="Externa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-2-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-2-5.svg"/><Relationship Id="rId5" Type="http://schemas.openxmlformats.org/officeDocument/2006/relationships/image" Target="../media/image-2-3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2324100"/>
            <a:ext cx="7416403" cy="1542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Module 8 – Evaluation and Certification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6350198" y="3965377"/>
            <a:ext cx="3919180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Closing the Learning Loop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350198" y="4721066"/>
            <a:ext cx="7416403" cy="11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Transforming knowledge into measurable impact through structured evaluation, meaningful reflection, and recognised achievement.</a:t>
            </a:r>
            <a:endParaRPr lang="en-US" sz="19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797018" y="1081564"/>
            <a:ext cx="4325938" cy="7762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Erasmus+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KA220-VET - Cooperation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partnerships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vocational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training</a:t>
            </a:r>
            <a:endParaRPr kumimoji="0" lang="ro-RO" altLang="ro-RO" sz="9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 - 2023-1-RO01-KA220-VET-000160043</a:t>
            </a:r>
            <a:endParaRPr kumimoji="0" lang="ro-RO" altLang="ro-RO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2" descr="C:\Users\ISJ_INFO\Downloads\PHOTO-2024-07-22-12-58-56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022" y="5905500"/>
            <a:ext cx="1384753" cy="141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216" y="193050"/>
            <a:ext cx="2216552" cy="70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3748" y="695325"/>
            <a:ext cx="7769304" cy="1227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Why Evaluate? The Power of Measuring Learning Outcomes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173748" y="2217420"/>
            <a:ext cx="3786426" cy="2874288"/>
          </a:xfrm>
          <a:prstGeom prst="roundRect">
            <a:avLst>
              <a:gd name="adj" fmla="val 287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77702" y="2421374"/>
            <a:ext cx="589121" cy="589121"/>
          </a:xfrm>
          <a:prstGeom prst="roundRect">
            <a:avLst>
              <a:gd name="adj" fmla="val 15519877"/>
            </a:avLst>
          </a:prstGeom>
          <a:solidFill>
            <a:srgbClr val="609DFF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39746" y="2583299"/>
            <a:ext cx="265033" cy="2650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77702" y="3206829"/>
            <a:ext cx="2454831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Confirms Mastery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6377702" y="3631406"/>
            <a:ext cx="3378518" cy="1256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Assessment validates that participants have truly grasped key skills and knowledge, ensuring training objectives are met.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10156508" y="2217420"/>
            <a:ext cx="3786545" cy="2874288"/>
          </a:xfrm>
          <a:prstGeom prst="roundRect">
            <a:avLst>
              <a:gd name="adj" fmla="val 2870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0360462" y="2421374"/>
            <a:ext cx="589121" cy="589121"/>
          </a:xfrm>
          <a:prstGeom prst="roundRect">
            <a:avLst>
              <a:gd name="adj" fmla="val 15519877"/>
            </a:avLst>
          </a:prstGeom>
          <a:solidFill>
            <a:srgbClr val="609DFF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22506" y="2583299"/>
            <a:ext cx="265033" cy="26503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360462" y="3206829"/>
            <a:ext cx="2454831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Aligns Goals</a:t>
            </a:r>
            <a:endParaRPr lang="en-US" sz="1900" dirty="0"/>
          </a:p>
        </p:txBody>
      </p:sp>
      <p:sp>
        <p:nvSpPr>
          <p:cNvPr id="13" name="Text 8"/>
          <p:cNvSpPr/>
          <p:nvPr/>
        </p:nvSpPr>
        <p:spPr>
          <a:xfrm>
            <a:off x="10360462" y="3631406"/>
            <a:ext cx="3378637" cy="1256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Connects learning directly with organisational objectives and real-world application for maximum relevance.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6173748" y="5288042"/>
            <a:ext cx="7769304" cy="2246114"/>
          </a:xfrm>
          <a:prstGeom prst="roundRect">
            <a:avLst>
              <a:gd name="adj" fmla="val 3672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377702" y="5491996"/>
            <a:ext cx="589121" cy="589121"/>
          </a:xfrm>
          <a:prstGeom prst="roundRect">
            <a:avLst>
              <a:gd name="adj" fmla="val 15519877"/>
            </a:avLst>
          </a:prstGeom>
          <a:solidFill>
            <a:srgbClr val="609DFF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539746" y="5653921"/>
            <a:ext cx="265033" cy="26503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77702" y="6277451"/>
            <a:ext cx="2454831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Drives Improvement</a:t>
            </a:r>
            <a:endParaRPr lang="en-US" sz="1900" dirty="0"/>
          </a:p>
        </p:txBody>
      </p:sp>
      <p:sp>
        <p:nvSpPr>
          <p:cNvPr id="18" name="Text 12"/>
          <p:cNvSpPr/>
          <p:nvPr/>
        </p:nvSpPr>
        <p:spPr>
          <a:xfrm>
            <a:off x="6377702" y="6702028"/>
            <a:ext cx="7361396" cy="628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Evidence-based evaluation creates accountability and fuels continuous enhancement of training programmes.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0783" y="432792"/>
            <a:ext cx="8507254" cy="491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Assessing Learning Outcomes: Best Practices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550783" y="1317903"/>
            <a:ext cx="2728198" cy="245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Mixed Assessment Approach</a:t>
            </a:r>
            <a:endParaRPr lang="en-US" dirty="0"/>
          </a:p>
        </p:txBody>
      </p:sp>
      <p:grpSp>
        <p:nvGrpSpPr>
          <p:cNvPr id="10" name="Grupare 9"/>
          <p:cNvGrpSpPr/>
          <p:nvPr/>
        </p:nvGrpSpPr>
        <p:grpSpPr>
          <a:xfrm>
            <a:off x="550783" y="2164044"/>
            <a:ext cx="6572488" cy="2537048"/>
            <a:chOff x="550783" y="1721048"/>
            <a:chExt cx="6572488" cy="1148834"/>
          </a:xfrm>
        </p:grpSpPr>
        <p:sp>
          <p:nvSpPr>
            <p:cNvPr id="4" name="Text 2"/>
            <p:cNvSpPr/>
            <p:nvPr/>
          </p:nvSpPr>
          <p:spPr>
            <a:xfrm>
              <a:off x="550783" y="1721048"/>
              <a:ext cx="6572488" cy="5036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1950"/>
                </a:lnSpc>
                <a:buNone/>
              </a:pPr>
              <a:r>
                <a:rPr lang="en-US" sz="16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Combine objective measures (quizzes, tests) with subjective evaluations (essays, reflections) to capture the complete picture of learning.</a:t>
              </a:r>
              <a:endParaRPr lang="en-US" sz="1600" dirty="0"/>
            </a:p>
          </p:txBody>
        </p:sp>
        <p:sp>
          <p:nvSpPr>
            <p:cNvPr id="5" name="Text 3"/>
            <p:cNvSpPr/>
            <p:nvPr/>
          </p:nvSpPr>
          <p:spPr>
            <a:xfrm>
              <a:off x="550783" y="2366248"/>
              <a:ext cx="6572488" cy="5036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1950"/>
                </a:lnSpc>
                <a:buNone/>
              </a:pPr>
              <a:r>
                <a:rPr lang="en-US" sz="16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Provide timely, constructive feedback that supports ongoing learner growth and development.</a:t>
              </a:r>
              <a:endParaRPr lang="en-US" sz="1600" dirty="0"/>
            </a:p>
          </p:txBody>
        </p:sp>
      </p:grp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457" y="924639"/>
            <a:ext cx="5846879" cy="5846879"/>
          </a:xfrm>
          <a:prstGeom prst="rect">
            <a:avLst/>
          </a:prstGeom>
        </p:spPr>
      </p:pic>
      <p:grpSp>
        <p:nvGrpSpPr>
          <p:cNvPr id="11" name="Grupare 10"/>
          <p:cNvGrpSpPr/>
          <p:nvPr/>
        </p:nvGrpSpPr>
        <p:grpSpPr>
          <a:xfrm>
            <a:off x="550783" y="6911618"/>
            <a:ext cx="13528834" cy="920353"/>
            <a:chOff x="550783" y="8264247"/>
            <a:chExt cx="13528834" cy="920353"/>
          </a:xfrm>
        </p:grpSpPr>
        <p:sp>
          <p:nvSpPr>
            <p:cNvPr id="7" name="Shape 4"/>
            <p:cNvSpPr/>
            <p:nvPr/>
          </p:nvSpPr>
          <p:spPr>
            <a:xfrm>
              <a:off x="550783" y="8264247"/>
              <a:ext cx="13528834" cy="920353"/>
            </a:xfrm>
            <a:prstGeom prst="roundRect">
              <a:avLst>
                <a:gd name="adj" fmla="val 7182"/>
              </a:avLst>
            </a:prstGeom>
            <a:solidFill>
              <a:srgbClr val="001D4D"/>
            </a:solidFill>
            <a:ln/>
          </p:spPr>
        </p:sp>
        <p:sp>
          <p:nvSpPr>
            <p:cNvPr id="9" name="Text 5"/>
            <p:cNvSpPr/>
            <p:nvPr/>
          </p:nvSpPr>
          <p:spPr>
            <a:xfrm>
              <a:off x="1062038" y="8460819"/>
              <a:ext cx="12860298" cy="5036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Real-World Example:</a:t>
              </a:r>
              <a:r>
                <a:rPr lang="en-US" sz="1400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 Stanford University's customisable course evaluations gather targeted feedback aligned to specific learning goals, focusing on patterns rather than isolated comments to identify meaningful insights.</a:t>
              </a:r>
              <a:endParaRPr lang="en-US" sz="14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6507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0205" y="3168372"/>
            <a:ext cx="13249989" cy="1232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Group Reflection and Feedback: Harnessing Collective Insight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90205" y="4696658"/>
            <a:ext cx="19716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01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90205" y="5008959"/>
            <a:ext cx="4285178" cy="22860"/>
          </a:xfrm>
          <a:prstGeom prst="rect">
            <a:avLst/>
          </a:prstGeom>
          <a:solidFill>
            <a:srgbClr val="609DFF"/>
          </a:solidFill>
          <a:ln/>
        </p:spPr>
      </p:sp>
      <p:sp>
        <p:nvSpPr>
          <p:cNvPr id="6" name="Text 3"/>
          <p:cNvSpPr/>
          <p:nvPr/>
        </p:nvSpPr>
        <p:spPr>
          <a:xfrm>
            <a:off x="690205" y="5153263"/>
            <a:ext cx="2698075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Facilitated Discussions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90205" y="5579507"/>
            <a:ext cx="4285178" cy="946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Structured group conversations encourage participants to share diverse perspectives, deepening collective understanding.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5172551" y="4696658"/>
            <a:ext cx="19716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02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172551" y="5008959"/>
            <a:ext cx="4285178" cy="22860"/>
          </a:xfrm>
          <a:prstGeom prst="rect">
            <a:avLst/>
          </a:prstGeom>
          <a:solidFill>
            <a:srgbClr val="609DFF"/>
          </a:solidFill>
          <a:ln/>
        </p:spPr>
      </p:sp>
      <p:sp>
        <p:nvSpPr>
          <p:cNvPr id="10" name="Text 7"/>
          <p:cNvSpPr/>
          <p:nvPr/>
        </p:nvSpPr>
        <p:spPr>
          <a:xfrm>
            <a:off x="5172551" y="5153263"/>
            <a:ext cx="2465070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Personal Reflection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5172551" y="5579507"/>
            <a:ext cx="4285178" cy="946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Reflection helps learners internalise lessons and identify both personal and team growth areas.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9654897" y="4696658"/>
            <a:ext cx="19716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9654897" y="5008959"/>
            <a:ext cx="4285298" cy="22860"/>
          </a:xfrm>
          <a:prstGeom prst="rect">
            <a:avLst/>
          </a:prstGeom>
          <a:solidFill>
            <a:srgbClr val="609DFF"/>
          </a:solidFill>
          <a:ln/>
        </p:spPr>
      </p:sp>
      <p:sp>
        <p:nvSpPr>
          <p:cNvPr id="14" name="Text 11"/>
          <p:cNvSpPr/>
          <p:nvPr/>
        </p:nvSpPr>
        <p:spPr>
          <a:xfrm>
            <a:off x="9654897" y="5153263"/>
            <a:ext cx="2465070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Safe Space Creation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9654897" y="5579507"/>
            <a:ext cx="4285298" cy="946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Establish an environment for honest feedback and collaborative problem-solving without judgement.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90205" y="6895386"/>
            <a:ext cx="13249989" cy="630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UW–Madison's course evaluations exemplify this approach, encouraging students to reflect on their own learning relative to stated outcomes.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9488" y="587573"/>
            <a:ext cx="7805023" cy="1195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Action Plans: From Learning to Organisational Impact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69488" y="2070140"/>
            <a:ext cx="7805023" cy="1453991"/>
          </a:xfrm>
          <a:prstGeom prst="roundRect">
            <a:avLst>
              <a:gd name="adj" fmla="val 5526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92348" y="2093000"/>
            <a:ext cx="765215" cy="1408271"/>
          </a:xfrm>
          <a:prstGeom prst="roundRect">
            <a:avLst>
              <a:gd name="adj" fmla="val 6915"/>
            </a:avLst>
          </a:prstGeom>
          <a:solidFill>
            <a:srgbClr val="003180"/>
          </a:solidFill>
          <a:ln/>
        </p:spPr>
      </p:sp>
      <p:sp>
        <p:nvSpPr>
          <p:cNvPr id="6" name="Text 3"/>
          <p:cNvSpPr/>
          <p:nvPr/>
        </p:nvSpPr>
        <p:spPr>
          <a:xfrm>
            <a:off x="927616" y="2617827"/>
            <a:ext cx="286941" cy="358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1648778" y="2284214"/>
            <a:ext cx="2928342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Create Personalised Plans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648778" y="2697837"/>
            <a:ext cx="6611660" cy="61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Participants develop concrete, tailored strategies to apply new knowledge directly in their roles.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69488" y="3715345"/>
            <a:ext cx="7805023" cy="1453991"/>
          </a:xfrm>
          <a:prstGeom prst="roundRect">
            <a:avLst>
              <a:gd name="adj" fmla="val 5526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92348" y="3738205"/>
            <a:ext cx="765215" cy="1408271"/>
          </a:xfrm>
          <a:prstGeom prst="roundRect">
            <a:avLst>
              <a:gd name="adj" fmla="val 6915"/>
            </a:avLst>
          </a:prstGeom>
          <a:solidFill>
            <a:srgbClr val="003180"/>
          </a:solidFill>
          <a:ln/>
        </p:spPr>
      </p:sp>
      <p:sp>
        <p:nvSpPr>
          <p:cNvPr id="11" name="Text 8"/>
          <p:cNvSpPr/>
          <p:nvPr/>
        </p:nvSpPr>
        <p:spPr>
          <a:xfrm>
            <a:off x="927616" y="4263033"/>
            <a:ext cx="286941" cy="358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250" dirty="0"/>
          </a:p>
        </p:txBody>
      </p:sp>
      <p:sp>
        <p:nvSpPr>
          <p:cNvPr id="12" name="Text 9"/>
          <p:cNvSpPr/>
          <p:nvPr/>
        </p:nvSpPr>
        <p:spPr>
          <a:xfrm>
            <a:off x="1648778" y="3929420"/>
            <a:ext cx="2391251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Set SMART Goals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1648778" y="4343043"/>
            <a:ext cx="6611660" cy="61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Establish objectives that are Specific, Measurable, Achievable, Relevant, and Time-bound for clear direction.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69488" y="5360551"/>
            <a:ext cx="7805023" cy="1453991"/>
          </a:xfrm>
          <a:prstGeom prst="roundRect">
            <a:avLst>
              <a:gd name="adj" fmla="val 5526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92348" y="5383411"/>
            <a:ext cx="765215" cy="1408271"/>
          </a:xfrm>
          <a:prstGeom prst="roundRect">
            <a:avLst>
              <a:gd name="adj" fmla="val 6915"/>
            </a:avLst>
          </a:prstGeom>
          <a:solidFill>
            <a:srgbClr val="003180"/>
          </a:solidFill>
          <a:ln/>
        </p:spPr>
      </p:sp>
      <p:sp>
        <p:nvSpPr>
          <p:cNvPr id="16" name="Text 13"/>
          <p:cNvSpPr/>
          <p:nvPr/>
        </p:nvSpPr>
        <p:spPr>
          <a:xfrm>
            <a:off x="927616" y="5908238"/>
            <a:ext cx="286941" cy="358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250" dirty="0"/>
          </a:p>
        </p:txBody>
      </p:sp>
      <p:sp>
        <p:nvSpPr>
          <p:cNvPr id="17" name="Text 14"/>
          <p:cNvSpPr/>
          <p:nvPr/>
        </p:nvSpPr>
        <p:spPr>
          <a:xfrm>
            <a:off x="1648778" y="5574625"/>
            <a:ext cx="2593181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Track Implementation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1648778" y="5988248"/>
            <a:ext cx="6611660" cy="61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Post-training follow-ups monitor progress and outcomes, ensuring accountability and measurable change.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69488" y="7029688"/>
            <a:ext cx="7805023" cy="61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Action plans bridge the gap between classroom learning and workplace transformation, turning theory into tangible results.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7102" y="773787"/>
            <a:ext cx="12138779" cy="5598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Certificates of Participation: Recognition and Motivation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627102" y="1803797"/>
            <a:ext cx="403027" cy="403027"/>
          </a:xfrm>
          <a:prstGeom prst="roundRect">
            <a:avLst>
              <a:gd name="adj" fmla="val 18672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09199" y="1865352"/>
            <a:ext cx="2324457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Validate Achievement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209199" y="2324338"/>
            <a:ext cx="7268766" cy="573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Certificates formally recognise effort and accomplishment, boosting learner confidence and morale significantly.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7102" y="3256002"/>
            <a:ext cx="403027" cy="403027"/>
          </a:xfrm>
          <a:prstGeom prst="roundRect">
            <a:avLst>
              <a:gd name="adj" fmla="val 18672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09199" y="3317558"/>
            <a:ext cx="2239566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Professional Proof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209199" y="3776543"/>
            <a:ext cx="7268766" cy="573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Serve as formal documentation for career progression and professional development portfolios.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7102" y="4708208"/>
            <a:ext cx="403027" cy="403027"/>
          </a:xfrm>
          <a:prstGeom prst="roundRect">
            <a:avLst>
              <a:gd name="adj" fmla="val 18672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09199" y="4769763"/>
            <a:ext cx="2239566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Digital Sharing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209199" y="5228749"/>
            <a:ext cx="7268766" cy="573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Modern certificates can be shared on LinkedIn and professional networks, amplifying their value.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7102" y="6160413"/>
            <a:ext cx="403027" cy="403027"/>
          </a:xfrm>
          <a:prstGeom prst="roundRect">
            <a:avLst>
              <a:gd name="adj" fmla="val 18672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09199" y="6221968"/>
            <a:ext cx="2239566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Encourage Growth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1209199" y="6680954"/>
            <a:ext cx="7268766" cy="573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Reinforce programme value and inspire commitment to ongoing learning and development.</a:t>
            </a:r>
            <a:endParaRPr lang="en-US" sz="14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544" y="1803797"/>
            <a:ext cx="5088255" cy="50882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2818" y="505063"/>
            <a:ext cx="4821317" cy="57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Learning Journey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2818" y="1152525"/>
            <a:ext cx="3035975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From Knowledge to Change</a:t>
            </a:r>
            <a:endParaRPr lang="en-US" sz="1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18" y="1714976"/>
            <a:ext cx="918329" cy="11020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44742" y="1898571"/>
            <a:ext cx="2296001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Assessment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744742" y="2295644"/>
            <a:ext cx="12242840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Measure learning outcomes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18" y="2817019"/>
            <a:ext cx="918329" cy="11020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744742" y="3000613"/>
            <a:ext cx="2296001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Reflection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1744742" y="3397687"/>
            <a:ext cx="12242840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Deepen understanding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18" y="3919061"/>
            <a:ext cx="918329" cy="11020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44742" y="4102656"/>
            <a:ext cx="2296001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Action Planning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1744742" y="4499729"/>
            <a:ext cx="12242840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Create strategies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818" y="5021104"/>
            <a:ext cx="918329" cy="110204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744742" y="5204698"/>
            <a:ext cx="2296001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Certification</a:t>
            </a:r>
            <a:endParaRPr lang="en-US" sz="1800" dirty="0"/>
          </a:p>
        </p:txBody>
      </p:sp>
      <p:sp>
        <p:nvSpPr>
          <p:cNvPr id="15" name="Text 9"/>
          <p:cNvSpPr/>
          <p:nvPr/>
        </p:nvSpPr>
        <p:spPr>
          <a:xfrm>
            <a:off x="1744742" y="5601772"/>
            <a:ext cx="12242840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Recognise achievement</a:t>
            </a:r>
            <a:endParaRPr lang="en-US" sz="14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818" y="6123146"/>
            <a:ext cx="918329" cy="1102043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744742" y="6306741"/>
            <a:ext cx="2296001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Impact</a:t>
            </a:r>
            <a:endParaRPr lang="en-US" sz="1800" dirty="0"/>
          </a:p>
        </p:txBody>
      </p:sp>
      <p:sp>
        <p:nvSpPr>
          <p:cNvPr id="18" name="Text 11"/>
          <p:cNvSpPr/>
          <p:nvPr/>
        </p:nvSpPr>
        <p:spPr>
          <a:xfrm>
            <a:off x="1744742" y="6703814"/>
            <a:ext cx="12242840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Transform organisations</a:t>
            </a:r>
            <a:endParaRPr lang="en-US" sz="1400" dirty="0"/>
          </a:p>
        </p:txBody>
      </p:sp>
      <p:sp>
        <p:nvSpPr>
          <p:cNvPr id="19" name="Text 12"/>
          <p:cNvSpPr/>
          <p:nvPr/>
        </p:nvSpPr>
        <p:spPr>
          <a:xfrm>
            <a:off x="642818" y="7431762"/>
            <a:ext cx="13344763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Each stage builds upon the last, creating a comprehensive framework that transforms individual learning into organisational success.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7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387" y="484227"/>
            <a:ext cx="7911227" cy="1100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Overcoming Challenges in Evaluation and Certification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616387" y="1848922"/>
            <a:ext cx="7911227" cy="1342073"/>
          </a:xfrm>
          <a:prstGeom prst="roundRect">
            <a:avLst>
              <a:gd name="adj" fmla="val 5512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15340" y="2047875"/>
            <a:ext cx="2201466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Honest Feedback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15340" y="2428637"/>
            <a:ext cx="7513320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Maintain anonymity whilst encouraging candid responses. Use secure digital platforms to protect participant identity and build trust.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16387" y="3367088"/>
            <a:ext cx="7911227" cy="1342073"/>
          </a:xfrm>
          <a:prstGeom prst="roundRect">
            <a:avLst>
              <a:gd name="adj" fmla="val 5512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5340" y="3566041"/>
            <a:ext cx="2201466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Balanced Data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15340" y="3946803"/>
            <a:ext cx="7513320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Integrate quantitative metrics with qualitative insights for comprehensive understanding. Numbers tell part of the story; narratives complete it.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16387" y="4885253"/>
            <a:ext cx="7911227" cy="1342073"/>
          </a:xfrm>
          <a:prstGeom prst="roundRect">
            <a:avLst>
              <a:gd name="adj" fmla="val 5512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5340" y="5084207"/>
            <a:ext cx="2316837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Sustained Application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15340" y="5464969"/>
            <a:ext cx="7513320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Encourage ongoing implementation beyond training through regular check-ins, peer support networks, and leadership reinforcement.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16387" y="6403419"/>
            <a:ext cx="7911227" cy="1342073"/>
          </a:xfrm>
          <a:prstGeom prst="roundRect">
            <a:avLst>
              <a:gd name="adj" fmla="val 5512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5340" y="6602373"/>
            <a:ext cx="2259568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Technology Leverage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15340" y="6983135"/>
            <a:ext cx="7513320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Utilise modern tools for efficient data collection, analysis, and reporting. Automation speeds insights whilst maintaining accuracy.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9104" y="352782"/>
            <a:ext cx="10194727" cy="400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Success Story: Transforming Learning into Organisational Growth</a:t>
            </a:r>
            <a:endParaRPr lang="en-US" sz="2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04" y="1090374"/>
            <a:ext cx="5015781" cy="5015781"/>
          </a:xfrm>
          <a:prstGeom prst="rect">
            <a:avLst/>
          </a:prstGeom>
        </p:spPr>
      </p:pic>
      <p:grpSp>
        <p:nvGrpSpPr>
          <p:cNvPr id="18" name="Grupare 17"/>
          <p:cNvGrpSpPr/>
          <p:nvPr/>
        </p:nvGrpSpPr>
        <p:grpSpPr>
          <a:xfrm>
            <a:off x="5865621" y="1641872"/>
            <a:ext cx="6709648" cy="3142697"/>
            <a:chOff x="7479268" y="1074301"/>
            <a:chExt cx="6709648" cy="1401246"/>
          </a:xfrm>
        </p:grpSpPr>
        <p:sp>
          <p:nvSpPr>
            <p:cNvPr id="4" name="Text 1"/>
            <p:cNvSpPr/>
            <p:nvPr/>
          </p:nvSpPr>
          <p:spPr>
            <a:xfrm>
              <a:off x="7479268" y="1074301"/>
              <a:ext cx="1603891" cy="2003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550"/>
                </a:lnSpc>
                <a:buNone/>
              </a:pPr>
              <a:r>
                <a:rPr lang="en-US" sz="1600" b="1" dirty="0">
                  <a:solidFill>
                    <a:srgbClr val="F5F0F0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The Challenge</a:t>
              </a:r>
              <a:endParaRPr lang="en-US" sz="1600" b="1" dirty="0"/>
            </a:p>
          </p:txBody>
        </p:sp>
        <p:sp>
          <p:nvSpPr>
            <p:cNvPr id="5" name="Text 2"/>
            <p:cNvSpPr/>
            <p:nvPr/>
          </p:nvSpPr>
          <p:spPr>
            <a:xfrm>
              <a:off x="7479268" y="1402913"/>
              <a:ext cx="6709648" cy="22272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6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A mid-sized organisation struggled to translate training </a:t>
              </a:r>
              <a:r>
                <a:rPr lang="en-US" sz="1600" dirty="0" smtClean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into</a:t>
              </a:r>
              <a:endParaRPr lang="ro-RO" sz="1600" dirty="0" smtClean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endParaRPr>
            </a:p>
            <a:p>
              <a:pPr marL="0" indent="0" algn="l">
                <a:lnSpc>
                  <a:spcPct val="150000"/>
                </a:lnSpc>
                <a:buNone/>
              </a:pPr>
              <a:r>
                <a:rPr lang="en-US" sz="1600" dirty="0" smtClean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 </a:t>
              </a:r>
              <a:r>
                <a:rPr lang="en-US" sz="16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tangible workplace improvements.</a:t>
              </a:r>
              <a:endParaRPr lang="en-US" sz="160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7479268" y="1736408"/>
              <a:ext cx="1603891" cy="2003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550"/>
                </a:lnSpc>
                <a:buNone/>
              </a:pPr>
              <a:r>
                <a:rPr lang="en-US" sz="1600" b="1" dirty="0">
                  <a:solidFill>
                    <a:srgbClr val="F5F0F0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The Solution</a:t>
              </a:r>
              <a:endParaRPr lang="en-US" sz="1600" b="1" dirty="0"/>
            </a:p>
          </p:txBody>
        </p:sp>
        <p:sp>
          <p:nvSpPr>
            <p:cNvPr id="7" name="Text 4"/>
            <p:cNvSpPr/>
            <p:nvPr/>
          </p:nvSpPr>
          <p:spPr>
            <a:xfrm>
              <a:off x="7479268" y="2065020"/>
              <a:ext cx="6709648" cy="41052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6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Implemented structured evaluation, facilitated group reflection sessions, and personalised action plans with quarterly follow-ups.</a:t>
              </a:r>
              <a:endParaRPr lang="en-US" sz="1600" dirty="0"/>
            </a:p>
          </p:txBody>
        </p:sp>
      </p:grpSp>
      <p:grpSp>
        <p:nvGrpSpPr>
          <p:cNvPr id="19" name="Grupare 18"/>
          <p:cNvGrpSpPr/>
          <p:nvPr/>
        </p:nvGrpSpPr>
        <p:grpSpPr>
          <a:xfrm>
            <a:off x="255466" y="6442864"/>
            <a:ext cx="13732193" cy="1415772"/>
            <a:chOff x="449104" y="8152686"/>
            <a:chExt cx="13732193" cy="1415772"/>
          </a:xfrm>
        </p:grpSpPr>
        <p:sp>
          <p:nvSpPr>
            <p:cNvPr id="8" name="Text 5"/>
            <p:cNvSpPr/>
            <p:nvPr/>
          </p:nvSpPr>
          <p:spPr>
            <a:xfrm>
              <a:off x="449104" y="8152686"/>
              <a:ext cx="4470440" cy="4233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3300"/>
                </a:lnSpc>
                <a:buNone/>
              </a:pPr>
              <a:r>
                <a:rPr lang="en-US" sz="33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25%</a:t>
              </a:r>
              <a:endParaRPr lang="en-US" sz="330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1864876" y="8736330"/>
              <a:ext cx="1638776" cy="2003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550"/>
                </a:lnSpc>
                <a:buNone/>
              </a:pPr>
              <a:r>
                <a:rPr lang="en-US" sz="125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Productivity Increase</a:t>
              </a:r>
              <a:endParaRPr lang="en-US" sz="1250" dirty="0"/>
            </a:p>
          </p:txBody>
        </p:sp>
        <p:sp>
          <p:nvSpPr>
            <p:cNvPr id="10" name="Text 7"/>
            <p:cNvSpPr/>
            <p:nvPr/>
          </p:nvSpPr>
          <p:spPr>
            <a:xfrm>
              <a:off x="449104" y="9013627"/>
              <a:ext cx="4470440" cy="20526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600"/>
                </a:lnSpc>
                <a:buNone/>
              </a:pPr>
              <a:r>
                <a:rPr lang="en-US" sz="10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Within 6 months of programme completion</a:t>
              </a:r>
              <a:endParaRPr lang="en-US" sz="1000" dirty="0"/>
            </a:p>
          </p:txBody>
        </p:sp>
        <p:sp>
          <p:nvSpPr>
            <p:cNvPr id="11" name="Text 8"/>
            <p:cNvSpPr/>
            <p:nvPr/>
          </p:nvSpPr>
          <p:spPr>
            <a:xfrm>
              <a:off x="5079921" y="8152686"/>
              <a:ext cx="4470440" cy="4233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3300"/>
                </a:lnSpc>
                <a:buNone/>
              </a:pPr>
              <a:r>
                <a:rPr lang="en-US" sz="33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18</a:t>
              </a:r>
              <a:endParaRPr lang="en-US" sz="3300" dirty="0"/>
            </a:p>
          </p:txBody>
        </p:sp>
        <p:sp>
          <p:nvSpPr>
            <p:cNvPr id="12" name="Text 9"/>
            <p:cNvSpPr/>
            <p:nvPr/>
          </p:nvSpPr>
          <p:spPr>
            <a:xfrm>
              <a:off x="6513195" y="8736330"/>
              <a:ext cx="1603891" cy="2003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550"/>
                </a:lnSpc>
                <a:buNone/>
              </a:pPr>
              <a:r>
                <a:rPr lang="en-US" sz="125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Internal Promotions</a:t>
              </a:r>
              <a:endParaRPr lang="en-US" sz="1250" dirty="0"/>
            </a:p>
          </p:txBody>
        </p:sp>
        <p:sp>
          <p:nvSpPr>
            <p:cNvPr id="13" name="Text 10"/>
            <p:cNvSpPr/>
            <p:nvPr/>
          </p:nvSpPr>
          <p:spPr>
            <a:xfrm>
              <a:off x="5079921" y="9013627"/>
              <a:ext cx="4470440" cy="20526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600"/>
                </a:lnSpc>
                <a:buNone/>
              </a:pPr>
              <a:r>
                <a:rPr lang="en-US" sz="10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Supported by certificate credentials</a:t>
              </a:r>
              <a:endParaRPr lang="en-US" sz="1000" dirty="0"/>
            </a:p>
          </p:txBody>
        </p:sp>
        <p:sp>
          <p:nvSpPr>
            <p:cNvPr id="14" name="Text 11"/>
            <p:cNvSpPr/>
            <p:nvPr/>
          </p:nvSpPr>
          <p:spPr>
            <a:xfrm>
              <a:off x="9710738" y="8152686"/>
              <a:ext cx="4470440" cy="4233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3300"/>
                </a:lnSpc>
                <a:buNone/>
              </a:pPr>
              <a:r>
                <a:rPr lang="en-US" sz="33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40%</a:t>
              </a:r>
              <a:endParaRPr lang="en-US" sz="3300" dirty="0"/>
            </a:p>
          </p:txBody>
        </p:sp>
        <p:sp>
          <p:nvSpPr>
            <p:cNvPr id="15" name="Text 12"/>
            <p:cNvSpPr/>
            <p:nvPr/>
          </p:nvSpPr>
          <p:spPr>
            <a:xfrm>
              <a:off x="11144012" y="8736330"/>
              <a:ext cx="1603891" cy="2003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550"/>
                </a:lnSpc>
                <a:buNone/>
              </a:pPr>
              <a:r>
                <a:rPr lang="en-US" sz="125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Barrier Reduction</a:t>
              </a:r>
              <a:endParaRPr lang="en-US" sz="1250" dirty="0"/>
            </a:p>
          </p:txBody>
        </p:sp>
        <p:sp>
          <p:nvSpPr>
            <p:cNvPr id="16" name="Text 13"/>
            <p:cNvSpPr/>
            <p:nvPr/>
          </p:nvSpPr>
          <p:spPr>
            <a:xfrm>
              <a:off x="9710738" y="9013627"/>
              <a:ext cx="4470440" cy="20526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600"/>
                </a:lnSpc>
                <a:buNone/>
              </a:pPr>
              <a:r>
                <a:rPr lang="en-US" sz="10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Hidden obstacles uncovered through reflection</a:t>
              </a:r>
              <a:endParaRPr lang="en-US" sz="1000" dirty="0"/>
            </a:p>
          </p:txBody>
        </p:sp>
        <p:sp>
          <p:nvSpPr>
            <p:cNvPr id="17" name="Text 14"/>
            <p:cNvSpPr/>
            <p:nvPr/>
          </p:nvSpPr>
          <p:spPr>
            <a:xfrm>
              <a:off x="449104" y="9363194"/>
              <a:ext cx="13732193" cy="20526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0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Group reflection sessions revealed previously hidden barriers and sparked innovative solutions that management hadn't anticipated.</a:t>
              </a:r>
              <a:endParaRPr lang="en-US" sz="10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3273" y="789861"/>
            <a:ext cx="7750254" cy="1244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Your Role in Making Learning Stick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183273" y="2332911"/>
            <a:ext cx="3775591" cy="2117884"/>
          </a:xfrm>
          <a:prstGeom prst="roundRect">
            <a:avLst>
              <a:gd name="adj" fmla="val 3949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89965" y="2539603"/>
            <a:ext cx="2489002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Not an Endpoint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389965" y="2970133"/>
            <a:ext cx="3362206" cy="1273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View evaluation and certification as catalysts for ongoing growth, not final destinations in the learning journey.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936" y="2332911"/>
            <a:ext cx="3775591" cy="2117884"/>
          </a:xfrm>
          <a:prstGeom prst="roundRect">
            <a:avLst>
              <a:gd name="adj" fmla="val 3949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64629" y="2539603"/>
            <a:ext cx="2585561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Commit to Excellence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4629" y="2970133"/>
            <a:ext cx="3362206" cy="1273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Embrace honest assessment, open reflection, and actionable plans that drive real change in your organisation.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183273" y="4649867"/>
            <a:ext cx="7750254" cy="1480899"/>
          </a:xfrm>
          <a:prstGeom prst="roundRect">
            <a:avLst>
              <a:gd name="adj" fmla="val 5647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89965" y="4856559"/>
            <a:ext cx="2489002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Celebrate Progress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389965" y="5287089"/>
            <a:ext cx="7336869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Recognise achievements both large and small, maintaining momentum and motivation across your teams.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481882" y="6578679"/>
            <a:ext cx="7451646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"Together, we turn learning into lasting organisational success. The journey continues with every evaluation, every reflection, and every action taken."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183273" y="6354723"/>
            <a:ext cx="22860" cy="1084898"/>
          </a:xfrm>
          <a:prstGeom prst="rect">
            <a:avLst/>
          </a:prstGeom>
          <a:solidFill>
            <a:srgbClr val="609DFF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723</Words>
  <Application>Microsoft Office PowerPoint</Application>
  <PresentationFormat>Particularizare</PresentationFormat>
  <Paragraphs>104</Paragraphs>
  <Slides>10</Slides>
  <Notes>10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10</vt:i4>
      </vt:variant>
    </vt:vector>
  </HeadingPairs>
  <TitlesOfParts>
    <vt:vector size="16" baseType="lpstr">
      <vt:lpstr>Calibri</vt:lpstr>
      <vt:lpstr>Merriweather</vt:lpstr>
      <vt:lpstr>Times New Roman</vt:lpstr>
      <vt:lpstr>Arial</vt:lpstr>
      <vt:lpstr>Merriweather Light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subject/>
  <dc:creator>Expert</dc:creator>
  <cp:lastModifiedBy>Expert</cp:lastModifiedBy>
  <cp:revision>2</cp:revision>
  <dcterms:created xsi:type="dcterms:W3CDTF">2025-12-30T16:43:02Z</dcterms:created>
  <dcterms:modified xsi:type="dcterms:W3CDTF">2025-12-30T16:50:39Z</dcterms:modified>
</cp:coreProperties>
</file>