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1" d="100"/>
          <a:sy n="71" d="100"/>
        </p:scale>
        <p:origin x="58" y="12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75250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2C2B3"/>
          </a:solidFill>
          <a:ln/>
        </p:spPr>
      </p:sp>
      <p:sp>
        <p:nvSpPr>
          <p:cNvPr id="3" name="Shape 1"/>
          <p:cNvSpPr/>
          <p:nvPr/>
        </p:nvSpPr>
        <p:spPr>
          <a:xfrm>
            <a:off x="0" y="0"/>
            <a:ext cx="14630400" cy="8229600"/>
          </a:xfrm>
          <a:prstGeom prst="rect">
            <a:avLst/>
          </a:prstGeom>
          <a:solidFill>
            <a:srgbClr val="403234"/>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2C2B3"/>
          </a:solidFill>
          <a:ln/>
        </p:spPr>
      </p:sp>
      <p:sp>
        <p:nvSpPr>
          <p:cNvPr id="3" name="Shape 1"/>
          <p:cNvSpPr/>
          <p:nvPr/>
        </p:nvSpPr>
        <p:spPr>
          <a:xfrm>
            <a:off x="0" y="0"/>
            <a:ext cx="14630400" cy="8229600"/>
          </a:xfrm>
          <a:prstGeom prst="rect">
            <a:avLst/>
          </a:prstGeom>
          <a:solidFill>
            <a:srgbClr val="403234"/>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2C2B3"/>
          </a:solidFill>
          <a:ln/>
        </p:spPr>
      </p:sp>
      <p:sp>
        <p:nvSpPr>
          <p:cNvPr id="3" name="Shape 1"/>
          <p:cNvSpPr/>
          <p:nvPr/>
        </p:nvSpPr>
        <p:spPr>
          <a:xfrm>
            <a:off x="0" y="0"/>
            <a:ext cx="14630400" cy="8229600"/>
          </a:xfrm>
          <a:prstGeom prst="rect">
            <a:avLst/>
          </a:prstGeom>
          <a:solidFill>
            <a:srgbClr val="403234"/>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2C2B3"/>
          </a:solidFill>
          <a:ln/>
        </p:spPr>
      </p:sp>
      <p:sp>
        <p:nvSpPr>
          <p:cNvPr id="3" name="Shape 1"/>
          <p:cNvSpPr/>
          <p:nvPr/>
        </p:nvSpPr>
        <p:spPr>
          <a:xfrm>
            <a:off x="0" y="0"/>
            <a:ext cx="14630400" cy="8229600"/>
          </a:xfrm>
          <a:prstGeom prst="rect">
            <a:avLst/>
          </a:prstGeom>
          <a:solidFill>
            <a:srgbClr val="403234"/>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2C2B3"/>
          </a:solidFill>
          <a:ln/>
        </p:spPr>
      </p:sp>
      <p:sp>
        <p:nvSpPr>
          <p:cNvPr id="3" name="Shape 1"/>
          <p:cNvSpPr/>
          <p:nvPr/>
        </p:nvSpPr>
        <p:spPr>
          <a:xfrm>
            <a:off x="0" y="0"/>
            <a:ext cx="14630400" cy="8229600"/>
          </a:xfrm>
          <a:prstGeom prst="rect">
            <a:avLst/>
          </a:prstGeom>
          <a:solidFill>
            <a:srgbClr val="403234"/>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2C2B3"/>
          </a:solidFill>
          <a:ln/>
        </p:spPr>
      </p:sp>
      <p:sp>
        <p:nvSpPr>
          <p:cNvPr id="3" name="Shape 1"/>
          <p:cNvSpPr/>
          <p:nvPr/>
        </p:nvSpPr>
        <p:spPr>
          <a:xfrm>
            <a:off x="0" y="0"/>
            <a:ext cx="14630400" cy="8229600"/>
          </a:xfrm>
          <a:prstGeom prst="rect">
            <a:avLst/>
          </a:prstGeom>
          <a:solidFill>
            <a:srgbClr val="403234"/>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2C2B3"/>
          </a:solidFill>
          <a:ln/>
        </p:spPr>
      </p:sp>
      <p:sp>
        <p:nvSpPr>
          <p:cNvPr id="3" name="Shape 1"/>
          <p:cNvSpPr/>
          <p:nvPr/>
        </p:nvSpPr>
        <p:spPr>
          <a:xfrm>
            <a:off x="0" y="0"/>
            <a:ext cx="14630400" cy="8229600"/>
          </a:xfrm>
          <a:prstGeom prst="rect">
            <a:avLst/>
          </a:prstGeom>
          <a:solidFill>
            <a:srgbClr val="403234"/>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2C2B3"/>
          </a:solidFill>
          <a:ln/>
        </p:spPr>
      </p:sp>
      <p:sp>
        <p:nvSpPr>
          <p:cNvPr id="3" name="Shape 1"/>
          <p:cNvSpPr/>
          <p:nvPr/>
        </p:nvSpPr>
        <p:spPr>
          <a:xfrm>
            <a:off x="0" y="0"/>
            <a:ext cx="14630400" cy="8229600"/>
          </a:xfrm>
          <a:prstGeom prst="rect">
            <a:avLst/>
          </a:prstGeom>
          <a:solidFill>
            <a:srgbClr val="403234"/>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2C2B3"/>
          </a:solidFill>
          <a:ln/>
        </p:spPr>
      </p:sp>
      <p:sp>
        <p:nvSpPr>
          <p:cNvPr id="3" name="Shape 1"/>
          <p:cNvSpPr/>
          <p:nvPr/>
        </p:nvSpPr>
        <p:spPr>
          <a:xfrm>
            <a:off x="0" y="0"/>
            <a:ext cx="14630400" cy="8229600"/>
          </a:xfrm>
          <a:prstGeom prst="rect">
            <a:avLst/>
          </a:prstGeom>
          <a:solidFill>
            <a:srgbClr val="403234"/>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2C2B3"/>
          </a:solidFill>
          <a:ln/>
        </p:spPr>
      </p:sp>
      <p:sp>
        <p:nvSpPr>
          <p:cNvPr id="3" name="Shape 1"/>
          <p:cNvSpPr/>
          <p:nvPr/>
        </p:nvSpPr>
        <p:spPr>
          <a:xfrm>
            <a:off x="0" y="0"/>
            <a:ext cx="14630400" cy="8229600"/>
          </a:xfrm>
          <a:prstGeom prst="rect">
            <a:avLst/>
          </a:prstGeom>
          <a:solidFill>
            <a:srgbClr val="403234"/>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file:///C:\Users\ISJ_INFO\Downloads\PHOTO-2024-07-22-12-58-56.jpg" TargetMode="Externa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6-7.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5.svg"/><Relationship Id="rId5" Type="http://schemas.openxmlformats.org/officeDocument/2006/relationships/image" Target="../media/image-6-3.svg"/><Relationship Id="rId4" Type="http://schemas.openxmlformats.org/officeDocument/2006/relationships/image" Target="../media/image9.png"/><Relationship Id="rId9" Type="http://schemas.openxmlformats.org/officeDocument/2006/relationships/image" Target="../media/image-6-9.sv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2872978"/>
            <a:ext cx="7556421" cy="1417558"/>
          </a:xfrm>
          <a:prstGeom prst="rect">
            <a:avLst/>
          </a:prstGeom>
          <a:noFill/>
          <a:ln/>
        </p:spPr>
        <p:txBody>
          <a:bodyPr wrap="square" lIns="0" tIns="0" rIns="0" bIns="0" rtlCol="0" anchor="t"/>
          <a:lstStyle/>
          <a:p>
            <a:pPr marL="0" indent="0" algn="l">
              <a:lnSpc>
                <a:spcPts val="5550"/>
              </a:lnSpc>
              <a:buNone/>
            </a:pPr>
            <a:r>
              <a:rPr lang="en-US" sz="4450" b="1" dirty="0">
                <a:solidFill>
                  <a:srgbClr val="FFF8F5"/>
                </a:solidFill>
                <a:latin typeface="Noto Serif HK Bold" pitchFamily="34" charset="0"/>
                <a:ea typeface="Noto Serif HK Bold" pitchFamily="34" charset="-122"/>
                <a:cs typeface="Noto Serif HK Bold" pitchFamily="34" charset="-120"/>
              </a:rPr>
              <a:t>Module 7 – Case Studies and Interactive Learning</a:t>
            </a:r>
            <a:endParaRPr lang="en-US" sz="4450" dirty="0"/>
          </a:p>
        </p:txBody>
      </p:sp>
      <p:sp>
        <p:nvSpPr>
          <p:cNvPr id="4" name="Text 1"/>
          <p:cNvSpPr/>
          <p:nvPr/>
        </p:nvSpPr>
        <p:spPr>
          <a:xfrm>
            <a:off x="793790" y="4630698"/>
            <a:ext cx="7556421" cy="725805"/>
          </a:xfrm>
          <a:prstGeom prst="rect">
            <a:avLst/>
          </a:prstGeom>
          <a:noFill/>
          <a:ln/>
        </p:spPr>
        <p:txBody>
          <a:bodyPr wrap="square" lIns="0" tIns="0" rIns="0" bIns="0" rtlCol="0" anchor="t"/>
          <a:lstStyle/>
          <a:p>
            <a:pPr marL="0" indent="0" algn="l">
              <a:lnSpc>
                <a:spcPts val="2850"/>
              </a:lnSpc>
              <a:buNone/>
            </a:pPr>
            <a:r>
              <a:rPr lang="en-US" sz="1750" dirty="0">
                <a:solidFill>
                  <a:srgbClr val="D3C9C5"/>
                </a:solidFill>
                <a:latin typeface="Noto Serif HK" pitchFamily="34" charset="0"/>
                <a:ea typeface="Noto Serif HK" pitchFamily="34" charset="-122"/>
                <a:cs typeface="Noto Serif HK" pitchFamily="34" charset="-120"/>
              </a:rPr>
              <a:t>Transforming theory into practice through real-world scenarios, interactive exercises, and meaningful reflection</a:t>
            </a:r>
            <a:endParaRPr lang="en-US" sz="1750" dirty="0"/>
          </a:p>
        </p:txBody>
      </p:sp>
      <p:sp>
        <p:nvSpPr>
          <p:cNvPr id="5" name="Rectangle 1"/>
          <p:cNvSpPr>
            <a:spLocks noChangeArrowheads="1"/>
          </p:cNvSpPr>
          <p:nvPr/>
        </p:nvSpPr>
        <p:spPr bwMode="auto">
          <a:xfrm>
            <a:off x="2409031" y="887188"/>
            <a:ext cx="4325938" cy="776288"/>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o-RO" altLang="ro-RO" sz="1200" b="1" i="0" u="none" strike="noStrike" cap="none" normalizeH="0" baseline="0" dirty="0" smtClean="0">
                <a:ln>
                  <a:noFill/>
                </a:ln>
                <a:solidFill>
                  <a:schemeClr val="accent2">
                    <a:lumMod val="40000"/>
                    <a:lumOff val="60000"/>
                  </a:schemeClr>
                </a:solidFill>
                <a:effectLst/>
                <a:latin typeface="Calibri" panose="020F0502020204030204" pitchFamily="34" charset="0"/>
                <a:ea typeface="Times New Roman" panose="02020603050405020304" pitchFamily="18" charset="0"/>
                <a:cs typeface="Times New Roman" panose="02020603050405020304" pitchFamily="18" charset="0"/>
              </a:rPr>
              <a:t>Erasmus+ </a:t>
            </a:r>
            <a:r>
              <a:rPr kumimoji="0" lang="ro-RO" altLang="ro-RO" sz="1200" b="1" i="0" u="none" strike="noStrike" cap="none" normalizeH="0" baseline="0" dirty="0" err="1" smtClean="0">
                <a:ln>
                  <a:noFill/>
                </a:ln>
                <a:solidFill>
                  <a:schemeClr val="accent2">
                    <a:lumMod val="40000"/>
                    <a:lumOff val="60000"/>
                  </a:schemeClr>
                </a:solidFill>
                <a:effectLst/>
                <a:latin typeface="Calibri" panose="020F0502020204030204" pitchFamily="34" charset="0"/>
                <a:ea typeface="Times New Roman" panose="02020603050405020304" pitchFamily="18" charset="0"/>
                <a:cs typeface="Times New Roman" panose="02020603050405020304" pitchFamily="18" charset="0"/>
              </a:rPr>
              <a:t>Programme</a:t>
            </a:r>
            <a:r>
              <a:rPr kumimoji="0" lang="ro-RO" altLang="ro-RO" sz="1200" b="1" i="0" u="none" strike="noStrike" cap="none" normalizeH="0" baseline="0" dirty="0" smtClean="0">
                <a:ln>
                  <a:noFill/>
                </a:ln>
                <a:solidFill>
                  <a:schemeClr val="accent2">
                    <a:lumMod val="40000"/>
                    <a:lumOff val="60000"/>
                  </a:schemeClr>
                </a:solidFill>
                <a:effectLst/>
                <a:latin typeface="Calibri" panose="020F0502020204030204" pitchFamily="34" charset="0"/>
                <a:ea typeface="Times New Roman" panose="02020603050405020304" pitchFamily="18" charset="0"/>
                <a:cs typeface="Times New Roman" panose="02020603050405020304" pitchFamily="18" charset="0"/>
              </a:rPr>
              <a:t> – KA220-VET - Cooperation </a:t>
            </a:r>
            <a:r>
              <a:rPr kumimoji="0" lang="ro-RO" altLang="ro-RO" sz="1200" b="1" i="0" u="none" strike="noStrike" cap="none" normalizeH="0" baseline="0" dirty="0" err="1" smtClean="0">
                <a:ln>
                  <a:noFill/>
                </a:ln>
                <a:solidFill>
                  <a:schemeClr val="accent2">
                    <a:lumMod val="40000"/>
                    <a:lumOff val="60000"/>
                  </a:schemeClr>
                </a:solidFill>
                <a:effectLst/>
                <a:latin typeface="Calibri" panose="020F0502020204030204" pitchFamily="34" charset="0"/>
                <a:ea typeface="Times New Roman" panose="02020603050405020304" pitchFamily="18" charset="0"/>
                <a:cs typeface="Times New Roman" panose="02020603050405020304" pitchFamily="18" charset="0"/>
              </a:rPr>
              <a:t>partnerships</a:t>
            </a:r>
            <a:r>
              <a:rPr kumimoji="0" lang="ro-RO" altLang="ro-RO" sz="1200" b="1" i="0" u="none" strike="noStrike" cap="none" normalizeH="0" baseline="0" dirty="0" smtClean="0">
                <a:ln>
                  <a:noFill/>
                </a:ln>
                <a:solidFill>
                  <a:schemeClr val="accent2">
                    <a:lumMod val="40000"/>
                    <a:lumOff val="60000"/>
                  </a:schemeClr>
                </a:solidFill>
                <a:effectLst/>
                <a:latin typeface="Calibri" panose="020F0502020204030204" pitchFamily="34" charset="0"/>
                <a:ea typeface="Times New Roman" panose="02020603050405020304" pitchFamily="18" charset="0"/>
                <a:cs typeface="Times New Roman" panose="02020603050405020304" pitchFamily="18" charset="0"/>
              </a:rPr>
              <a:t> in </a:t>
            </a:r>
            <a:r>
              <a:rPr kumimoji="0" lang="ro-RO" altLang="ro-RO" sz="1200" b="1" i="0" u="none" strike="noStrike" cap="none" normalizeH="0" baseline="0" dirty="0" err="1" smtClean="0">
                <a:ln>
                  <a:noFill/>
                </a:ln>
                <a:solidFill>
                  <a:schemeClr val="accent2">
                    <a:lumMod val="40000"/>
                    <a:lumOff val="60000"/>
                  </a:schemeClr>
                </a:solidFill>
                <a:effectLst/>
                <a:latin typeface="Calibri" panose="020F0502020204030204" pitchFamily="34" charset="0"/>
                <a:ea typeface="Times New Roman" panose="02020603050405020304" pitchFamily="18" charset="0"/>
                <a:cs typeface="Times New Roman" panose="02020603050405020304" pitchFamily="18" charset="0"/>
              </a:rPr>
              <a:t>vocational</a:t>
            </a:r>
            <a:r>
              <a:rPr kumimoji="0" lang="ro-RO" altLang="ro-RO" sz="1200" b="1" i="0" u="none" strike="noStrike" cap="none" normalizeH="0" baseline="0" dirty="0" smtClean="0">
                <a:ln>
                  <a:noFill/>
                </a:ln>
                <a:solidFill>
                  <a:schemeClr val="accent2">
                    <a:lumMod val="40000"/>
                    <a:lumOff val="6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ro-RO" altLang="ro-RO" sz="1200" b="1" i="0" u="none" strike="noStrike" cap="none" normalizeH="0" baseline="0" dirty="0" err="1" smtClean="0">
                <a:ln>
                  <a:noFill/>
                </a:ln>
                <a:solidFill>
                  <a:schemeClr val="accent2">
                    <a:lumMod val="40000"/>
                    <a:lumOff val="60000"/>
                  </a:schemeClr>
                </a:solidFill>
                <a:effectLst/>
                <a:latin typeface="Calibri" panose="020F0502020204030204" pitchFamily="34" charset="0"/>
                <a:ea typeface="Times New Roman" panose="02020603050405020304" pitchFamily="18" charset="0"/>
                <a:cs typeface="Times New Roman" panose="02020603050405020304" pitchFamily="18" charset="0"/>
              </a:rPr>
              <a:t>education</a:t>
            </a:r>
            <a:r>
              <a:rPr kumimoji="0" lang="ro-RO" altLang="ro-RO" sz="1200" b="1" i="0" u="none" strike="noStrike" cap="none" normalizeH="0" baseline="0" dirty="0" smtClean="0">
                <a:ln>
                  <a:noFill/>
                </a:ln>
                <a:solidFill>
                  <a:schemeClr val="accent2">
                    <a:lumMod val="40000"/>
                    <a:lumOff val="6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ro-RO" altLang="ro-RO" sz="1200" b="1" i="0" u="none" strike="noStrike" cap="none" normalizeH="0" baseline="0" dirty="0" err="1" smtClean="0">
                <a:ln>
                  <a:noFill/>
                </a:ln>
                <a:solidFill>
                  <a:schemeClr val="accent2">
                    <a:lumMod val="40000"/>
                    <a:lumOff val="60000"/>
                  </a:schemeClr>
                </a:solidFill>
                <a:effectLst/>
                <a:latin typeface="Calibri" panose="020F0502020204030204" pitchFamily="34" charset="0"/>
                <a:ea typeface="Times New Roman" panose="02020603050405020304" pitchFamily="18" charset="0"/>
                <a:cs typeface="Times New Roman" panose="02020603050405020304" pitchFamily="18" charset="0"/>
              </a:rPr>
              <a:t>and</a:t>
            </a:r>
            <a:r>
              <a:rPr kumimoji="0" lang="ro-RO" altLang="ro-RO" sz="1200" b="1" i="0" u="none" strike="noStrike" cap="none" normalizeH="0" baseline="0" dirty="0" smtClean="0">
                <a:ln>
                  <a:noFill/>
                </a:ln>
                <a:solidFill>
                  <a:schemeClr val="accent2">
                    <a:lumMod val="40000"/>
                    <a:lumOff val="60000"/>
                  </a:schemeClr>
                </a:solidFill>
                <a:effectLst/>
                <a:latin typeface="Calibri" panose="020F0502020204030204" pitchFamily="34" charset="0"/>
                <a:ea typeface="Times New Roman" panose="02020603050405020304" pitchFamily="18" charset="0"/>
                <a:cs typeface="Times New Roman" panose="02020603050405020304" pitchFamily="18" charset="0"/>
              </a:rPr>
              <a:t> training</a:t>
            </a:r>
            <a:endParaRPr kumimoji="0" lang="ro-RO" altLang="ro-RO" sz="900" b="0" i="0" u="none" strike="noStrike" cap="none" normalizeH="0" baseline="0" dirty="0" smtClean="0">
              <a:ln>
                <a:noFill/>
              </a:ln>
              <a:solidFill>
                <a:schemeClr val="accent2">
                  <a:lumMod val="40000"/>
                  <a:lumOff val="60000"/>
                </a:schemeClr>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altLang="ro-RO" sz="1200" b="1" i="0" u="none" strike="noStrike" cap="none" normalizeH="0" baseline="0" dirty="0" smtClean="0">
                <a:ln>
                  <a:noFill/>
                </a:ln>
                <a:solidFill>
                  <a:schemeClr val="accent2">
                    <a:lumMod val="40000"/>
                    <a:lumOff val="60000"/>
                  </a:schemeClr>
                </a:solidFill>
                <a:effectLst/>
                <a:latin typeface="Calibri" panose="020F0502020204030204" pitchFamily="34" charset="0"/>
                <a:ea typeface="Times New Roman" panose="02020603050405020304" pitchFamily="18" charset="0"/>
                <a:cs typeface="Times New Roman" panose="02020603050405020304" pitchFamily="18" charset="0"/>
              </a:rPr>
              <a:t>INCLUDE - 2023-1-RO01-KA220-VET-000160043</a:t>
            </a:r>
            <a:endParaRPr kumimoji="0" lang="ro-RO" altLang="ro-RO" sz="1800" b="0" i="0" u="none" strike="noStrike" cap="none" normalizeH="0" baseline="0" dirty="0" smtClean="0">
              <a:ln>
                <a:noFill/>
              </a:ln>
              <a:solidFill>
                <a:schemeClr val="accent2">
                  <a:lumMod val="40000"/>
                  <a:lumOff val="60000"/>
                </a:schemeClr>
              </a:solidFill>
              <a:effectLst/>
              <a:latin typeface="Arial" panose="020B0604020202020204" pitchFamily="34" charset="0"/>
            </a:endParaRPr>
          </a:p>
        </p:txBody>
      </p:sp>
      <p:pic>
        <p:nvPicPr>
          <p:cNvPr id="6" name="Imag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3724" y="48673"/>
            <a:ext cx="2216552" cy="70172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ISJ_INFO\Downloads\PHOTO-2024-07-22-12-58-56.jpg"/>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3673634" y="6044719"/>
            <a:ext cx="1384753" cy="141609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743903"/>
            <a:ext cx="13042821" cy="1417558"/>
          </a:xfrm>
          <a:prstGeom prst="rect">
            <a:avLst/>
          </a:prstGeom>
          <a:noFill/>
          <a:ln/>
        </p:spPr>
        <p:txBody>
          <a:bodyPr wrap="square" lIns="0" tIns="0" rIns="0" bIns="0" rtlCol="0" anchor="t"/>
          <a:lstStyle/>
          <a:p>
            <a:pPr marL="0" indent="0" algn="l">
              <a:lnSpc>
                <a:spcPts val="5550"/>
              </a:lnSpc>
              <a:buNone/>
            </a:pPr>
            <a:r>
              <a:rPr lang="en-US" sz="4450" b="1" dirty="0">
                <a:solidFill>
                  <a:srgbClr val="FFF8F5"/>
                </a:solidFill>
                <a:latin typeface="Noto Serif HK Bold" pitchFamily="34" charset="0"/>
                <a:ea typeface="Noto Serif HK Bold" pitchFamily="34" charset="-122"/>
                <a:cs typeface="Noto Serif HK Bold" pitchFamily="34" charset="-120"/>
              </a:rPr>
              <a:t>Real Case Studies from Partner Countries: Bringing Inclusion to Life</a:t>
            </a:r>
            <a:endParaRPr lang="en-US" sz="4450" dirty="0"/>
          </a:p>
        </p:txBody>
      </p:sp>
      <p:sp>
        <p:nvSpPr>
          <p:cNvPr id="3" name="Text 1"/>
          <p:cNvSpPr/>
          <p:nvPr/>
        </p:nvSpPr>
        <p:spPr>
          <a:xfrm>
            <a:off x="793790" y="2705695"/>
            <a:ext cx="6244709" cy="1814513"/>
          </a:xfrm>
          <a:prstGeom prst="rect">
            <a:avLst/>
          </a:prstGeom>
          <a:noFill/>
          <a:ln/>
        </p:spPr>
        <p:txBody>
          <a:bodyPr wrap="square" lIns="0" tIns="0" rIns="0" bIns="0" rtlCol="0" anchor="t"/>
          <a:lstStyle/>
          <a:p>
            <a:pPr marL="0" indent="0" algn="l">
              <a:lnSpc>
                <a:spcPts val="2850"/>
              </a:lnSpc>
              <a:buNone/>
            </a:pPr>
            <a:r>
              <a:rPr lang="en-US" sz="1750" dirty="0">
                <a:solidFill>
                  <a:srgbClr val="D3C9C5"/>
                </a:solidFill>
                <a:latin typeface="Noto Serif HK" pitchFamily="34" charset="0"/>
                <a:ea typeface="Noto Serif HK" pitchFamily="34" charset="-122"/>
                <a:cs typeface="Noto Serif HK" pitchFamily="34" charset="-120"/>
              </a:rPr>
              <a:t>Drawing from authentic workplace experiences across Europe and beyond, we'll examine how organisations navigate the complex landscape of diversity, equity, and inclusion. These cases reveal both triumphs and challenges in creating truly inclusive environments.</a:t>
            </a:r>
            <a:endParaRPr lang="en-US" sz="1750" dirty="0"/>
          </a:p>
        </p:txBody>
      </p:sp>
      <p:sp>
        <p:nvSpPr>
          <p:cNvPr id="4" name="Text 2"/>
          <p:cNvSpPr/>
          <p:nvPr/>
        </p:nvSpPr>
        <p:spPr>
          <a:xfrm>
            <a:off x="793790" y="4724281"/>
            <a:ext cx="6244709" cy="1451610"/>
          </a:xfrm>
          <a:prstGeom prst="rect">
            <a:avLst/>
          </a:prstGeom>
          <a:noFill/>
          <a:ln/>
        </p:spPr>
        <p:txBody>
          <a:bodyPr wrap="square" lIns="0" tIns="0" rIns="0" bIns="0" rtlCol="0" anchor="t"/>
          <a:lstStyle/>
          <a:p>
            <a:pPr marL="0" indent="0" algn="l">
              <a:lnSpc>
                <a:spcPts val="2850"/>
              </a:lnSpc>
              <a:buNone/>
            </a:pPr>
            <a:r>
              <a:rPr lang="en-US" sz="1750" dirty="0">
                <a:solidFill>
                  <a:srgbClr val="D3C9C5"/>
                </a:solidFill>
                <a:latin typeface="Noto Serif HK" pitchFamily="34" charset="0"/>
                <a:ea typeface="Noto Serif HK" pitchFamily="34" charset="-122"/>
                <a:cs typeface="Noto Serif HK" pitchFamily="34" charset="-120"/>
              </a:rPr>
              <a:t>From multinational corporations to local enterprises, each story offers valuable insights into what works, what doesn't, and why cultural context matters in inclusion efforts.</a:t>
            </a:r>
            <a:endParaRPr lang="en-US" sz="1750" dirty="0"/>
          </a:p>
        </p:txBody>
      </p:sp>
      <p:sp>
        <p:nvSpPr>
          <p:cNvPr id="5" name="Shape 3"/>
          <p:cNvSpPr/>
          <p:nvPr/>
        </p:nvSpPr>
        <p:spPr>
          <a:xfrm>
            <a:off x="7599521" y="2756773"/>
            <a:ext cx="6244709" cy="2123480"/>
          </a:xfrm>
          <a:prstGeom prst="roundRect">
            <a:avLst>
              <a:gd name="adj" fmla="val 1602"/>
            </a:avLst>
          </a:prstGeom>
          <a:solidFill>
            <a:srgbClr val="5F5153"/>
          </a:solidFill>
          <a:ln/>
        </p:spPr>
      </p:sp>
      <p:sp>
        <p:nvSpPr>
          <p:cNvPr id="6" name="Text 4"/>
          <p:cNvSpPr/>
          <p:nvPr/>
        </p:nvSpPr>
        <p:spPr>
          <a:xfrm>
            <a:off x="7826335" y="2983587"/>
            <a:ext cx="3633430" cy="354330"/>
          </a:xfrm>
          <a:prstGeom prst="rect">
            <a:avLst/>
          </a:prstGeom>
          <a:noFill/>
          <a:ln/>
        </p:spPr>
        <p:txBody>
          <a:bodyPr wrap="none" lIns="0" tIns="0" rIns="0" bIns="0" rtlCol="0" anchor="t"/>
          <a:lstStyle/>
          <a:p>
            <a:pPr marL="0" indent="0" algn="l">
              <a:lnSpc>
                <a:spcPts val="2750"/>
              </a:lnSpc>
              <a:buNone/>
            </a:pPr>
            <a:r>
              <a:rPr lang="en-US" sz="2200" b="1" dirty="0">
                <a:solidFill>
                  <a:srgbClr val="D3C9C5"/>
                </a:solidFill>
                <a:latin typeface="Noto Serif HK Bold" pitchFamily="34" charset="0"/>
                <a:ea typeface="Noto Serif HK Bold" pitchFamily="34" charset="-122"/>
                <a:cs typeface="Noto Serif HK Bold" pitchFamily="34" charset="-120"/>
              </a:rPr>
              <a:t>Honeywell's DEI Training</a:t>
            </a:r>
            <a:endParaRPr lang="en-US" sz="2200" dirty="0"/>
          </a:p>
        </p:txBody>
      </p:sp>
      <p:sp>
        <p:nvSpPr>
          <p:cNvPr id="7" name="Text 5"/>
          <p:cNvSpPr/>
          <p:nvPr/>
        </p:nvSpPr>
        <p:spPr>
          <a:xfrm>
            <a:off x="7826335" y="3564731"/>
            <a:ext cx="5791081" cy="1088708"/>
          </a:xfrm>
          <a:prstGeom prst="rect">
            <a:avLst/>
          </a:prstGeom>
          <a:noFill/>
          <a:ln/>
        </p:spPr>
        <p:txBody>
          <a:bodyPr wrap="square" lIns="0" tIns="0" rIns="0" bIns="0" rtlCol="0" anchor="t"/>
          <a:lstStyle/>
          <a:p>
            <a:pPr marL="0" indent="0" algn="l">
              <a:lnSpc>
                <a:spcPts val="2850"/>
              </a:lnSpc>
              <a:buNone/>
            </a:pPr>
            <a:r>
              <a:rPr lang="en-US" sz="1750" dirty="0">
                <a:solidFill>
                  <a:srgbClr val="D3C9C5"/>
                </a:solidFill>
                <a:latin typeface="Noto Serif HK" pitchFamily="34" charset="0"/>
                <a:ea typeface="Noto Serif HK" pitchFamily="34" charset="-122"/>
                <a:cs typeface="Noto Serif HK" pitchFamily="34" charset="-120"/>
              </a:rPr>
              <a:t>Legal lessons from the 7th Circuit Court examining mandatory training programmes and employee rights</a:t>
            </a:r>
            <a:endParaRPr lang="en-US" sz="1750" dirty="0"/>
          </a:p>
        </p:txBody>
      </p:sp>
      <p:sp>
        <p:nvSpPr>
          <p:cNvPr id="8" name="Shape 6"/>
          <p:cNvSpPr/>
          <p:nvPr/>
        </p:nvSpPr>
        <p:spPr>
          <a:xfrm>
            <a:off x="7599521" y="5107067"/>
            <a:ext cx="6244709" cy="2123480"/>
          </a:xfrm>
          <a:prstGeom prst="roundRect">
            <a:avLst>
              <a:gd name="adj" fmla="val 1602"/>
            </a:avLst>
          </a:prstGeom>
          <a:solidFill>
            <a:srgbClr val="5F5153"/>
          </a:solidFill>
          <a:ln/>
        </p:spPr>
      </p:sp>
      <p:sp>
        <p:nvSpPr>
          <p:cNvPr id="9" name="Text 7"/>
          <p:cNvSpPr/>
          <p:nvPr/>
        </p:nvSpPr>
        <p:spPr>
          <a:xfrm>
            <a:off x="7826335" y="5333881"/>
            <a:ext cx="3296483" cy="354330"/>
          </a:xfrm>
          <a:prstGeom prst="rect">
            <a:avLst/>
          </a:prstGeom>
          <a:noFill/>
          <a:ln/>
        </p:spPr>
        <p:txBody>
          <a:bodyPr wrap="none" lIns="0" tIns="0" rIns="0" bIns="0" rtlCol="0" anchor="t"/>
          <a:lstStyle/>
          <a:p>
            <a:pPr marL="0" indent="0" algn="l">
              <a:lnSpc>
                <a:spcPts val="2750"/>
              </a:lnSpc>
              <a:buNone/>
            </a:pPr>
            <a:r>
              <a:rPr lang="en-US" sz="2200" b="1" dirty="0">
                <a:solidFill>
                  <a:srgbClr val="D3C9C5"/>
                </a:solidFill>
                <a:latin typeface="Noto Serif HK Bold" pitchFamily="34" charset="0"/>
                <a:ea typeface="Noto Serif HK Bold" pitchFamily="34" charset="-122"/>
                <a:cs typeface="Noto Serif HK Bold" pitchFamily="34" charset="-120"/>
              </a:rPr>
              <a:t>European Round Table</a:t>
            </a:r>
            <a:endParaRPr lang="en-US" sz="2200" dirty="0"/>
          </a:p>
        </p:txBody>
      </p:sp>
      <p:sp>
        <p:nvSpPr>
          <p:cNvPr id="10" name="Text 8"/>
          <p:cNvSpPr/>
          <p:nvPr/>
        </p:nvSpPr>
        <p:spPr>
          <a:xfrm>
            <a:off x="7826335" y="5915025"/>
            <a:ext cx="5791081" cy="1088708"/>
          </a:xfrm>
          <a:prstGeom prst="rect">
            <a:avLst/>
          </a:prstGeom>
          <a:noFill/>
          <a:ln/>
        </p:spPr>
        <p:txBody>
          <a:bodyPr wrap="square" lIns="0" tIns="0" rIns="0" bIns="0" rtlCol="0" anchor="t"/>
          <a:lstStyle/>
          <a:p>
            <a:pPr marL="0" indent="0" algn="l">
              <a:lnSpc>
                <a:spcPts val="2850"/>
              </a:lnSpc>
              <a:buNone/>
            </a:pPr>
            <a:r>
              <a:rPr lang="en-US" sz="1750" dirty="0">
                <a:solidFill>
                  <a:srgbClr val="D3C9C5"/>
                </a:solidFill>
                <a:latin typeface="Noto Serif HK" pitchFamily="34" charset="0"/>
                <a:ea typeface="Noto Serif HK" pitchFamily="34" charset="-122"/>
                <a:cs typeface="Noto Serif HK" pitchFamily="34" charset="-120"/>
              </a:rPr>
              <a:t>28+ case studies from industry leaders demonstrating practical inclusion actions across sectors</a:t>
            </a:r>
            <a:endParaRPr lang="en-US" sz="1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043374" y="965716"/>
            <a:ext cx="8030051" cy="994648"/>
          </a:xfrm>
          <a:prstGeom prst="rect">
            <a:avLst/>
          </a:prstGeom>
          <a:noFill/>
          <a:ln/>
        </p:spPr>
        <p:txBody>
          <a:bodyPr wrap="square" lIns="0" tIns="0" rIns="0" bIns="0" rtlCol="0" anchor="t"/>
          <a:lstStyle/>
          <a:p>
            <a:pPr marL="0" indent="0" algn="l">
              <a:lnSpc>
                <a:spcPts val="3900"/>
              </a:lnSpc>
              <a:buNone/>
            </a:pPr>
            <a:r>
              <a:rPr lang="en-US" sz="3100" b="1" dirty="0">
                <a:solidFill>
                  <a:srgbClr val="FFF8F5"/>
                </a:solidFill>
                <a:latin typeface="Noto Serif HK Bold" pitchFamily="34" charset="0"/>
                <a:ea typeface="Noto Serif HK Bold" pitchFamily="34" charset="-122"/>
                <a:cs typeface="Noto Serif HK Bold" pitchFamily="34" charset="-120"/>
              </a:rPr>
              <a:t>Case Study Deep Dive: Discrimination Scenarios in the Workplace</a:t>
            </a:r>
            <a:endParaRPr lang="en-US" sz="3100" dirty="0"/>
          </a:p>
        </p:txBody>
      </p:sp>
      <p:sp>
        <p:nvSpPr>
          <p:cNvPr id="4" name="Shape 1"/>
          <p:cNvSpPr/>
          <p:nvPr/>
        </p:nvSpPr>
        <p:spPr>
          <a:xfrm>
            <a:off x="6043374" y="2199084"/>
            <a:ext cx="3935492" cy="2235994"/>
          </a:xfrm>
          <a:prstGeom prst="roundRect">
            <a:avLst>
              <a:gd name="adj" fmla="val 4907"/>
            </a:avLst>
          </a:prstGeom>
          <a:solidFill>
            <a:srgbClr val="403234"/>
          </a:solidFill>
          <a:ln w="22860">
            <a:solidFill>
              <a:srgbClr val="786A6C"/>
            </a:solidFill>
            <a:prstDash val="solid"/>
          </a:ln>
        </p:spPr>
      </p:sp>
      <p:sp>
        <p:nvSpPr>
          <p:cNvPr id="5" name="Shape 2"/>
          <p:cNvSpPr/>
          <p:nvPr/>
        </p:nvSpPr>
        <p:spPr>
          <a:xfrm>
            <a:off x="6020514" y="2199084"/>
            <a:ext cx="91440" cy="2235994"/>
          </a:xfrm>
          <a:prstGeom prst="roundRect">
            <a:avLst>
              <a:gd name="adj" fmla="val 26107"/>
            </a:avLst>
          </a:prstGeom>
          <a:solidFill>
            <a:srgbClr val="E2C2B3"/>
          </a:solidFill>
          <a:ln/>
        </p:spPr>
      </p:sp>
      <p:sp>
        <p:nvSpPr>
          <p:cNvPr id="6" name="Text 3"/>
          <p:cNvSpPr/>
          <p:nvPr/>
        </p:nvSpPr>
        <p:spPr>
          <a:xfrm>
            <a:off x="6293882" y="2381012"/>
            <a:ext cx="1989296" cy="248603"/>
          </a:xfrm>
          <a:prstGeom prst="rect">
            <a:avLst/>
          </a:prstGeom>
          <a:noFill/>
          <a:ln/>
        </p:spPr>
        <p:txBody>
          <a:bodyPr wrap="none" lIns="0" tIns="0" rIns="0" bIns="0" rtlCol="0" anchor="t"/>
          <a:lstStyle/>
          <a:p>
            <a:pPr marL="0" indent="0" algn="l">
              <a:lnSpc>
                <a:spcPts val="1950"/>
              </a:lnSpc>
              <a:buNone/>
            </a:pPr>
            <a:r>
              <a:rPr lang="en-US" sz="1550" b="1" dirty="0">
                <a:solidFill>
                  <a:srgbClr val="D3C9C5"/>
                </a:solidFill>
                <a:latin typeface="Noto Serif HK Bold" pitchFamily="34" charset="0"/>
                <a:ea typeface="Noto Serif HK Bold" pitchFamily="34" charset="-122"/>
                <a:cs typeface="Noto Serif HK Bold" pitchFamily="34" charset="-120"/>
              </a:rPr>
              <a:t>Security Policy Bias</a:t>
            </a:r>
            <a:endParaRPr lang="en-US" sz="1550" dirty="0"/>
          </a:p>
        </p:txBody>
      </p:sp>
      <p:sp>
        <p:nvSpPr>
          <p:cNvPr id="7" name="Text 4"/>
          <p:cNvSpPr/>
          <p:nvPr/>
        </p:nvSpPr>
        <p:spPr>
          <a:xfrm>
            <a:off x="6293882" y="2725102"/>
            <a:ext cx="3503057" cy="1528048"/>
          </a:xfrm>
          <a:prstGeom prst="rect">
            <a:avLst/>
          </a:prstGeom>
          <a:noFill/>
          <a:ln/>
        </p:spPr>
        <p:txBody>
          <a:bodyPr wrap="square" lIns="0" tIns="0" rIns="0" bIns="0" rtlCol="0" anchor="t"/>
          <a:lstStyle/>
          <a:p>
            <a:pPr marL="0" indent="0" algn="l">
              <a:lnSpc>
                <a:spcPts val="2000"/>
              </a:lnSpc>
              <a:buNone/>
            </a:pPr>
            <a:r>
              <a:rPr lang="en-US" sz="1250" dirty="0">
                <a:solidFill>
                  <a:srgbClr val="D3C9C5"/>
                </a:solidFill>
                <a:latin typeface="Noto Serif HK" pitchFamily="34" charset="0"/>
                <a:ea typeface="Noto Serif HK" pitchFamily="34" charset="-122"/>
                <a:cs typeface="Noto Serif HK" pitchFamily="34" charset="-120"/>
              </a:rPr>
              <a:t>A Canadian shopping mall's security protocols inadvertently targeted vulnerable groups, revealing how seemingly neutral policies can perpetuate discrimination through biased application and assumptions about who poses a threat.</a:t>
            </a:r>
            <a:endParaRPr lang="en-US" sz="1250" dirty="0"/>
          </a:p>
        </p:txBody>
      </p:sp>
      <p:sp>
        <p:nvSpPr>
          <p:cNvPr id="8" name="Shape 5"/>
          <p:cNvSpPr/>
          <p:nvPr/>
        </p:nvSpPr>
        <p:spPr>
          <a:xfrm>
            <a:off x="10137934" y="2199084"/>
            <a:ext cx="3935492" cy="2235994"/>
          </a:xfrm>
          <a:prstGeom prst="roundRect">
            <a:avLst>
              <a:gd name="adj" fmla="val 4907"/>
            </a:avLst>
          </a:prstGeom>
          <a:solidFill>
            <a:srgbClr val="403234"/>
          </a:solidFill>
          <a:ln w="22860">
            <a:solidFill>
              <a:srgbClr val="786A6C"/>
            </a:solidFill>
            <a:prstDash val="solid"/>
          </a:ln>
        </p:spPr>
      </p:sp>
      <p:sp>
        <p:nvSpPr>
          <p:cNvPr id="9" name="Shape 6"/>
          <p:cNvSpPr/>
          <p:nvPr/>
        </p:nvSpPr>
        <p:spPr>
          <a:xfrm>
            <a:off x="10115074" y="2199084"/>
            <a:ext cx="91440" cy="2235994"/>
          </a:xfrm>
          <a:prstGeom prst="roundRect">
            <a:avLst>
              <a:gd name="adj" fmla="val 26107"/>
            </a:avLst>
          </a:prstGeom>
          <a:solidFill>
            <a:srgbClr val="E2C2B3"/>
          </a:solidFill>
          <a:ln/>
        </p:spPr>
      </p:sp>
      <p:sp>
        <p:nvSpPr>
          <p:cNvPr id="10" name="Text 7"/>
          <p:cNvSpPr/>
          <p:nvPr/>
        </p:nvSpPr>
        <p:spPr>
          <a:xfrm>
            <a:off x="10388441" y="2381012"/>
            <a:ext cx="2797016" cy="248603"/>
          </a:xfrm>
          <a:prstGeom prst="rect">
            <a:avLst/>
          </a:prstGeom>
          <a:noFill/>
          <a:ln/>
        </p:spPr>
        <p:txBody>
          <a:bodyPr wrap="none" lIns="0" tIns="0" rIns="0" bIns="0" rtlCol="0" anchor="t"/>
          <a:lstStyle/>
          <a:p>
            <a:pPr marL="0" indent="0" algn="l">
              <a:lnSpc>
                <a:spcPts val="1950"/>
              </a:lnSpc>
              <a:buNone/>
            </a:pPr>
            <a:r>
              <a:rPr lang="en-US" sz="1550" b="1" dirty="0">
                <a:solidFill>
                  <a:srgbClr val="D3C9C5"/>
                </a:solidFill>
                <a:latin typeface="Noto Serif HK Bold" pitchFamily="34" charset="0"/>
                <a:ea typeface="Noto Serif HK Bold" pitchFamily="34" charset="-122"/>
                <a:cs typeface="Noto Serif HK Bold" pitchFamily="34" charset="-120"/>
              </a:rPr>
              <a:t>Disability Accommodations</a:t>
            </a:r>
            <a:endParaRPr lang="en-US" sz="1550" dirty="0"/>
          </a:p>
        </p:txBody>
      </p:sp>
      <p:sp>
        <p:nvSpPr>
          <p:cNvPr id="11" name="Text 8"/>
          <p:cNvSpPr/>
          <p:nvPr/>
        </p:nvSpPr>
        <p:spPr>
          <a:xfrm>
            <a:off x="10388441" y="2725102"/>
            <a:ext cx="3503057" cy="1528048"/>
          </a:xfrm>
          <a:prstGeom prst="rect">
            <a:avLst/>
          </a:prstGeom>
          <a:noFill/>
          <a:ln/>
        </p:spPr>
        <p:txBody>
          <a:bodyPr wrap="square" lIns="0" tIns="0" rIns="0" bIns="0" rtlCol="0" anchor="t"/>
          <a:lstStyle/>
          <a:p>
            <a:pPr marL="0" indent="0" algn="l">
              <a:lnSpc>
                <a:spcPts val="2000"/>
              </a:lnSpc>
              <a:buNone/>
            </a:pPr>
            <a:r>
              <a:rPr lang="en-US" sz="1250" dirty="0">
                <a:solidFill>
                  <a:srgbClr val="D3C9C5"/>
                </a:solidFill>
                <a:latin typeface="Noto Serif HK" pitchFamily="34" charset="0"/>
                <a:ea typeface="Noto Serif HK" pitchFamily="34" charset="-122"/>
                <a:cs typeface="Noto Serif HK" pitchFamily="34" charset="-120"/>
              </a:rPr>
              <a:t>Employees with disabilities face persistent barriers when requesting reasonable adjustments. Delays, misunderstandings, and inadequate support systems often compound the challenges of their conditions.</a:t>
            </a:r>
            <a:endParaRPr lang="en-US" sz="1250" dirty="0"/>
          </a:p>
        </p:txBody>
      </p:sp>
      <p:sp>
        <p:nvSpPr>
          <p:cNvPr id="12" name="Shape 9"/>
          <p:cNvSpPr/>
          <p:nvPr/>
        </p:nvSpPr>
        <p:spPr>
          <a:xfrm>
            <a:off x="6043374" y="4594146"/>
            <a:ext cx="3935492" cy="1981319"/>
          </a:xfrm>
          <a:prstGeom prst="roundRect">
            <a:avLst>
              <a:gd name="adj" fmla="val 5538"/>
            </a:avLst>
          </a:prstGeom>
          <a:solidFill>
            <a:srgbClr val="403234"/>
          </a:solidFill>
          <a:ln w="22860">
            <a:solidFill>
              <a:srgbClr val="786A6C"/>
            </a:solidFill>
            <a:prstDash val="solid"/>
          </a:ln>
        </p:spPr>
      </p:sp>
      <p:sp>
        <p:nvSpPr>
          <p:cNvPr id="13" name="Shape 10"/>
          <p:cNvSpPr/>
          <p:nvPr/>
        </p:nvSpPr>
        <p:spPr>
          <a:xfrm>
            <a:off x="6020514" y="4594146"/>
            <a:ext cx="91440" cy="1981319"/>
          </a:xfrm>
          <a:prstGeom prst="roundRect">
            <a:avLst>
              <a:gd name="adj" fmla="val 26107"/>
            </a:avLst>
          </a:prstGeom>
          <a:solidFill>
            <a:srgbClr val="E2C2B3"/>
          </a:solidFill>
          <a:ln/>
        </p:spPr>
      </p:sp>
      <p:sp>
        <p:nvSpPr>
          <p:cNvPr id="14" name="Text 11"/>
          <p:cNvSpPr/>
          <p:nvPr/>
        </p:nvSpPr>
        <p:spPr>
          <a:xfrm>
            <a:off x="6293882" y="4776073"/>
            <a:ext cx="2489240" cy="248603"/>
          </a:xfrm>
          <a:prstGeom prst="rect">
            <a:avLst/>
          </a:prstGeom>
          <a:noFill/>
          <a:ln/>
        </p:spPr>
        <p:txBody>
          <a:bodyPr wrap="none" lIns="0" tIns="0" rIns="0" bIns="0" rtlCol="0" anchor="t"/>
          <a:lstStyle/>
          <a:p>
            <a:pPr marL="0" indent="0" algn="l">
              <a:lnSpc>
                <a:spcPts val="1950"/>
              </a:lnSpc>
              <a:buNone/>
            </a:pPr>
            <a:r>
              <a:rPr lang="en-US" sz="1550" b="1" dirty="0">
                <a:solidFill>
                  <a:srgbClr val="D3C9C5"/>
                </a:solidFill>
                <a:latin typeface="Noto Serif HK Bold" pitchFamily="34" charset="0"/>
                <a:ea typeface="Noto Serif HK Bold" pitchFamily="34" charset="-122"/>
                <a:cs typeface="Noto Serif HK Bold" pitchFamily="34" charset="-120"/>
              </a:rPr>
              <a:t>Age and Gender Barriers</a:t>
            </a:r>
            <a:endParaRPr lang="en-US" sz="1550" dirty="0"/>
          </a:p>
        </p:txBody>
      </p:sp>
      <p:sp>
        <p:nvSpPr>
          <p:cNvPr id="15" name="Text 12"/>
          <p:cNvSpPr/>
          <p:nvPr/>
        </p:nvSpPr>
        <p:spPr>
          <a:xfrm>
            <a:off x="6293882" y="5120164"/>
            <a:ext cx="3503057" cy="1273373"/>
          </a:xfrm>
          <a:prstGeom prst="rect">
            <a:avLst/>
          </a:prstGeom>
          <a:noFill/>
          <a:ln/>
        </p:spPr>
        <p:txBody>
          <a:bodyPr wrap="square" lIns="0" tIns="0" rIns="0" bIns="0" rtlCol="0" anchor="t"/>
          <a:lstStyle/>
          <a:p>
            <a:pPr marL="0" indent="0" algn="l">
              <a:lnSpc>
                <a:spcPts val="2000"/>
              </a:lnSpc>
              <a:buNone/>
            </a:pPr>
            <a:r>
              <a:rPr lang="en-US" sz="1250" dirty="0">
                <a:solidFill>
                  <a:srgbClr val="D3C9C5"/>
                </a:solidFill>
                <a:latin typeface="Noto Serif HK" pitchFamily="34" charset="0"/>
                <a:ea typeface="Noto Serif HK" pitchFamily="34" charset="-122"/>
                <a:cs typeface="Noto Serif HK" pitchFamily="34" charset="-120"/>
              </a:rPr>
              <a:t>From hiring practices that favour "digital natives" to promotion decisions influenced by family planning assumptions, these cases expose how unconscious bias shapes career trajectories and organisational culture.</a:t>
            </a:r>
            <a:endParaRPr lang="en-US" sz="1250" dirty="0"/>
          </a:p>
        </p:txBody>
      </p:sp>
      <p:sp>
        <p:nvSpPr>
          <p:cNvPr id="16" name="Text 13"/>
          <p:cNvSpPr/>
          <p:nvPr/>
        </p:nvSpPr>
        <p:spPr>
          <a:xfrm>
            <a:off x="6043374" y="6754416"/>
            <a:ext cx="8030051" cy="509349"/>
          </a:xfrm>
          <a:prstGeom prst="rect">
            <a:avLst/>
          </a:prstGeom>
          <a:noFill/>
          <a:ln/>
        </p:spPr>
        <p:txBody>
          <a:bodyPr wrap="square" lIns="0" tIns="0" rIns="0" bIns="0" rtlCol="0" anchor="t"/>
          <a:lstStyle/>
          <a:p>
            <a:pPr marL="0" indent="0" algn="l">
              <a:lnSpc>
                <a:spcPts val="2000"/>
              </a:lnSpc>
              <a:buNone/>
            </a:pPr>
            <a:r>
              <a:rPr lang="en-US" sz="1250" dirty="0">
                <a:solidFill>
                  <a:srgbClr val="D3C9C5"/>
                </a:solidFill>
                <a:latin typeface="Noto Serif HK" pitchFamily="34" charset="0"/>
                <a:ea typeface="Noto Serif HK" pitchFamily="34" charset="-122"/>
                <a:cs typeface="Noto Serif HK" pitchFamily="34" charset="-120"/>
              </a:rPr>
              <a:t>Each scenario illuminates the systemic nature of workplace discrimination and the urgent need for proactive, comprehensive inclusion strategies.</a:t>
            </a:r>
            <a:endParaRPr lang="en-US" sz="12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67094"/>
          </a:xfrm>
          <a:prstGeom prst="rect">
            <a:avLst/>
          </a:prstGeom>
        </p:spPr>
      </p:pic>
      <p:sp>
        <p:nvSpPr>
          <p:cNvPr id="3" name="Text 0"/>
          <p:cNvSpPr/>
          <p:nvPr/>
        </p:nvSpPr>
        <p:spPr>
          <a:xfrm>
            <a:off x="690801" y="3009781"/>
            <a:ext cx="13248799" cy="1233487"/>
          </a:xfrm>
          <a:prstGeom prst="rect">
            <a:avLst/>
          </a:prstGeom>
          <a:noFill/>
          <a:ln/>
        </p:spPr>
        <p:txBody>
          <a:bodyPr wrap="square" lIns="0" tIns="0" rIns="0" bIns="0" rtlCol="0" anchor="t"/>
          <a:lstStyle/>
          <a:p>
            <a:pPr marL="0" indent="0" algn="l">
              <a:lnSpc>
                <a:spcPts val="4850"/>
              </a:lnSpc>
              <a:buNone/>
            </a:pPr>
            <a:r>
              <a:rPr lang="en-US" sz="3850" b="1" dirty="0">
                <a:solidFill>
                  <a:srgbClr val="FFF8F5"/>
                </a:solidFill>
                <a:latin typeface="Noto Serif HK Bold" pitchFamily="34" charset="0"/>
                <a:ea typeface="Noto Serif HK Bold" pitchFamily="34" charset="-122"/>
                <a:cs typeface="Noto Serif HK Bold" pitchFamily="34" charset="-120"/>
              </a:rPr>
              <a:t>Problem-Solving Exercises: Navigating Complex Inclusion Challenges</a:t>
            </a:r>
            <a:endParaRPr lang="en-US" sz="3850" dirty="0"/>
          </a:p>
        </p:txBody>
      </p:sp>
      <p:sp>
        <p:nvSpPr>
          <p:cNvPr id="4" name="Text 1"/>
          <p:cNvSpPr/>
          <p:nvPr/>
        </p:nvSpPr>
        <p:spPr>
          <a:xfrm>
            <a:off x="690801" y="4539258"/>
            <a:ext cx="197287" cy="246698"/>
          </a:xfrm>
          <a:prstGeom prst="rect">
            <a:avLst/>
          </a:prstGeom>
          <a:noFill/>
          <a:ln/>
        </p:spPr>
        <p:txBody>
          <a:bodyPr wrap="none" lIns="0" tIns="0" rIns="0" bIns="0" rtlCol="0" anchor="t"/>
          <a:lstStyle/>
          <a:p>
            <a:pPr marL="0" indent="0" algn="l">
              <a:lnSpc>
                <a:spcPts val="2450"/>
              </a:lnSpc>
              <a:buNone/>
            </a:pPr>
            <a:r>
              <a:rPr lang="en-US" sz="1550" dirty="0">
                <a:solidFill>
                  <a:srgbClr val="D3C9C5"/>
                </a:solidFill>
                <a:latin typeface="Noto Serif HK Light" pitchFamily="34" charset="0"/>
                <a:ea typeface="Noto Serif HK Light" pitchFamily="34" charset="-122"/>
                <a:cs typeface="Noto Serif HK Light" pitchFamily="34" charset="-120"/>
              </a:rPr>
              <a:t>01</a:t>
            </a:r>
            <a:endParaRPr lang="en-US" sz="1550" dirty="0"/>
          </a:p>
        </p:txBody>
      </p:sp>
      <p:sp>
        <p:nvSpPr>
          <p:cNvPr id="5" name="Shape 2"/>
          <p:cNvSpPr/>
          <p:nvPr/>
        </p:nvSpPr>
        <p:spPr>
          <a:xfrm>
            <a:off x="690801" y="4851797"/>
            <a:ext cx="4284702" cy="22860"/>
          </a:xfrm>
          <a:prstGeom prst="rect">
            <a:avLst/>
          </a:prstGeom>
          <a:solidFill>
            <a:srgbClr val="E2C2B3"/>
          </a:solidFill>
          <a:ln/>
        </p:spPr>
      </p:sp>
      <p:sp>
        <p:nvSpPr>
          <p:cNvPr id="6" name="Text 3"/>
          <p:cNvSpPr/>
          <p:nvPr/>
        </p:nvSpPr>
        <p:spPr>
          <a:xfrm>
            <a:off x="690801" y="4996101"/>
            <a:ext cx="2616518" cy="308372"/>
          </a:xfrm>
          <a:prstGeom prst="rect">
            <a:avLst/>
          </a:prstGeom>
          <a:noFill/>
          <a:ln/>
        </p:spPr>
        <p:txBody>
          <a:bodyPr wrap="none" lIns="0" tIns="0" rIns="0" bIns="0" rtlCol="0" anchor="t"/>
          <a:lstStyle/>
          <a:p>
            <a:pPr marL="0" indent="0" algn="l">
              <a:lnSpc>
                <a:spcPts val="2400"/>
              </a:lnSpc>
              <a:buNone/>
            </a:pPr>
            <a:r>
              <a:rPr lang="en-US" sz="1900" b="1" dirty="0">
                <a:solidFill>
                  <a:srgbClr val="D3C9C5"/>
                </a:solidFill>
                <a:latin typeface="Noto Serif HK Bold" pitchFamily="34" charset="0"/>
                <a:ea typeface="Noto Serif HK Bold" pitchFamily="34" charset="-122"/>
                <a:cs typeface="Noto Serif HK Bold" pitchFamily="34" charset="-120"/>
              </a:rPr>
              <a:t>Analyse the Scenario</a:t>
            </a:r>
            <a:endParaRPr lang="en-US" sz="1900" dirty="0"/>
          </a:p>
        </p:txBody>
      </p:sp>
      <p:sp>
        <p:nvSpPr>
          <p:cNvPr id="7" name="Text 4"/>
          <p:cNvSpPr/>
          <p:nvPr/>
        </p:nvSpPr>
        <p:spPr>
          <a:xfrm>
            <a:off x="690801" y="5422821"/>
            <a:ext cx="4284702" cy="1263015"/>
          </a:xfrm>
          <a:prstGeom prst="rect">
            <a:avLst/>
          </a:prstGeom>
          <a:noFill/>
          <a:ln/>
        </p:spPr>
        <p:txBody>
          <a:bodyPr wrap="square" lIns="0" tIns="0" rIns="0" bIns="0" rtlCol="0" anchor="t"/>
          <a:lstStyle/>
          <a:p>
            <a:pPr marL="0" indent="0" algn="l">
              <a:lnSpc>
                <a:spcPts val="2450"/>
              </a:lnSpc>
              <a:buNone/>
            </a:pPr>
            <a:r>
              <a:rPr lang="en-US" sz="1550" dirty="0">
                <a:solidFill>
                  <a:srgbClr val="D3C9C5"/>
                </a:solidFill>
                <a:latin typeface="Noto Serif HK" pitchFamily="34" charset="0"/>
                <a:ea typeface="Noto Serif HK" pitchFamily="34" charset="-122"/>
                <a:cs typeface="Noto Serif HK" pitchFamily="34" charset="-120"/>
              </a:rPr>
              <a:t>Review a detailed case involving workplace discrimination against a pregnant employee, examining the facts, context, and key stakeholders involved</a:t>
            </a:r>
            <a:endParaRPr lang="en-US" sz="1550" dirty="0"/>
          </a:p>
        </p:txBody>
      </p:sp>
      <p:sp>
        <p:nvSpPr>
          <p:cNvPr id="8" name="Text 5"/>
          <p:cNvSpPr/>
          <p:nvPr/>
        </p:nvSpPr>
        <p:spPr>
          <a:xfrm>
            <a:off x="5172789" y="4539258"/>
            <a:ext cx="197287" cy="246698"/>
          </a:xfrm>
          <a:prstGeom prst="rect">
            <a:avLst/>
          </a:prstGeom>
          <a:noFill/>
          <a:ln/>
        </p:spPr>
        <p:txBody>
          <a:bodyPr wrap="none" lIns="0" tIns="0" rIns="0" bIns="0" rtlCol="0" anchor="t"/>
          <a:lstStyle/>
          <a:p>
            <a:pPr marL="0" indent="0" algn="l">
              <a:lnSpc>
                <a:spcPts val="2450"/>
              </a:lnSpc>
              <a:buNone/>
            </a:pPr>
            <a:r>
              <a:rPr lang="en-US" sz="1550" dirty="0">
                <a:solidFill>
                  <a:srgbClr val="D3C9C5"/>
                </a:solidFill>
                <a:latin typeface="Noto Serif HK Light" pitchFamily="34" charset="0"/>
                <a:ea typeface="Noto Serif HK Light" pitchFamily="34" charset="-122"/>
                <a:cs typeface="Noto Serif HK Light" pitchFamily="34" charset="-120"/>
              </a:rPr>
              <a:t>02</a:t>
            </a:r>
            <a:endParaRPr lang="en-US" sz="1550" dirty="0"/>
          </a:p>
        </p:txBody>
      </p:sp>
      <p:sp>
        <p:nvSpPr>
          <p:cNvPr id="9" name="Shape 6"/>
          <p:cNvSpPr/>
          <p:nvPr/>
        </p:nvSpPr>
        <p:spPr>
          <a:xfrm>
            <a:off x="5172789" y="4851797"/>
            <a:ext cx="4284702" cy="22860"/>
          </a:xfrm>
          <a:prstGeom prst="rect">
            <a:avLst/>
          </a:prstGeom>
          <a:solidFill>
            <a:srgbClr val="E2C2B3"/>
          </a:solidFill>
          <a:ln/>
        </p:spPr>
      </p:sp>
      <p:sp>
        <p:nvSpPr>
          <p:cNvPr id="10" name="Text 7"/>
          <p:cNvSpPr/>
          <p:nvPr/>
        </p:nvSpPr>
        <p:spPr>
          <a:xfrm>
            <a:off x="5172789" y="4996101"/>
            <a:ext cx="2846546" cy="308372"/>
          </a:xfrm>
          <a:prstGeom prst="rect">
            <a:avLst/>
          </a:prstGeom>
          <a:noFill/>
          <a:ln/>
        </p:spPr>
        <p:txBody>
          <a:bodyPr wrap="none" lIns="0" tIns="0" rIns="0" bIns="0" rtlCol="0" anchor="t"/>
          <a:lstStyle/>
          <a:p>
            <a:pPr marL="0" indent="0" algn="l">
              <a:lnSpc>
                <a:spcPts val="2400"/>
              </a:lnSpc>
              <a:buNone/>
            </a:pPr>
            <a:r>
              <a:rPr lang="en-US" sz="1900" b="1" dirty="0">
                <a:solidFill>
                  <a:srgbClr val="D3C9C5"/>
                </a:solidFill>
                <a:latin typeface="Noto Serif HK Bold" pitchFamily="34" charset="0"/>
                <a:ea typeface="Noto Serif HK Bold" pitchFamily="34" charset="-122"/>
                <a:cs typeface="Noto Serif HK Bold" pitchFamily="34" charset="-120"/>
              </a:rPr>
              <a:t>Identify Hidden Biases</a:t>
            </a:r>
            <a:endParaRPr lang="en-US" sz="1900" dirty="0"/>
          </a:p>
        </p:txBody>
      </p:sp>
      <p:sp>
        <p:nvSpPr>
          <p:cNvPr id="11" name="Text 8"/>
          <p:cNvSpPr/>
          <p:nvPr/>
        </p:nvSpPr>
        <p:spPr>
          <a:xfrm>
            <a:off x="5172789" y="5422821"/>
            <a:ext cx="4284702" cy="1263015"/>
          </a:xfrm>
          <a:prstGeom prst="rect">
            <a:avLst/>
          </a:prstGeom>
          <a:noFill/>
          <a:ln/>
        </p:spPr>
        <p:txBody>
          <a:bodyPr wrap="square" lIns="0" tIns="0" rIns="0" bIns="0" rtlCol="0" anchor="t"/>
          <a:lstStyle/>
          <a:p>
            <a:pPr marL="0" indent="0" algn="l">
              <a:lnSpc>
                <a:spcPts val="2450"/>
              </a:lnSpc>
              <a:buNone/>
            </a:pPr>
            <a:r>
              <a:rPr lang="en-US" sz="1550" dirty="0">
                <a:solidFill>
                  <a:srgbClr val="D3C9C5"/>
                </a:solidFill>
                <a:latin typeface="Noto Serif HK" pitchFamily="34" charset="0"/>
                <a:ea typeface="Noto Serif HK" pitchFamily="34" charset="-122"/>
                <a:cs typeface="Noto Serif HK" pitchFamily="34" charset="-120"/>
              </a:rPr>
              <a:t>Uncover implicit biases, power dynamics, and systemic issues embedded within organisational policies and individual interactions</a:t>
            </a:r>
            <a:endParaRPr lang="en-US" sz="1550" dirty="0"/>
          </a:p>
        </p:txBody>
      </p:sp>
      <p:sp>
        <p:nvSpPr>
          <p:cNvPr id="12" name="Text 9"/>
          <p:cNvSpPr/>
          <p:nvPr/>
        </p:nvSpPr>
        <p:spPr>
          <a:xfrm>
            <a:off x="9654778" y="4539258"/>
            <a:ext cx="197287" cy="246698"/>
          </a:xfrm>
          <a:prstGeom prst="rect">
            <a:avLst/>
          </a:prstGeom>
          <a:noFill/>
          <a:ln/>
        </p:spPr>
        <p:txBody>
          <a:bodyPr wrap="none" lIns="0" tIns="0" rIns="0" bIns="0" rtlCol="0" anchor="t"/>
          <a:lstStyle/>
          <a:p>
            <a:pPr marL="0" indent="0" algn="l">
              <a:lnSpc>
                <a:spcPts val="2450"/>
              </a:lnSpc>
              <a:buNone/>
            </a:pPr>
            <a:r>
              <a:rPr lang="en-US" sz="1550" dirty="0">
                <a:solidFill>
                  <a:srgbClr val="D3C9C5"/>
                </a:solidFill>
                <a:latin typeface="Noto Serif HK Light" pitchFamily="34" charset="0"/>
                <a:ea typeface="Noto Serif HK Light" pitchFamily="34" charset="-122"/>
                <a:cs typeface="Noto Serif HK Light" pitchFamily="34" charset="-120"/>
              </a:rPr>
              <a:t>03</a:t>
            </a:r>
            <a:endParaRPr lang="en-US" sz="1550" dirty="0"/>
          </a:p>
        </p:txBody>
      </p:sp>
      <p:sp>
        <p:nvSpPr>
          <p:cNvPr id="13" name="Shape 10"/>
          <p:cNvSpPr/>
          <p:nvPr/>
        </p:nvSpPr>
        <p:spPr>
          <a:xfrm>
            <a:off x="9654778" y="4851797"/>
            <a:ext cx="4284821" cy="22860"/>
          </a:xfrm>
          <a:prstGeom prst="rect">
            <a:avLst/>
          </a:prstGeom>
          <a:solidFill>
            <a:srgbClr val="E2C2B3"/>
          </a:solidFill>
          <a:ln/>
        </p:spPr>
      </p:sp>
      <p:sp>
        <p:nvSpPr>
          <p:cNvPr id="14" name="Text 11"/>
          <p:cNvSpPr/>
          <p:nvPr/>
        </p:nvSpPr>
        <p:spPr>
          <a:xfrm>
            <a:off x="9654778" y="4996101"/>
            <a:ext cx="2467094" cy="308372"/>
          </a:xfrm>
          <a:prstGeom prst="rect">
            <a:avLst/>
          </a:prstGeom>
          <a:noFill/>
          <a:ln/>
        </p:spPr>
        <p:txBody>
          <a:bodyPr wrap="none" lIns="0" tIns="0" rIns="0" bIns="0" rtlCol="0" anchor="t"/>
          <a:lstStyle/>
          <a:p>
            <a:pPr marL="0" indent="0" algn="l">
              <a:lnSpc>
                <a:spcPts val="2400"/>
              </a:lnSpc>
              <a:buNone/>
            </a:pPr>
            <a:r>
              <a:rPr lang="en-US" sz="1900" b="1" dirty="0">
                <a:solidFill>
                  <a:srgbClr val="D3C9C5"/>
                </a:solidFill>
                <a:latin typeface="Noto Serif HK Bold" pitchFamily="34" charset="0"/>
                <a:ea typeface="Noto Serif HK Bold" pitchFamily="34" charset="-122"/>
                <a:cs typeface="Noto Serif HK Bold" pitchFamily="34" charset="-120"/>
              </a:rPr>
              <a:t>Develop Solutions</a:t>
            </a:r>
            <a:endParaRPr lang="en-US" sz="1900" dirty="0"/>
          </a:p>
        </p:txBody>
      </p:sp>
      <p:sp>
        <p:nvSpPr>
          <p:cNvPr id="15" name="Text 12"/>
          <p:cNvSpPr/>
          <p:nvPr/>
        </p:nvSpPr>
        <p:spPr>
          <a:xfrm>
            <a:off x="9654778" y="5422821"/>
            <a:ext cx="4284821" cy="1263015"/>
          </a:xfrm>
          <a:prstGeom prst="rect">
            <a:avLst/>
          </a:prstGeom>
          <a:noFill/>
          <a:ln/>
        </p:spPr>
        <p:txBody>
          <a:bodyPr wrap="square" lIns="0" tIns="0" rIns="0" bIns="0" rtlCol="0" anchor="t"/>
          <a:lstStyle/>
          <a:p>
            <a:pPr marL="0" indent="0" algn="l">
              <a:lnSpc>
                <a:spcPts val="2450"/>
              </a:lnSpc>
              <a:buNone/>
            </a:pPr>
            <a:r>
              <a:rPr lang="en-US" sz="1550" dirty="0">
                <a:solidFill>
                  <a:srgbClr val="D3C9C5"/>
                </a:solidFill>
                <a:latin typeface="Noto Serif HK" pitchFamily="34" charset="0"/>
                <a:ea typeface="Noto Serif HK" pitchFamily="34" charset="-122"/>
                <a:cs typeface="Noto Serif HK" pitchFamily="34" charset="-120"/>
              </a:rPr>
              <a:t>Collaborate in small groups to create actionable, evidence-based strategies that promote equity, inclusion, and sustainable cultural change</a:t>
            </a:r>
            <a:endParaRPr lang="en-US" sz="1550" dirty="0"/>
          </a:p>
        </p:txBody>
      </p:sp>
      <p:sp>
        <p:nvSpPr>
          <p:cNvPr id="16" name="Text 13"/>
          <p:cNvSpPr/>
          <p:nvPr/>
        </p:nvSpPr>
        <p:spPr>
          <a:xfrm>
            <a:off x="690801" y="7055763"/>
            <a:ext cx="13248799" cy="631507"/>
          </a:xfrm>
          <a:prstGeom prst="rect">
            <a:avLst/>
          </a:prstGeom>
          <a:noFill/>
          <a:ln/>
        </p:spPr>
        <p:txBody>
          <a:bodyPr wrap="square" lIns="0" tIns="0" rIns="0" bIns="0" rtlCol="0" anchor="t"/>
          <a:lstStyle/>
          <a:p>
            <a:pPr marL="0" indent="0" algn="l">
              <a:lnSpc>
                <a:spcPts val="2450"/>
              </a:lnSpc>
              <a:buNone/>
            </a:pPr>
            <a:r>
              <a:rPr lang="en-US" sz="1550" dirty="0">
                <a:solidFill>
                  <a:srgbClr val="D3C9C5"/>
                </a:solidFill>
                <a:latin typeface="Noto Serif HK" pitchFamily="34" charset="0"/>
                <a:ea typeface="Noto Serif HK" pitchFamily="34" charset="-122"/>
                <a:cs typeface="Noto Serif HK" pitchFamily="34" charset="-120"/>
              </a:rPr>
              <a:t>This interactive exercise transforms abstract concepts into practical skills, helping participants recognise discrimination patterns and respond effectively with compassion and professionalism.</a:t>
            </a:r>
            <a:endParaRPr lang="en-US" sz="1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09005" y="478512"/>
            <a:ext cx="11526679" cy="543758"/>
          </a:xfrm>
          <a:prstGeom prst="rect">
            <a:avLst/>
          </a:prstGeom>
          <a:noFill/>
          <a:ln/>
        </p:spPr>
        <p:txBody>
          <a:bodyPr wrap="none" lIns="0" tIns="0" rIns="0" bIns="0" rtlCol="0" anchor="t"/>
          <a:lstStyle/>
          <a:p>
            <a:pPr marL="0" indent="0" algn="l">
              <a:lnSpc>
                <a:spcPts val="4250"/>
              </a:lnSpc>
              <a:buNone/>
            </a:pPr>
            <a:r>
              <a:rPr lang="en-US" sz="3400" b="1" dirty="0">
                <a:solidFill>
                  <a:srgbClr val="FFF8F5"/>
                </a:solidFill>
                <a:latin typeface="Noto Serif HK Bold" pitchFamily="34" charset="0"/>
                <a:ea typeface="Noto Serif HK Bold" pitchFamily="34" charset="-122"/>
                <a:cs typeface="Noto Serif HK Bold" pitchFamily="34" charset="-120"/>
              </a:rPr>
              <a:t>Role-Play: Employer–Employee–Mediator Situations</a:t>
            </a:r>
            <a:endParaRPr lang="en-US" sz="3400" dirty="0"/>
          </a:p>
        </p:txBody>
      </p:sp>
      <p:pic>
        <p:nvPicPr>
          <p:cNvPr id="3" name="Image 0" descr="preencoded.png"/>
          <p:cNvPicPr>
            <a:picLocks noChangeAspect="1"/>
          </p:cNvPicPr>
          <p:nvPr/>
        </p:nvPicPr>
        <p:blipFill>
          <a:blip r:embed="rId3"/>
          <a:stretch>
            <a:fillRect/>
          </a:stretch>
        </p:blipFill>
        <p:spPr>
          <a:xfrm>
            <a:off x="609005" y="1478994"/>
            <a:ext cx="5110162" cy="5110163"/>
          </a:xfrm>
          <a:prstGeom prst="rect">
            <a:avLst/>
          </a:prstGeom>
        </p:spPr>
      </p:pic>
      <p:sp>
        <p:nvSpPr>
          <p:cNvPr id="4" name="Text 1"/>
          <p:cNvSpPr/>
          <p:nvPr/>
        </p:nvSpPr>
        <p:spPr>
          <a:xfrm>
            <a:off x="6151364" y="1457206"/>
            <a:ext cx="4162306" cy="326231"/>
          </a:xfrm>
          <a:prstGeom prst="rect">
            <a:avLst/>
          </a:prstGeom>
          <a:noFill/>
          <a:ln/>
        </p:spPr>
        <p:txBody>
          <a:bodyPr wrap="none" lIns="0" tIns="0" rIns="0" bIns="0" rtlCol="0" anchor="t"/>
          <a:lstStyle/>
          <a:p>
            <a:pPr marL="0" indent="0" algn="l">
              <a:lnSpc>
                <a:spcPts val="2550"/>
              </a:lnSpc>
              <a:buNone/>
            </a:pPr>
            <a:r>
              <a:rPr lang="en-US" sz="2050" b="1" dirty="0">
                <a:solidFill>
                  <a:srgbClr val="FFF8F5"/>
                </a:solidFill>
                <a:latin typeface="Noto Serif HK Bold" pitchFamily="34" charset="0"/>
                <a:ea typeface="Noto Serif HK Bold" pitchFamily="34" charset="-122"/>
                <a:cs typeface="Noto Serif HK Bold" pitchFamily="34" charset="-120"/>
              </a:rPr>
              <a:t>Interactive Simulation Exercise</a:t>
            </a:r>
            <a:endParaRPr lang="en-US" sz="2050" dirty="0"/>
          </a:p>
        </p:txBody>
      </p:sp>
      <p:sp>
        <p:nvSpPr>
          <p:cNvPr id="5" name="Text 2"/>
          <p:cNvSpPr/>
          <p:nvPr/>
        </p:nvSpPr>
        <p:spPr>
          <a:xfrm>
            <a:off x="6151364" y="1957388"/>
            <a:ext cx="7877532" cy="835462"/>
          </a:xfrm>
          <a:prstGeom prst="rect">
            <a:avLst/>
          </a:prstGeom>
          <a:noFill/>
          <a:ln/>
        </p:spPr>
        <p:txBody>
          <a:bodyPr wrap="square" lIns="0" tIns="0" rIns="0" bIns="0" rtlCol="0" anchor="t"/>
          <a:lstStyle/>
          <a:p>
            <a:pPr marL="0" indent="0" algn="l">
              <a:lnSpc>
                <a:spcPts val="2150"/>
              </a:lnSpc>
              <a:buNone/>
            </a:pPr>
            <a:r>
              <a:rPr lang="en-US" sz="1350" dirty="0">
                <a:solidFill>
                  <a:srgbClr val="D3C9C5"/>
                </a:solidFill>
                <a:latin typeface="Noto Serif HK" pitchFamily="34" charset="0"/>
                <a:ea typeface="Noto Serif HK" pitchFamily="34" charset="-122"/>
                <a:cs typeface="Noto Serif HK" pitchFamily="34" charset="-120"/>
              </a:rPr>
              <a:t>Experience a challenging workplace scenario where an employee questions the value and necessity of mandatory unconscious bias training. This simulation mirrors real tensions that arise when implementing inclusion initiatives.</a:t>
            </a:r>
            <a:endParaRPr lang="en-US" sz="1350" dirty="0"/>
          </a:p>
        </p:txBody>
      </p:sp>
      <p:sp>
        <p:nvSpPr>
          <p:cNvPr id="6" name="Shape 3"/>
          <p:cNvSpPr/>
          <p:nvPr/>
        </p:nvSpPr>
        <p:spPr>
          <a:xfrm>
            <a:off x="6151364" y="2988588"/>
            <a:ext cx="391478" cy="391478"/>
          </a:xfrm>
          <a:prstGeom prst="roundRect">
            <a:avLst>
              <a:gd name="adj" fmla="val 6668"/>
            </a:avLst>
          </a:prstGeom>
          <a:solidFill>
            <a:srgbClr val="5F5153"/>
          </a:solidFill>
          <a:ln/>
        </p:spPr>
      </p:sp>
      <p:sp>
        <p:nvSpPr>
          <p:cNvPr id="7" name="Text 4"/>
          <p:cNvSpPr/>
          <p:nvPr/>
        </p:nvSpPr>
        <p:spPr>
          <a:xfrm>
            <a:off x="6716792" y="3048357"/>
            <a:ext cx="2175153" cy="271820"/>
          </a:xfrm>
          <a:prstGeom prst="rect">
            <a:avLst/>
          </a:prstGeom>
          <a:noFill/>
          <a:ln/>
        </p:spPr>
        <p:txBody>
          <a:bodyPr wrap="none" lIns="0" tIns="0" rIns="0" bIns="0" rtlCol="0" anchor="t"/>
          <a:lstStyle/>
          <a:p>
            <a:pPr marL="0" indent="0" algn="l">
              <a:lnSpc>
                <a:spcPts val="2100"/>
              </a:lnSpc>
              <a:buNone/>
            </a:pPr>
            <a:r>
              <a:rPr lang="en-US" sz="1700" b="1" dirty="0">
                <a:solidFill>
                  <a:srgbClr val="D3C9C5"/>
                </a:solidFill>
                <a:latin typeface="Noto Serif HK Bold" pitchFamily="34" charset="0"/>
                <a:ea typeface="Noto Serif HK Bold" pitchFamily="34" charset="-122"/>
                <a:cs typeface="Noto Serif HK Bold" pitchFamily="34" charset="-120"/>
              </a:rPr>
              <a:t>Employer Role</a:t>
            </a:r>
            <a:endParaRPr lang="en-US" sz="1700" dirty="0"/>
          </a:p>
        </p:txBody>
      </p:sp>
      <p:sp>
        <p:nvSpPr>
          <p:cNvPr id="8" name="Text 5"/>
          <p:cNvSpPr/>
          <p:nvPr/>
        </p:nvSpPr>
        <p:spPr>
          <a:xfrm>
            <a:off x="6716792" y="3494127"/>
            <a:ext cx="3264575" cy="835462"/>
          </a:xfrm>
          <a:prstGeom prst="rect">
            <a:avLst/>
          </a:prstGeom>
          <a:noFill/>
          <a:ln/>
        </p:spPr>
        <p:txBody>
          <a:bodyPr wrap="square" lIns="0" tIns="0" rIns="0" bIns="0" rtlCol="0" anchor="t"/>
          <a:lstStyle/>
          <a:p>
            <a:pPr marL="0" indent="0" algn="l">
              <a:lnSpc>
                <a:spcPts val="2150"/>
              </a:lnSpc>
              <a:buNone/>
            </a:pPr>
            <a:r>
              <a:rPr lang="en-US" sz="1350" dirty="0">
                <a:solidFill>
                  <a:srgbClr val="D3C9C5"/>
                </a:solidFill>
                <a:latin typeface="Noto Serif HK" pitchFamily="34" charset="0"/>
                <a:ea typeface="Noto Serif HK" pitchFamily="34" charset="-122"/>
                <a:cs typeface="Noto Serif HK" pitchFamily="34" charset="-120"/>
              </a:rPr>
              <a:t>Champion the business case for inclusion whilst addressing concerns with empathy and evidence</a:t>
            </a:r>
            <a:endParaRPr lang="en-US" sz="1350" dirty="0"/>
          </a:p>
        </p:txBody>
      </p:sp>
      <p:sp>
        <p:nvSpPr>
          <p:cNvPr id="9" name="Shape 6"/>
          <p:cNvSpPr/>
          <p:nvPr/>
        </p:nvSpPr>
        <p:spPr>
          <a:xfrm>
            <a:off x="10198775" y="2988588"/>
            <a:ext cx="391478" cy="391478"/>
          </a:xfrm>
          <a:prstGeom prst="roundRect">
            <a:avLst>
              <a:gd name="adj" fmla="val 6668"/>
            </a:avLst>
          </a:prstGeom>
          <a:solidFill>
            <a:srgbClr val="5F5153"/>
          </a:solidFill>
          <a:ln/>
        </p:spPr>
      </p:sp>
      <p:sp>
        <p:nvSpPr>
          <p:cNvPr id="10" name="Text 7"/>
          <p:cNvSpPr/>
          <p:nvPr/>
        </p:nvSpPr>
        <p:spPr>
          <a:xfrm>
            <a:off x="10764203" y="3048357"/>
            <a:ext cx="2175153" cy="271820"/>
          </a:xfrm>
          <a:prstGeom prst="rect">
            <a:avLst/>
          </a:prstGeom>
          <a:noFill/>
          <a:ln/>
        </p:spPr>
        <p:txBody>
          <a:bodyPr wrap="none" lIns="0" tIns="0" rIns="0" bIns="0" rtlCol="0" anchor="t"/>
          <a:lstStyle/>
          <a:p>
            <a:pPr marL="0" indent="0" algn="l">
              <a:lnSpc>
                <a:spcPts val="2100"/>
              </a:lnSpc>
              <a:buNone/>
            </a:pPr>
            <a:r>
              <a:rPr lang="en-US" sz="1700" b="1" dirty="0">
                <a:solidFill>
                  <a:srgbClr val="D3C9C5"/>
                </a:solidFill>
                <a:latin typeface="Noto Serif HK Bold" pitchFamily="34" charset="0"/>
                <a:ea typeface="Noto Serif HK Bold" pitchFamily="34" charset="-122"/>
                <a:cs typeface="Noto Serif HK Bold" pitchFamily="34" charset="-120"/>
              </a:rPr>
              <a:t>Employee Role</a:t>
            </a:r>
            <a:endParaRPr lang="en-US" sz="1700" dirty="0"/>
          </a:p>
        </p:txBody>
      </p:sp>
      <p:sp>
        <p:nvSpPr>
          <p:cNvPr id="11" name="Text 8"/>
          <p:cNvSpPr/>
          <p:nvPr/>
        </p:nvSpPr>
        <p:spPr>
          <a:xfrm>
            <a:off x="10764203" y="3494127"/>
            <a:ext cx="3264694" cy="835462"/>
          </a:xfrm>
          <a:prstGeom prst="rect">
            <a:avLst/>
          </a:prstGeom>
          <a:noFill/>
          <a:ln/>
        </p:spPr>
        <p:txBody>
          <a:bodyPr wrap="square" lIns="0" tIns="0" rIns="0" bIns="0" rtlCol="0" anchor="t"/>
          <a:lstStyle/>
          <a:p>
            <a:pPr marL="0" indent="0" algn="l">
              <a:lnSpc>
                <a:spcPts val="2150"/>
              </a:lnSpc>
              <a:buNone/>
            </a:pPr>
            <a:r>
              <a:rPr lang="en-US" sz="1350" dirty="0">
                <a:solidFill>
                  <a:srgbClr val="D3C9C5"/>
                </a:solidFill>
                <a:latin typeface="Noto Serif HK" pitchFamily="34" charset="0"/>
                <a:ea typeface="Noto Serif HK" pitchFamily="34" charset="-122"/>
                <a:cs typeface="Noto Serif HK" pitchFamily="34" charset="-120"/>
              </a:rPr>
              <a:t>Express genuine resistance and scepticism, articulating common objections to diversity programmes</a:t>
            </a:r>
            <a:endParaRPr lang="en-US" sz="1350" dirty="0"/>
          </a:p>
        </p:txBody>
      </p:sp>
      <p:sp>
        <p:nvSpPr>
          <p:cNvPr id="12" name="Shape 9"/>
          <p:cNvSpPr/>
          <p:nvPr/>
        </p:nvSpPr>
        <p:spPr>
          <a:xfrm>
            <a:off x="6151364" y="4677608"/>
            <a:ext cx="391478" cy="391478"/>
          </a:xfrm>
          <a:prstGeom prst="roundRect">
            <a:avLst>
              <a:gd name="adj" fmla="val 6668"/>
            </a:avLst>
          </a:prstGeom>
          <a:solidFill>
            <a:srgbClr val="5F5153"/>
          </a:solidFill>
          <a:ln/>
        </p:spPr>
      </p:sp>
      <p:sp>
        <p:nvSpPr>
          <p:cNvPr id="13" name="Text 10"/>
          <p:cNvSpPr/>
          <p:nvPr/>
        </p:nvSpPr>
        <p:spPr>
          <a:xfrm>
            <a:off x="6716792" y="4737378"/>
            <a:ext cx="2175153" cy="271820"/>
          </a:xfrm>
          <a:prstGeom prst="rect">
            <a:avLst/>
          </a:prstGeom>
          <a:noFill/>
          <a:ln/>
        </p:spPr>
        <p:txBody>
          <a:bodyPr wrap="none" lIns="0" tIns="0" rIns="0" bIns="0" rtlCol="0" anchor="t"/>
          <a:lstStyle/>
          <a:p>
            <a:pPr marL="0" indent="0" algn="l">
              <a:lnSpc>
                <a:spcPts val="2100"/>
              </a:lnSpc>
              <a:buNone/>
            </a:pPr>
            <a:r>
              <a:rPr lang="en-US" sz="1700" b="1" dirty="0">
                <a:solidFill>
                  <a:srgbClr val="D3C9C5"/>
                </a:solidFill>
                <a:latin typeface="Noto Serif HK Bold" pitchFamily="34" charset="0"/>
                <a:ea typeface="Noto Serif HK Bold" pitchFamily="34" charset="-122"/>
                <a:cs typeface="Noto Serif HK Bold" pitchFamily="34" charset="-120"/>
              </a:rPr>
              <a:t>Mediator Role</a:t>
            </a:r>
            <a:endParaRPr lang="en-US" sz="1700" dirty="0"/>
          </a:p>
        </p:txBody>
      </p:sp>
      <p:sp>
        <p:nvSpPr>
          <p:cNvPr id="14" name="Text 11"/>
          <p:cNvSpPr/>
          <p:nvPr/>
        </p:nvSpPr>
        <p:spPr>
          <a:xfrm>
            <a:off x="6716792" y="5183148"/>
            <a:ext cx="7312104" cy="556974"/>
          </a:xfrm>
          <a:prstGeom prst="rect">
            <a:avLst/>
          </a:prstGeom>
          <a:noFill/>
          <a:ln/>
        </p:spPr>
        <p:txBody>
          <a:bodyPr wrap="square" lIns="0" tIns="0" rIns="0" bIns="0" rtlCol="0" anchor="t"/>
          <a:lstStyle/>
          <a:p>
            <a:pPr marL="0" indent="0" algn="l">
              <a:lnSpc>
                <a:spcPts val="2150"/>
              </a:lnSpc>
              <a:buNone/>
            </a:pPr>
            <a:r>
              <a:rPr lang="en-US" sz="1350" dirty="0">
                <a:solidFill>
                  <a:srgbClr val="D3C9C5"/>
                </a:solidFill>
                <a:latin typeface="Noto Serif HK" pitchFamily="34" charset="0"/>
                <a:ea typeface="Noto Serif HK" pitchFamily="34" charset="-122"/>
                <a:cs typeface="Noto Serif HK" pitchFamily="34" charset="-120"/>
              </a:rPr>
              <a:t>Facilitate constructive dialogue, ensuring all perspectives are heard and common ground is identified</a:t>
            </a:r>
            <a:endParaRPr lang="en-US" sz="1350" dirty="0"/>
          </a:p>
        </p:txBody>
      </p:sp>
      <p:sp>
        <p:nvSpPr>
          <p:cNvPr id="15" name="Shape 12"/>
          <p:cNvSpPr/>
          <p:nvPr/>
        </p:nvSpPr>
        <p:spPr>
          <a:xfrm>
            <a:off x="609005" y="6980634"/>
            <a:ext cx="13412391" cy="1017865"/>
          </a:xfrm>
          <a:prstGeom prst="roundRect">
            <a:avLst>
              <a:gd name="adj" fmla="val 2564"/>
            </a:avLst>
          </a:prstGeom>
          <a:solidFill>
            <a:srgbClr val="372015"/>
          </a:solidFill>
          <a:ln/>
        </p:spPr>
      </p:sp>
      <p:pic>
        <p:nvPicPr>
          <p:cNvPr id="16" name="Image 1" descr="preencoded.png"/>
          <p:cNvPicPr>
            <a:picLocks noChangeAspect="1"/>
          </p:cNvPicPr>
          <p:nvPr/>
        </p:nvPicPr>
        <p:blipFill>
          <a:blip r:embed="rId4"/>
          <a:stretch>
            <a:fillRect/>
          </a:stretch>
        </p:blipFill>
        <p:spPr>
          <a:xfrm>
            <a:off x="782955" y="7251502"/>
            <a:ext cx="217408" cy="173950"/>
          </a:xfrm>
          <a:prstGeom prst="rect">
            <a:avLst/>
          </a:prstGeom>
        </p:spPr>
      </p:pic>
      <p:sp>
        <p:nvSpPr>
          <p:cNvPr id="17" name="Text 13"/>
          <p:cNvSpPr/>
          <p:nvPr/>
        </p:nvSpPr>
        <p:spPr>
          <a:xfrm>
            <a:off x="1174313" y="7198043"/>
            <a:ext cx="12673132" cy="556974"/>
          </a:xfrm>
          <a:prstGeom prst="rect">
            <a:avLst/>
          </a:prstGeom>
          <a:noFill/>
          <a:ln/>
        </p:spPr>
        <p:txBody>
          <a:bodyPr wrap="square" lIns="0" tIns="0" rIns="0" bIns="0" rtlCol="0" anchor="t"/>
          <a:lstStyle/>
          <a:p>
            <a:pPr marL="0" indent="0" algn="l">
              <a:lnSpc>
                <a:spcPts val="2150"/>
              </a:lnSpc>
              <a:buNone/>
            </a:pPr>
            <a:r>
              <a:rPr lang="en-US" sz="1350" b="1" dirty="0">
                <a:solidFill>
                  <a:srgbClr val="FFFFFF"/>
                </a:solidFill>
                <a:latin typeface="Noto Serif HK" pitchFamily="34" charset="0"/>
                <a:ea typeface="Noto Serif HK" pitchFamily="34" charset="-122"/>
                <a:cs typeface="Noto Serif HK" pitchFamily="34" charset="-120"/>
              </a:rPr>
              <a:t>Learning Objective:</a:t>
            </a:r>
            <a:r>
              <a:rPr lang="en-US" sz="1350" dirty="0">
                <a:solidFill>
                  <a:srgbClr val="FFFFFF"/>
                </a:solidFill>
                <a:latin typeface="Noto Serif HK" pitchFamily="34" charset="0"/>
                <a:ea typeface="Noto Serif HK" pitchFamily="34" charset="-122"/>
                <a:cs typeface="Noto Serif HK" pitchFamily="34" charset="-120"/>
              </a:rPr>
              <a:t> Develop essential communication skills, practise active empathy, and master conflict resolution techniques in sensitive inclusion matters.</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1953339"/>
          </a:xfrm>
          <a:prstGeom prst="rect">
            <a:avLst/>
          </a:prstGeom>
        </p:spPr>
      </p:pic>
      <p:sp>
        <p:nvSpPr>
          <p:cNvPr id="3" name="Text 0"/>
          <p:cNvSpPr/>
          <p:nvPr/>
        </p:nvSpPr>
        <p:spPr>
          <a:xfrm>
            <a:off x="546854" y="2752011"/>
            <a:ext cx="13181409" cy="488275"/>
          </a:xfrm>
          <a:prstGeom prst="rect">
            <a:avLst/>
          </a:prstGeom>
          <a:noFill/>
          <a:ln/>
        </p:spPr>
        <p:txBody>
          <a:bodyPr wrap="none" lIns="0" tIns="0" rIns="0" bIns="0" rtlCol="0" anchor="t"/>
          <a:lstStyle/>
          <a:p>
            <a:pPr marL="0" indent="0" algn="l">
              <a:lnSpc>
                <a:spcPts val="3800"/>
              </a:lnSpc>
              <a:buNone/>
            </a:pPr>
            <a:r>
              <a:rPr lang="en-US" sz="3050" b="1" dirty="0">
                <a:solidFill>
                  <a:srgbClr val="FFF8F5"/>
                </a:solidFill>
                <a:latin typeface="Noto Serif HK Bold" pitchFamily="34" charset="0"/>
                <a:ea typeface="Noto Serif HK Bold" pitchFamily="34" charset="-122"/>
                <a:cs typeface="Noto Serif HK Bold" pitchFamily="34" charset="-120"/>
              </a:rPr>
              <a:t>Lessons Learned: Key Takeaways from Case Studies and Role-Plays</a:t>
            </a:r>
            <a:endParaRPr lang="en-US" sz="3050" dirty="0"/>
          </a:p>
        </p:txBody>
      </p:sp>
      <p:sp>
        <p:nvSpPr>
          <p:cNvPr id="4" name="Shape 1"/>
          <p:cNvSpPr/>
          <p:nvPr/>
        </p:nvSpPr>
        <p:spPr>
          <a:xfrm>
            <a:off x="546854" y="3474601"/>
            <a:ext cx="6690241" cy="2025015"/>
          </a:xfrm>
          <a:prstGeom prst="roundRect">
            <a:avLst>
              <a:gd name="adj" fmla="val 1158"/>
            </a:avLst>
          </a:prstGeom>
          <a:solidFill>
            <a:srgbClr val="5F5153"/>
          </a:solidFill>
          <a:ln/>
        </p:spPr>
      </p:sp>
      <p:sp>
        <p:nvSpPr>
          <p:cNvPr id="5" name="Shape 2"/>
          <p:cNvSpPr/>
          <p:nvPr/>
        </p:nvSpPr>
        <p:spPr>
          <a:xfrm>
            <a:off x="703064" y="3630811"/>
            <a:ext cx="468749" cy="468749"/>
          </a:xfrm>
          <a:prstGeom prst="roundRect">
            <a:avLst>
              <a:gd name="adj" fmla="val 19505291"/>
            </a:avLst>
          </a:prstGeom>
          <a:solidFill>
            <a:srgbClr val="E2C2B3"/>
          </a:solidFill>
          <a:ln/>
        </p:spPr>
      </p:sp>
      <p:pic>
        <p:nvPicPr>
          <p:cNvPr id="6" name="Image 1" descr="preencoded.png"/>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832009" y="3759637"/>
            <a:ext cx="210860" cy="210860"/>
          </a:xfrm>
          <a:prstGeom prst="rect">
            <a:avLst/>
          </a:prstGeom>
        </p:spPr>
      </p:pic>
      <p:sp>
        <p:nvSpPr>
          <p:cNvPr id="7" name="Text 3"/>
          <p:cNvSpPr/>
          <p:nvPr/>
        </p:nvSpPr>
        <p:spPr>
          <a:xfrm>
            <a:off x="703064" y="4255770"/>
            <a:ext cx="2205395" cy="244197"/>
          </a:xfrm>
          <a:prstGeom prst="rect">
            <a:avLst/>
          </a:prstGeom>
          <a:noFill/>
          <a:ln/>
        </p:spPr>
        <p:txBody>
          <a:bodyPr wrap="none" lIns="0" tIns="0" rIns="0" bIns="0" rtlCol="0" anchor="t"/>
          <a:lstStyle/>
          <a:p>
            <a:pPr marL="0" indent="0" algn="l">
              <a:lnSpc>
                <a:spcPts val="1900"/>
              </a:lnSpc>
              <a:buNone/>
            </a:pPr>
            <a:r>
              <a:rPr lang="en-US" sz="1500" b="1" dirty="0">
                <a:solidFill>
                  <a:srgbClr val="D3C9C5"/>
                </a:solidFill>
                <a:latin typeface="Noto Serif HK Bold" pitchFamily="34" charset="0"/>
                <a:ea typeface="Noto Serif HK Bold" pitchFamily="34" charset="-122"/>
                <a:cs typeface="Noto Serif HK Bold" pitchFamily="34" charset="-120"/>
              </a:rPr>
              <a:t>Ongoing Commitment</a:t>
            </a:r>
            <a:endParaRPr lang="en-US" sz="1500" dirty="0"/>
          </a:p>
        </p:txBody>
      </p:sp>
      <p:sp>
        <p:nvSpPr>
          <p:cNvPr id="8" name="Text 4"/>
          <p:cNvSpPr/>
          <p:nvPr/>
        </p:nvSpPr>
        <p:spPr>
          <a:xfrm>
            <a:off x="703064" y="4593669"/>
            <a:ext cx="6377821" cy="499824"/>
          </a:xfrm>
          <a:prstGeom prst="rect">
            <a:avLst/>
          </a:prstGeom>
          <a:noFill/>
          <a:ln/>
        </p:spPr>
        <p:txBody>
          <a:bodyPr wrap="square" lIns="0" tIns="0" rIns="0" bIns="0" rtlCol="0" anchor="t"/>
          <a:lstStyle/>
          <a:p>
            <a:pPr marL="0" indent="0" algn="l">
              <a:lnSpc>
                <a:spcPts val="1950"/>
              </a:lnSpc>
              <a:buNone/>
            </a:pPr>
            <a:r>
              <a:rPr lang="en-US" sz="1200" dirty="0">
                <a:solidFill>
                  <a:srgbClr val="D3C9C5"/>
                </a:solidFill>
                <a:latin typeface="Noto Serif HK" pitchFamily="34" charset="0"/>
                <a:ea typeface="Noto Serif HK" pitchFamily="34" charset="-122"/>
                <a:cs typeface="Noto Serif HK" pitchFamily="34" charset="-120"/>
              </a:rPr>
              <a:t>Inclusion isn't a destination but a continuous journey requiring clear policies, consistent leadership, and open dialogue at every organisational level.</a:t>
            </a:r>
            <a:endParaRPr lang="en-US" sz="1200" dirty="0"/>
          </a:p>
        </p:txBody>
      </p:sp>
      <p:sp>
        <p:nvSpPr>
          <p:cNvPr id="9" name="Shape 5"/>
          <p:cNvSpPr/>
          <p:nvPr/>
        </p:nvSpPr>
        <p:spPr>
          <a:xfrm>
            <a:off x="7393305" y="3474601"/>
            <a:ext cx="6690241" cy="2025015"/>
          </a:xfrm>
          <a:prstGeom prst="roundRect">
            <a:avLst>
              <a:gd name="adj" fmla="val 1158"/>
            </a:avLst>
          </a:prstGeom>
          <a:solidFill>
            <a:srgbClr val="5F5153"/>
          </a:solidFill>
          <a:ln/>
        </p:spPr>
      </p:sp>
      <p:sp>
        <p:nvSpPr>
          <p:cNvPr id="10" name="Shape 6"/>
          <p:cNvSpPr/>
          <p:nvPr/>
        </p:nvSpPr>
        <p:spPr>
          <a:xfrm>
            <a:off x="7549515" y="3630811"/>
            <a:ext cx="468749" cy="468749"/>
          </a:xfrm>
          <a:prstGeom prst="roundRect">
            <a:avLst>
              <a:gd name="adj" fmla="val 19505291"/>
            </a:avLst>
          </a:prstGeom>
          <a:solidFill>
            <a:srgbClr val="E2C2B3"/>
          </a:solidFill>
          <a:ln/>
        </p:spPr>
      </p:sp>
      <p:pic>
        <p:nvPicPr>
          <p:cNvPr id="11" name="Image 2" descr="preencoded.png"/>
          <p:cNvPicPr>
            <a:picLocks noChangeAspect="1"/>
          </p:cNvPicPr>
          <p:nvPr/>
        </p:nvPicPr>
        <p:blipFill>
          <a:blip r:embed="rId4">
            <a:extLst>
              <a:ext uri="{96DAC541-7B7A-43D3-8B79-37D633B846F1}">
                <asvg:svgBlip xmlns:asvg="http://schemas.microsoft.com/office/drawing/2016/SVG/main" xmlns="" r:embed="rId6"/>
              </a:ext>
            </a:extLst>
          </a:blip>
          <a:stretch>
            <a:fillRect/>
          </a:stretch>
        </p:blipFill>
        <p:spPr>
          <a:xfrm>
            <a:off x="7678460" y="3759637"/>
            <a:ext cx="210860" cy="210860"/>
          </a:xfrm>
          <a:prstGeom prst="rect">
            <a:avLst/>
          </a:prstGeom>
        </p:spPr>
      </p:pic>
      <p:sp>
        <p:nvSpPr>
          <p:cNvPr id="12" name="Text 7"/>
          <p:cNvSpPr/>
          <p:nvPr/>
        </p:nvSpPr>
        <p:spPr>
          <a:xfrm>
            <a:off x="7549515" y="4255770"/>
            <a:ext cx="2565202" cy="244197"/>
          </a:xfrm>
          <a:prstGeom prst="rect">
            <a:avLst/>
          </a:prstGeom>
          <a:noFill/>
          <a:ln/>
        </p:spPr>
        <p:txBody>
          <a:bodyPr wrap="none" lIns="0" tIns="0" rIns="0" bIns="0" rtlCol="0" anchor="t"/>
          <a:lstStyle/>
          <a:p>
            <a:pPr marL="0" indent="0" algn="l">
              <a:lnSpc>
                <a:spcPts val="1900"/>
              </a:lnSpc>
              <a:buNone/>
            </a:pPr>
            <a:r>
              <a:rPr lang="en-US" sz="1500" b="1" dirty="0">
                <a:solidFill>
                  <a:srgbClr val="D3C9C5"/>
                </a:solidFill>
                <a:latin typeface="Noto Serif HK Bold" pitchFamily="34" charset="0"/>
                <a:ea typeface="Noto Serif HK Bold" pitchFamily="34" charset="-122"/>
                <a:cs typeface="Noto Serif HK Bold" pitchFamily="34" charset="-120"/>
              </a:rPr>
              <a:t>Beyond Legal Compliance</a:t>
            </a:r>
            <a:endParaRPr lang="en-US" sz="1500" dirty="0"/>
          </a:p>
        </p:txBody>
      </p:sp>
      <p:sp>
        <p:nvSpPr>
          <p:cNvPr id="13" name="Text 8"/>
          <p:cNvSpPr/>
          <p:nvPr/>
        </p:nvSpPr>
        <p:spPr>
          <a:xfrm>
            <a:off x="7549515" y="4593669"/>
            <a:ext cx="6377821" cy="749737"/>
          </a:xfrm>
          <a:prstGeom prst="rect">
            <a:avLst/>
          </a:prstGeom>
          <a:noFill/>
          <a:ln/>
        </p:spPr>
        <p:txBody>
          <a:bodyPr wrap="square" lIns="0" tIns="0" rIns="0" bIns="0" rtlCol="0" anchor="t"/>
          <a:lstStyle/>
          <a:p>
            <a:pPr marL="0" indent="0" algn="l">
              <a:lnSpc>
                <a:spcPts val="1950"/>
              </a:lnSpc>
              <a:buNone/>
            </a:pPr>
            <a:r>
              <a:rPr lang="en-US" sz="1200" dirty="0">
                <a:solidFill>
                  <a:srgbClr val="D3C9C5"/>
                </a:solidFill>
                <a:latin typeface="Noto Serif HK" pitchFamily="34" charset="0"/>
                <a:ea typeface="Noto Serif HK" pitchFamily="34" charset="-122"/>
                <a:cs typeface="Noto Serif HK" pitchFamily="34" charset="-120"/>
              </a:rPr>
              <a:t>Whilst legal frameworks provide essential guidance, genuine cultural transformation requires going beyond minimum requirements to embrace inclusion as a core value.</a:t>
            </a:r>
            <a:endParaRPr lang="en-US" sz="1200" dirty="0"/>
          </a:p>
        </p:txBody>
      </p:sp>
      <p:sp>
        <p:nvSpPr>
          <p:cNvPr id="14" name="Shape 9"/>
          <p:cNvSpPr/>
          <p:nvPr/>
        </p:nvSpPr>
        <p:spPr>
          <a:xfrm>
            <a:off x="546854" y="5655826"/>
            <a:ext cx="6690241" cy="1775103"/>
          </a:xfrm>
          <a:prstGeom prst="roundRect">
            <a:avLst>
              <a:gd name="adj" fmla="val 1321"/>
            </a:avLst>
          </a:prstGeom>
          <a:solidFill>
            <a:srgbClr val="5F5153"/>
          </a:solidFill>
          <a:ln/>
        </p:spPr>
      </p:sp>
      <p:sp>
        <p:nvSpPr>
          <p:cNvPr id="15" name="Shape 10"/>
          <p:cNvSpPr/>
          <p:nvPr/>
        </p:nvSpPr>
        <p:spPr>
          <a:xfrm>
            <a:off x="703064" y="5812036"/>
            <a:ext cx="468749" cy="468749"/>
          </a:xfrm>
          <a:prstGeom prst="roundRect">
            <a:avLst>
              <a:gd name="adj" fmla="val 19505291"/>
            </a:avLst>
          </a:prstGeom>
          <a:solidFill>
            <a:srgbClr val="E2C2B3"/>
          </a:solidFill>
          <a:ln/>
        </p:spPr>
      </p:sp>
      <p:pic>
        <p:nvPicPr>
          <p:cNvPr id="16" name="Image 3" descr="preencoded.png"/>
          <p:cNvPicPr>
            <a:picLocks noChangeAspect="1"/>
          </p:cNvPicPr>
          <p:nvPr/>
        </p:nvPicPr>
        <p:blipFill>
          <a:blip r:embed="rId4">
            <a:extLst>
              <a:ext uri="{96DAC541-7B7A-43D3-8B79-37D633B846F1}">
                <asvg:svgBlip xmlns:asvg="http://schemas.microsoft.com/office/drawing/2016/SVG/main" xmlns="" r:embed="rId7"/>
              </a:ext>
            </a:extLst>
          </a:blip>
          <a:stretch>
            <a:fillRect/>
          </a:stretch>
        </p:blipFill>
        <p:spPr>
          <a:xfrm>
            <a:off x="832009" y="5940862"/>
            <a:ext cx="210860" cy="210860"/>
          </a:xfrm>
          <a:prstGeom prst="rect">
            <a:avLst/>
          </a:prstGeom>
        </p:spPr>
      </p:pic>
      <p:sp>
        <p:nvSpPr>
          <p:cNvPr id="17" name="Text 11"/>
          <p:cNvSpPr/>
          <p:nvPr/>
        </p:nvSpPr>
        <p:spPr>
          <a:xfrm>
            <a:off x="703064" y="6436995"/>
            <a:ext cx="2279690" cy="244197"/>
          </a:xfrm>
          <a:prstGeom prst="rect">
            <a:avLst/>
          </a:prstGeom>
          <a:noFill/>
          <a:ln/>
        </p:spPr>
        <p:txBody>
          <a:bodyPr wrap="none" lIns="0" tIns="0" rIns="0" bIns="0" rtlCol="0" anchor="t"/>
          <a:lstStyle/>
          <a:p>
            <a:pPr marL="0" indent="0" algn="l">
              <a:lnSpc>
                <a:spcPts val="1900"/>
              </a:lnSpc>
              <a:buNone/>
            </a:pPr>
            <a:r>
              <a:rPr lang="en-US" sz="1500" b="1" dirty="0">
                <a:solidFill>
                  <a:srgbClr val="D3C9C5"/>
                </a:solidFill>
                <a:latin typeface="Noto Serif HK Bold" pitchFamily="34" charset="0"/>
                <a:ea typeface="Noto Serif HK Bold" pitchFamily="34" charset="-122"/>
                <a:cs typeface="Noto Serif HK Bold" pitchFamily="34" charset="-120"/>
              </a:rPr>
              <a:t>Amplify Diverse Voices</a:t>
            </a:r>
            <a:endParaRPr lang="en-US" sz="1500" dirty="0"/>
          </a:p>
        </p:txBody>
      </p:sp>
      <p:sp>
        <p:nvSpPr>
          <p:cNvPr id="18" name="Text 12"/>
          <p:cNvSpPr/>
          <p:nvPr/>
        </p:nvSpPr>
        <p:spPr>
          <a:xfrm>
            <a:off x="703064" y="6774894"/>
            <a:ext cx="6377821" cy="499824"/>
          </a:xfrm>
          <a:prstGeom prst="rect">
            <a:avLst/>
          </a:prstGeom>
          <a:noFill/>
          <a:ln/>
        </p:spPr>
        <p:txBody>
          <a:bodyPr wrap="square" lIns="0" tIns="0" rIns="0" bIns="0" rtlCol="0" anchor="t"/>
          <a:lstStyle/>
          <a:p>
            <a:pPr marL="0" indent="0" algn="l">
              <a:lnSpc>
                <a:spcPts val="1950"/>
              </a:lnSpc>
              <a:buNone/>
            </a:pPr>
            <a:r>
              <a:rPr lang="en-US" sz="1200" dirty="0">
                <a:solidFill>
                  <a:srgbClr val="D3C9C5"/>
                </a:solidFill>
                <a:latin typeface="Noto Serif HK" pitchFamily="34" charset="0"/>
                <a:ea typeface="Noto Serif HK" pitchFamily="34" charset="-122"/>
                <a:cs typeface="Noto Serif HK" pitchFamily="34" charset="-120"/>
              </a:rPr>
              <a:t>Real-world cases consistently demonstrate that listening to and centering marginalised perspectives leads to more innovative, effective solutions.</a:t>
            </a:r>
            <a:endParaRPr lang="en-US" sz="1200" dirty="0"/>
          </a:p>
        </p:txBody>
      </p:sp>
      <p:sp>
        <p:nvSpPr>
          <p:cNvPr id="19" name="Shape 13"/>
          <p:cNvSpPr/>
          <p:nvPr/>
        </p:nvSpPr>
        <p:spPr>
          <a:xfrm>
            <a:off x="7393305" y="5655826"/>
            <a:ext cx="6690241" cy="1775103"/>
          </a:xfrm>
          <a:prstGeom prst="roundRect">
            <a:avLst>
              <a:gd name="adj" fmla="val 1321"/>
            </a:avLst>
          </a:prstGeom>
          <a:solidFill>
            <a:srgbClr val="5F5153"/>
          </a:solidFill>
          <a:ln/>
        </p:spPr>
      </p:sp>
      <p:sp>
        <p:nvSpPr>
          <p:cNvPr id="20" name="Shape 14"/>
          <p:cNvSpPr/>
          <p:nvPr/>
        </p:nvSpPr>
        <p:spPr>
          <a:xfrm>
            <a:off x="7549515" y="5812036"/>
            <a:ext cx="468749" cy="468749"/>
          </a:xfrm>
          <a:prstGeom prst="roundRect">
            <a:avLst>
              <a:gd name="adj" fmla="val 19505291"/>
            </a:avLst>
          </a:prstGeom>
          <a:solidFill>
            <a:srgbClr val="E2C2B3"/>
          </a:solidFill>
          <a:ln/>
        </p:spPr>
      </p:sp>
      <p:pic>
        <p:nvPicPr>
          <p:cNvPr id="21" name="Image 4" descr="preencoded.png"/>
          <p:cNvPicPr>
            <a:picLocks noChangeAspect="1"/>
          </p:cNvPicPr>
          <p:nvPr/>
        </p:nvPicPr>
        <p:blipFill>
          <a:blip r:embed="rId4">
            <a:extLst>
              <a:ext uri="{96DAC541-7B7A-43D3-8B79-37D633B846F1}">
                <asvg:svgBlip xmlns:asvg="http://schemas.microsoft.com/office/drawing/2016/SVG/main" xmlns="" r:embed="rId9"/>
              </a:ext>
            </a:extLst>
          </a:blip>
          <a:stretch>
            <a:fillRect/>
          </a:stretch>
        </p:blipFill>
        <p:spPr>
          <a:xfrm>
            <a:off x="7678460" y="5940862"/>
            <a:ext cx="210860" cy="210860"/>
          </a:xfrm>
          <a:prstGeom prst="rect">
            <a:avLst/>
          </a:prstGeom>
        </p:spPr>
      </p:pic>
      <p:sp>
        <p:nvSpPr>
          <p:cNvPr id="22" name="Text 15"/>
          <p:cNvSpPr/>
          <p:nvPr/>
        </p:nvSpPr>
        <p:spPr>
          <a:xfrm>
            <a:off x="7549515" y="6436995"/>
            <a:ext cx="2747010" cy="244197"/>
          </a:xfrm>
          <a:prstGeom prst="rect">
            <a:avLst/>
          </a:prstGeom>
          <a:noFill/>
          <a:ln/>
        </p:spPr>
        <p:txBody>
          <a:bodyPr wrap="none" lIns="0" tIns="0" rIns="0" bIns="0" rtlCol="0" anchor="t"/>
          <a:lstStyle/>
          <a:p>
            <a:pPr marL="0" indent="0" algn="l">
              <a:lnSpc>
                <a:spcPts val="1900"/>
              </a:lnSpc>
              <a:buNone/>
            </a:pPr>
            <a:r>
              <a:rPr lang="en-US" sz="1500" b="1" dirty="0">
                <a:solidFill>
                  <a:srgbClr val="D3C9C5"/>
                </a:solidFill>
                <a:latin typeface="Noto Serif HK Bold" pitchFamily="34" charset="0"/>
                <a:ea typeface="Noto Serif HK Bold" pitchFamily="34" charset="-122"/>
                <a:cs typeface="Noto Serif HK Bold" pitchFamily="34" charset="-120"/>
              </a:rPr>
              <a:t>Universal Design Principles</a:t>
            </a:r>
            <a:endParaRPr lang="en-US" sz="1500" dirty="0"/>
          </a:p>
        </p:txBody>
      </p:sp>
      <p:sp>
        <p:nvSpPr>
          <p:cNvPr id="23" name="Text 16"/>
          <p:cNvSpPr/>
          <p:nvPr/>
        </p:nvSpPr>
        <p:spPr>
          <a:xfrm>
            <a:off x="7549515" y="6774894"/>
            <a:ext cx="6377821" cy="499824"/>
          </a:xfrm>
          <a:prstGeom prst="rect">
            <a:avLst/>
          </a:prstGeom>
          <a:noFill/>
          <a:ln/>
        </p:spPr>
        <p:txBody>
          <a:bodyPr wrap="square" lIns="0" tIns="0" rIns="0" bIns="0" rtlCol="0" anchor="t"/>
          <a:lstStyle/>
          <a:p>
            <a:pPr marL="0" indent="0" algn="l">
              <a:lnSpc>
                <a:spcPts val="1950"/>
              </a:lnSpc>
              <a:buNone/>
            </a:pPr>
            <a:r>
              <a:rPr lang="en-US" sz="1200" dirty="0">
                <a:solidFill>
                  <a:srgbClr val="D3C9C5"/>
                </a:solidFill>
                <a:latin typeface="Noto Serif HK" pitchFamily="34" charset="0"/>
                <a:ea typeface="Noto Serif HK" pitchFamily="34" charset="-122"/>
                <a:cs typeface="Noto Serif HK" pitchFamily="34" charset="-120"/>
              </a:rPr>
              <a:t>Proactive accommodation and accessibility from the outset create environments where everyone can thrive, reducing barriers before they emerge.</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1994416"/>
          </a:xfrm>
          <a:prstGeom prst="rect">
            <a:avLst/>
          </a:prstGeom>
        </p:spPr>
      </p:pic>
      <p:sp>
        <p:nvSpPr>
          <p:cNvPr id="3" name="Text 0"/>
          <p:cNvSpPr/>
          <p:nvPr/>
        </p:nvSpPr>
        <p:spPr>
          <a:xfrm>
            <a:off x="558403" y="2558534"/>
            <a:ext cx="11308675" cy="498515"/>
          </a:xfrm>
          <a:prstGeom prst="rect">
            <a:avLst/>
          </a:prstGeom>
          <a:noFill/>
          <a:ln/>
        </p:spPr>
        <p:txBody>
          <a:bodyPr wrap="none" lIns="0" tIns="0" rIns="0" bIns="0" rtlCol="0" anchor="t"/>
          <a:lstStyle/>
          <a:p>
            <a:pPr marL="0" indent="0" algn="l">
              <a:lnSpc>
                <a:spcPts val="3900"/>
              </a:lnSpc>
              <a:buNone/>
            </a:pPr>
            <a:r>
              <a:rPr lang="en-US" sz="3100" b="1" dirty="0">
                <a:solidFill>
                  <a:srgbClr val="FFF8F5"/>
                </a:solidFill>
                <a:latin typeface="Noto Serif HK Bold" pitchFamily="34" charset="0"/>
                <a:ea typeface="Noto Serif HK Bold" pitchFamily="34" charset="-122"/>
                <a:cs typeface="Noto Serif HK Bold" pitchFamily="34" charset="-120"/>
              </a:rPr>
              <a:t>Reflection Session: Personal and Organisational Growth</a:t>
            </a:r>
            <a:endParaRPr lang="en-US" sz="3100" dirty="0"/>
          </a:p>
        </p:txBody>
      </p:sp>
      <p:sp>
        <p:nvSpPr>
          <p:cNvPr id="4" name="Shape 1"/>
          <p:cNvSpPr/>
          <p:nvPr/>
        </p:nvSpPr>
        <p:spPr>
          <a:xfrm>
            <a:off x="558403" y="3535680"/>
            <a:ext cx="6677025" cy="1436727"/>
          </a:xfrm>
          <a:prstGeom prst="roundRect">
            <a:avLst>
              <a:gd name="adj" fmla="val 7637"/>
            </a:avLst>
          </a:prstGeom>
          <a:solidFill>
            <a:srgbClr val="403234"/>
          </a:solidFill>
          <a:ln/>
        </p:spPr>
      </p:sp>
      <p:sp>
        <p:nvSpPr>
          <p:cNvPr id="5" name="Shape 2"/>
          <p:cNvSpPr/>
          <p:nvPr/>
        </p:nvSpPr>
        <p:spPr>
          <a:xfrm>
            <a:off x="558403" y="3512820"/>
            <a:ext cx="6677025" cy="91440"/>
          </a:xfrm>
          <a:prstGeom prst="roundRect">
            <a:avLst>
              <a:gd name="adj" fmla="val 26174"/>
            </a:avLst>
          </a:prstGeom>
          <a:solidFill>
            <a:srgbClr val="E2C2B3"/>
          </a:solidFill>
          <a:ln/>
        </p:spPr>
      </p:sp>
      <p:sp>
        <p:nvSpPr>
          <p:cNvPr id="6" name="Shape 3"/>
          <p:cNvSpPr/>
          <p:nvPr/>
        </p:nvSpPr>
        <p:spPr>
          <a:xfrm>
            <a:off x="3657600" y="3296364"/>
            <a:ext cx="478631" cy="478631"/>
          </a:xfrm>
          <a:prstGeom prst="roundRect">
            <a:avLst>
              <a:gd name="adj" fmla="val 191045"/>
            </a:avLst>
          </a:prstGeom>
          <a:solidFill>
            <a:srgbClr val="E2C2B3"/>
          </a:solidFill>
          <a:ln/>
        </p:spPr>
      </p:sp>
      <p:sp>
        <p:nvSpPr>
          <p:cNvPr id="7" name="Text 4"/>
          <p:cNvSpPr/>
          <p:nvPr/>
        </p:nvSpPr>
        <p:spPr>
          <a:xfrm>
            <a:off x="3801189" y="3416022"/>
            <a:ext cx="191453" cy="239316"/>
          </a:xfrm>
          <a:prstGeom prst="rect">
            <a:avLst/>
          </a:prstGeom>
          <a:noFill/>
          <a:ln/>
        </p:spPr>
        <p:txBody>
          <a:bodyPr wrap="none" lIns="0" tIns="0" rIns="0" bIns="0" rtlCol="0" anchor="t"/>
          <a:lstStyle/>
          <a:p>
            <a:pPr marL="0" indent="0" algn="l">
              <a:lnSpc>
                <a:spcPts val="2400"/>
              </a:lnSpc>
              <a:buNone/>
            </a:pPr>
            <a:r>
              <a:rPr lang="en-US" sz="1500" b="1" dirty="0">
                <a:solidFill>
                  <a:srgbClr val="000000"/>
                </a:solidFill>
                <a:latin typeface="Noto Serif HK Bold" pitchFamily="34" charset="0"/>
                <a:ea typeface="Noto Serif HK Bold" pitchFamily="34" charset="-122"/>
                <a:cs typeface="Noto Serif HK Bold" pitchFamily="34" charset="-120"/>
              </a:rPr>
              <a:t>1</a:t>
            </a:r>
            <a:endParaRPr lang="en-US" sz="1500" dirty="0"/>
          </a:p>
        </p:txBody>
      </p:sp>
      <p:sp>
        <p:nvSpPr>
          <p:cNvPr id="8" name="Text 5"/>
          <p:cNvSpPr/>
          <p:nvPr/>
        </p:nvSpPr>
        <p:spPr>
          <a:xfrm>
            <a:off x="740807" y="3934539"/>
            <a:ext cx="2253258" cy="249198"/>
          </a:xfrm>
          <a:prstGeom prst="rect">
            <a:avLst/>
          </a:prstGeom>
          <a:noFill/>
          <a:ln/>
        </p:spPr>
        <p:txBody>
          <a:bodyPr wrap="none" lIns="0" tIns="0" rIns="0" bIns="0" rtlCol="0" anchor="t"/>
          <a:lstStyle/>
          <a:p>
            <a:pPr marL="0" indent="0" algn="l">
              <a:lnSpc>
                <a:spcPts val="1950"/>
              </a:lnSpc>
              <a:buNone/>
            </a:pPr>
            <a:r>
              <a:rPr lang="en-US" sz="1550" b="1" dirty="0">
                <a:solidFill>
                  <a:srgbClr val="D3C9C5"/>
                </a:solidFill>
                <a:latin typeface="Noto Serif HK Bold" pitchFamily="34" charset="0"/>
                <a:ea typeface="Noto Serif HK Bold" pitchFamily="34" charset="-122"/>
                <a:cs typeface="Noto Serif HK Bold" pitchFamily="34" charset="-120"/>
              </a:rPr>
              <a:t>Recognise Your Biases</a:t>
            </a:r>
            <a:endParaRPr lang="en-US" sz="1550" dirty="0"/>
          </a:p>
        </p:txBody>
      </p:sp>
      <p:sp>
        <p:nvSpPr>
          <p:cNvPr id="9" name="Text 6"/>
          <p:cNvSpPr/>
          <p:nvPr/>
        </p:nvSpPr>
        <p:spPr>
          <a:xfrm>
            <a:off x="740807" y="4279463"/>
            <a:ext cx="6312218" cy="510540"/>
          </a:xfrm>
          <a:prstGeom prst="rect">
            <a:avLst/>
          </a:prstGeom>
          <a:noFill/>
          <a:ln/>
        </p:spPr>
        <p:txBody>
          <a:bodyPr wrap="square" lIns="0" tIns="0" rIns="0" bIns="0" rtlCol="0" anchor="t"/>
          <a:lstStyle/>
          <a:p>
            <a:pPr marL="0" indent="0" algn="l">
              <a:lnSpc>
                <a:spcPts val="2000"/>
              </a:lnSpc>
              <a:buNone/>
            </a:pPr>
            <a:r>
              <a:rPr lang="en-US" sz="1250" dirty="0">
                <a:solidFill>
                  <a:srgbClr val="D3C9C5"/>
                </a:solidFill>
                <a:latin typeface="Noto Serif HK" pitchFamily="34" charset="0"/>
                <a:ea typeface="Noto Serif HK" pitchFamily="34" charset="-122"/>
                <a:cs typeface="Noto Serif HK" pitchFamily="34" charset="-120"/>
              </a:rPr>
              <a:t>What unconscious assumptions did you notice during the exercises? Which scenarios challenged your preconceptions most significantly?</a:t>
            </a:r>
            <a:endParaRPr lang="en-US" sz="1250" dirty="0"/>
          </a:p>
        </p:txBody>
      </p:sp>
      <p:sp>
        <p:nvSpPr>
          <p:cNvPr id="10" name="Shape 7"/>
          <p:cNvSpPr/>
          <p:nvPr/>
        </p:nvSpPr>
        <p:spPr>
          <a:xfrm>
            <a:off x="7394972" y="3535680"/>
            <a:ext cx="6677025" cy="1436727"/>
          </a:xfrm>
          <a:prstGeom prst="roundRect">
            <a:avLst>
              <a:gd name="adj" fmla="val 7637"/>
            </a:avLst>
          </a:prstGeom>
          <a:solidFill>
            <a:srgbClr val="403234"/>
          </a:solidFill>
          <a:ln/>
        </p:spPr>
      </p:sp>
      <p:sp>
        <p:nvSpPr>
          <p:cNvPr id="11" name="Shape 8"/>
          <p:cNvSpPr/>
          <p:nvPr/>
        </p:nvSpPr>
        <p:spPr>
          <a:xfrm>
            <a:off x="7394972" y="3512820"/>
            <a:ext cx="6677025" cy="91440"/>
          </a:xfrm>
          <a:prstGeom prst="roundRect">
            <a:avLst>
              <a:gd name="adj" fmla="val 26174"/>
            </a:avLst>
          </a:prstGeom>
          <a:solidFill>
            <a:srgbClr val="E2C2B3"/>
          </a:solidFill>
          <a:ln/>
        </p:spPr>
      </p:sp>
      <p:sp>
        <p:nvSpPr>
          <p:cNvPr id="12" name="Shape 9"/>
          <p:cNvSpPr/>
          <p:nvPr/>
        </p:nvSpPr>
        <p:spPr>
          <a:xfrm>
            <a:off x="10494169" y="3296364"/>
            <a:ext cx="478631" cy="478631"/>
          </a:xfrm>
          <a:prstGeom prst="roundRect">
            <a:avLst>
              <a:gd name="adj" fmla="val 191045"/>
            </a:avLst>
          </a:prstGeom>
          <a:solidFill>
            <a:srgbClr val="E2C2B3"/>
          </a:solidFill>
          <a:ln/>
        </p:spPr>
      </p:sp>
      <p:sp>
        <p:nvSpPr>
          <p:cNvPr id="13" name="Text 10"/>
          <p:cNvSpPr/>
          <p:nvPr/>
        </p:nvSpPr>
        <p:spPr>
          <a:xfrm>
            <a:off x="10637758" y="3416022"/>
            <a:ext cx="191453" cy="239316"/>
          </a:xfrm>
          <a:prstGeom prst="rect">
            <a:avLst/>
          </a:prstGeom>
          <a:noFill/>
          <a:ln/>
        </p:spPr>
        <p:txBody>
          <a:bodyPr wrap="none" lIns="0" tIns="0" rIns="0" bIns="0" rtlCol="0" anchor="t"/>
          <a:lstStyle/>
          <a:p>
            <a:pPr marL="0" indent="0" algn="l">
              <a:lnSpc>
                <a:spcPts val="2400"/>
              </a:lnSpc>
              <a:buNone/>
            </a:pPr>
            <a:r>
              <a:rPr lang="en-US" sz="1500" b="1" dirty="0">
                <a:solidFill>
                  <a:srgbClr val="000000"/>
                </a:solidFill>
                <a:latin typeface="Noto Serif HK Bold" pitchFamily="34" charset="0"/>
                <a:ea typeface="Noto Serif HK Bold" pitchFamily="34" charset="-122"/>
                <a:cs typeface="Noto Serif HK Bold" pitchFamily="34" charset="-120"/>
              </a:rPr>
              <a:t>2</a:t>
            </a:r>
            <a:endParaRPr lang="en-US" sz="1500" dirty="0"/>
          </a:p>
        </p:txBody>
      </p:sp>
      <p:sp>
        <p:nvSpPr>
          <p:cNvPr id="14" name="Text 11"/>
          <p:cNvSpPr/>
          <p:nvPr/>
        </p:nvSpPr>
        <p:spPr>
          <a:xfrm>
            <a:off x="7577376" y="3934539"/>
            <a:ext cx="2091214" cy="249198"/>
          </a:xfrm>
          <a:prstGeom prst="rect">
            <a:avLst/>
          </a:prstGeom>
          <a:noFill/>
          <a:ln/>
        </p:spPr>
        <p:txBody>
          <a:bodyPr wrap="none" lIns="0" tIns="0" rIns="0" bIns="0" rtlCol="0" anchor="t"/>
          <a:lstStyle/>
          <a:p>
            <a:pPr marL="0" indent="0" algn="l">
              <a:lnSpc>
                <a:spcPts val="1950"/>
              </a:lnSpc>
              <a:buNone/>
            </a:pPr>
            <a:r>
              <a:rPr lang="en-US" sz="1550" b="1" dirty="0">
                <a:solidFill>
                  <a:srgbClr val="D3C9C5"/>
                </a:solidFill>
                <a:latin typeface="Noto Serif HK Bold" pitchFamily="34" charset="0"/>
                <a:ea typeface="Noto Serif HK Bold" pitchFamily="34" charset="-122"/>
                <a:cs typeface="Noto Serif HK Bold" pitchFamily="34" charset="-120"/>
              </a:rPr>
              <a:t>Apply Your Learning</a:t>
            </a:r>
            <a:endParaRPr lang="en-US" sz="1550" dirty="0"/>
          </a:p>
        </p:txBody>
      </p:sp>
      <p:sp>
        <p:nvSpPr>
          <p:cNvPr id="15" name="Text 12"/>
          <p:cNvSpPr/>
          <p:nvPr/>
        </p:nvSpPr>
        <p:spPr>
          <a:xfrm>
            <a:off x="7577376" y="4279463"/>
            <a:ext cx="6312218" cy="510540"/>
          </a:xfrm>
          <a:prstGeom prst="rect">
            <a:avLst/>
          </a:prstGeom>
          <a:noFill/>
          <a:ln/>
        </p:spPr>
        <p:txBody>
          <a:bodyPr wrap="square" lIns="0" tIns="0" rIns="0" bIns="0" rtlCol="0" anchor="t"/>
          <a:lstStyle/>
          <a:p>
            <a:pPr marL="0" indent="0" algn="l">
              <a:lnSpc>
                <a:spcPts val="2000"/>
              </a:lnSpc>
              <a:buNone/>
            </a:pPr>
            <a:r>
              <a:rPr lang="en-US" sz="1250" dirty="0">
                <a:solidFill>
                  <a:srgbClr val="D3C9C5"/>
                </a:solidFill>
                <a:latin typeface="Noto Serif HK" pitchFamily="34" charset="0"/>
                <a:ea typeface="Noto Serif HK" pitchFamily="34" charset="-122"/>
                <a:cs typeface="Noto Serif HK" pitchFamily="34" charset="-120"/>
              </a:rPr>
              <a:t>How can you translate today's insights into concrete actions within your specific role and organisational context?</a:t>
            </a:r>
            <a:endParaRPr lang="en-US" sz="1250" dirty="0"/>
          </a:p>
        </p:txBody>
      </p:sp>
      <p:sp>
        <p:nvSpPr>
          <p:cNvPr id="16" name="Shape 13"/>
          <p:cNvSpPr/>
          <p:nvPr/>
        </p:nvSpPr>
        <p:spPr>
          <a:xfrm>
            <a:off x="558403" y="5371267"/>
            <a:ext cx="6677025" cy="1436727"/>
          </a:xfrm>
          <a:prstGeom prst="roundRect">
            <a:avLst>
              <a:gd name="adj" fmla="val 7637"/>
            </a:avLst>
          </a:prstGeom>
          <a:solidFill>
            <a:srgbClr val="403234"/>
          </a:solidFill>
          <a:ln/>
        </p:spPr>
      </p:sp>
      <p:sp>
        <p:nvSpPr>
          <p:cNvPr id="17" name="Shape 14"/>
          <p:cNvSpPr/>
          <p:nvPr/>
        </p:nvSpPr>
        <p:spPr>
          <a:xfrm>
            <a:off x="558403" y="5348407"/>
            <a:ext cx="6677025" cy="91440"/>
          </a:xfrm>
          <a:prstGeom prst="roundRect">
            <a:avLst>
              <a:gd name="adj" fmla="val 26174"/>
            </a:avLst>
          </a:prstGeom>
          <a:solidFill>
            <a:srgbClr val="E2C2B3"/>
          </a:solidFill>
          <a:ln/>
        </p:spPr>
      </p:sp>
      <p:sp>
        <p:nvSpPr>
          <p:cNvPr id="18" name="Shape 15"/>
          <p:cNvSpPr/>
          <p:nvPr/>
        </p:nvSpPr>
        <p:spPr>
          <a:xfrm>
            <a:off x="3657600" y="5131951"/>
            <a:ext cx="478631" cy="478631"/>
          </a:xfrm>
          <a:prstGeom prst="roundRect">
            <a:avLst>
              <a:gd name="adj" fmla="val 191045"/>
            </a:avLst>
          </a:prstGeom>
          <a:solidFill>
            <a:srgbClr val="E2C2B3"/>
          </a:solidFill>
          <a:ln/>
        </p:spPr>
      </p:sp>
      <p:sp>
        <p:nvSpPr>
          <p:cNvPr id="19" name="Text 16"/>
          <p:cNvSpPr/>
          <p:nvPr/>
        </p:nvSpPr>
        <p:spPr>
          <a:xfrm>
            <a:off x="3801189" y="5251609"/>
            <a:ext cx="191453" cy="239316"/>
          </a:xfrm>
          <a:prstGeom prst="rect">
            <a:avLst/>
          </a:prstGeom>
          <a:noFill/>
          <a:ln/>
        </p:spPr>
        <p:txBody>
          <a:bodyPr wrap="none" lIns="0" tIns="0" rIns="0" bIns="0" rtlCol="0" anchor="t"/>
          <a:lstStyle/>
          <a:p>
            <a:pPr marL="0" indent="0" algn="l">
              <a:lnSpc>
                <a:spcPts val="2400"/>
              </a:lnSpc>
              <a:buNone/>
            </a:pPr>
            <a:r>
              <a:rPr lang="en-US" sz="1500" b="1" dirty="0">
                <a:solidFill>
                  <a:srgbClr val="000000"/>
                </a:solidFill>
                <a:latin typeface="Noto Serif HK Bold" pitchFamily="34" charset="0"/>
                <a:ea typeface="Noto Serif HK Bold" pitchFamily="34" charset="-122"/>
                <a:cs typeface="Noto Serif HK Bold" pitchFamily="34" charset="-120"/>
              </a:rPr>
              <a:t>3</a:t>
            </a:r>
            <a:endParaRPr lang="en-US" sz="1500" dirty="0"/>
          </a:p>
        </p:txBody>
      </p:sp>
      <p:sp>
        <p:nvSpPr>
          <p:cNvPr id="20" name="Text 17"/>
          <p:cNvSpPr/>
          <p:nvPr/>
        </p:nvSpPr>
        <p:spPr>
          <a:xfrm>
            <a:off x="740807" y="5770126"/>
            <a:ext cx="1994416" cy="249198"/>
          </a:xfrm>
          <a:prstGeom prst="rect">
            <a:avLst/>
          </a:prstGeom>
          <a:noFill/>
          <a:ln/>
        </p:spPr>
        <p:txBody>
          <a:bodyPr wrap="none" lIns="0" tIns="0" rIns="0" bIns="0" rtlCol="0" anchor="t"/>
          <a:lstStyle/>
          <a:p>
            <a:pPr marL="0" indent="0" algn="l">
              <a:lnSpc>
                <a:spcPts val="1950"/>
              </a:lnSpc>
              <a:buNone/>
            </a:pPr>
            <a:r>
              <a:rPr lang="en-US" sz="1550" b="1" dirty="0">
                <a:solidFill>
                  <a:srgbClr val="D3C9C5"/>
                </a:solidFill>
                <a:latin typeface="Noto Serif HK Bold" pitchFamily="34" charset="0"/>
                <a:ea typeface="Noto Serif HK Bold" pitchFamily="34" charset="-122"/>
                <a:cs typeface="Noto Serif HK Bold" pitchFamily="34" charset="-120"/>
              </a:rPr>
              <a:t>Practice Empathy</a:t>
            </a:r>
            <a:endParaRPr lang="en-US" sz="1550" dirty="0"/>
          </a:p>
        </p:txBody>
      </p:sp>
      <p:sp>
        <p:nvSpPr>
          <p:cNvPr id="21" name="Text 18"/>
          <p:cNvSpPr/>
          <p:nvPr/>
        </p:nvSpPr>
        <p:spPr>
          <a:xfrm>
            <a:off x="740807" y="6115050"/>
            <a:ext cx="6312218" cy="510540"/>
          </a:xfrm>
          <a:prstGeom prst="rect">
            <a:avLst/>
          </a:prstGeom>
          <a:noFill/>
          <a:ln/>
        </p:spPr>
        <p:txBody>
          <a:bodyPr wrap="square" lIns="0" tIns="0" rIns="0" bIns="0" rtlCol="0" anchor="t"/>
          <a:lstStyle/>
          <a:p>
            <a:pPr marL="0" indent="0" algn="l">
              <a:lnSpc>
                <a:spcPts val="2000"/>
              </a:lnSpc>
              <a:buNone/>
            </a:pPr>
            <a:r>
              <a:rPr lang="en-US" sz="1250" dirty="0">
                <a:solidFill>
                  <a:srgbClr val="D3C9C5"/>
                </a:solidFill>
                <a:latin typeface="Noto Serif HK" pitchFamily="34" charset="0"/>
                <a:ea typeface="Noto Serif HK" pitchFamily="34" charset="-122"/>
                <a:cs typeface="Noto Serif HK" pitchFamily="34" charset="-120"/>
              </a:rPr>
              <a:t>Reflect deeply on the daily challenges faced by colleagues from marginalised groups. What barriers might be invisible to you but very real to them?</a:t>
            </a:r>
            <a:endParaRPr lang="en-US" sz="1250" dirty="0"/>
          </a:p>
        </p:txBody>
      </p:sp>
      <p:sp>
        <p:nvSpPr>
          <p:cNvPr id="22" name="Shape 19"/>
          <p:cNvSpPr/>
          <p:nvPr/>
        </p:nvSpPr>
        <p:spPr>
          <a:xfrm>
            <a:off x="7394972" y="5371267"/>
            <a:ext cx="6677025" cy="1436727"/>
          </a:xfrm>
          <a:prstGeom prst="roundRect">
            <a:avLst>
              <a:gd name="adj" fmla="val 7637"/>
            </a:avLst>
          </a:prstGeom>
          <a:solidFill>
            <a:srgbClr val="403234"/>
          </a:solidFill>
          <a:ln/>
        </p:spPr>
      </p:sp>
      <p:sp>
        <p:nvSpPr>
          <p:cNvPr id="23" name="Shape 20"/>
          <p:cNvSpPr/>
          <p:nvPr/>
        </p:nvSpPr>
        <p:spPr>
          <a:xfrm>
            <a:off x="7394972" y="5348407"/>
            <a:ext cx="6677025" cy="91440"/>
          </a:xfrm>
          <a:prstGeom prst="roundRect">
            <a:avLst>
              <a:gd name="adj" fmla="val 26174"/>
            </a:avLst>
          </a:prstGeom>
          <a:solidFill>
            <a:srgbClr val="E2C2B3"/>
          </a:solidFill>
          <a:ln/>
        </p:spPr>
      </p:sp>
      <p:sp>
        <p:nvSpPr>
          <p:cNvPr id="24" name="Shape 21"/>
          <p:cNvSpPr/>
          <p:nvPr/>
        </p:nvSpPr>
        <p:spPr>
          <a:xfrm>
            <a:off x="10494169" y="5131951"/>
            <a:ext cx="478631" cy="478631"/>
          </a:xfrm>
          <a:prstGeom prst="roundRect">
            <a:avLst>
              <a:gd name="adj" fmla="val 191045"/>
            </a:avLst>
          </a:prstGeom>
          <a:solidFill>
            <a:srgbClr val="E2C2B3"/>
          </a:solidFill>
          <a:ln/>
        </p:spPr>
      </p:sp>
      <p:sp>
        <p:nvSpPr>
          <p:cNvPr id="25" name="Text 22"/>
          <p:cNvSpPr/>
          <p:nvPr/>
        </p:nvSpPr>
        <p:spPr>
          <a:xfrm>
            <a:off x="10637758" y="5251609"/>
            <a:ext cx="191453" cy="239316"/>
          </a:xfrm>
          <a:prstGeom prst="rect">
            <a:avLst/>
          </a:prstGeom>
          <a:noFill/>
          <a:ln/>
        </p:spPr>
        <p:txBody>
          <a:bodyPr wrap="none" lIns="0" tIns="0" rIns="0" bIns="0" rtlCol="0" anchor="t"/>
          <a:lstStyle/>
          <a:p>
            <a:pPr marL="0" indent="0" algn="l">
              <a:lnSpc>
                <a:spcPts val="2400"/>
              </a:lnSpc>
              <a:buNone/>
            </a:pPr>
            <a:r>
              <a:rPr lang="en-US" sz="1500" b="1" dirty="0">
                <a:solidFill>
                  <a:srgbClr val="000000"/>
                </a:solidFill>
                <a:latin typeface="Noto Serif HK Bold" pitchFamily="34" charset="0"/>
                <a:ea typeface="Noto Serif HK Bold" pitchFamily="34" charset="-122"/>
                <a:cs typeface="Noto Serif HK Bold" pitchFamily="34" charset="-120"/>
              </a:rPr>
              <a:t>4</a:t>
            </a:r>
            <a:endParaRPr lang="en-US" sz="1500" dirty="0"/>
          </a:p>
        </p:txBody>
      </p:sp>
      <p:sp>
        <p:nvSpPr>
          <p:cNvPr id="26" name="Text 23"/>
          <p:cNvSpPr/>
          <p:nvPr/>
        </p:nvSpPr>
        <p:spPr>
          <a:xfrm>
            <a:off x="7577376" y="5770126"/>
            <a:ext cx="1994416" cy="249198"/>
          </a:xfrm>
          <a:prstGeom prst="rect">
            <a:avLst/>
          </a:prstGeom>
          <a:noFill/>
          <a:ln/>
        </p:spPr>
        <p:txBody>
          <a:bodyPr wrap="none" lIns="0" tIns="0" rIns="0" bIns="0" rtlCol="0" anchor="t"/>
          <a:lstStyle/>
          <a:p>
            <a:pPr marL="0" indent="0" algn="l">
              <a:lnSpc>
                <a:spcPts val="1950"/>
              </a:lnSpc>
              <a:buNone/>
            </a:pPr>
            <a:r>
              <a:rPr lang="en-US" sz="1550" b="1" dirty="0">
                <a:solidFill>
                  <a:srgbClr val="D3C9C5"/>
                </a:solidFill>
                <a:latin typeface="Noto Serif HK Bold" pitchFamily="34" charset="0"/>
                <a:ea typeface="Noto Serif HK Bold" pitchFamily="34" charset="-122"/>
                <a:cs typeface="Noto Serif HK Bold" pitchFamily="34" charset="-120"/>
              </a:rPr>
              <a:t>Commit to Action</a:t>
            </a:r>
            <a:endParaRPr lang="en-US" sz="1550" dirty="0"/>
          </a:p>
        </p:txBody>
      </p:sp>
      <p:sp>
        <p:nvSpPr>
          <p:cNvPr id="27" name="Text 24"/>
          <p:cNvSpPr/>
          <p:nvPr/>
        </p:nvSpPr>
        <p:spPr>
          <a:xfrm>
            <a:off x="7577376" y="6115050"/>
            <a:ext cx="6312218" cy="510540"/>
          </a:xfrm>
          <a:prstGeom prst="rect">
            <a:avLst/>
          </a:prstGeom>
          <a:noFill/>
          <a:ln/>
        </p:spPr>
        <p:txBody>
          <a:bodyPr wrap="square" lIns="0" tIns="0" rIns="0" bIns="0" rtlCol="0" anchor="t"/>
          <a:lstStyle/>
          <a:p>
            <a:pPr marL="0" indent="0" algn="l">
              <a:lnSpc>
                <a:spcPts val="2000"/>
              </a:lnSpc>
              <a:buNone/>
            </a:pPr>
            <a:r>
              <a:rPr lang="en-US" sz="1250" dirty="0">
                <a:solidFill>
                  <a:srgbClr val="D3C9C5"/>
                </a:solidFill>
                <a:latin typeface="Noto Serif HK" pitchFamily="34" charset="0"/>
                <a:ea typeface="Noto Serif HK" pitchFamily="34" charset="-122"/>
                <a:cs typeface="Noto Serif HK" pitchFamily="34" charset="-120"/>
              </a:rPr>
              <a:t>Identify three specific, measurable steps you'll take this month to support inclusion and belonging in your workplace.</a:t>
            </a:r>
            <a:endParaRPr lang="en-US" sz="1250" dirty="0"/>
          </a:p>
        </p:txBody>
      </p:sp>
      <p:sp>
        <p:nvSpPr>
          <p:cNvPr id="28" name="Shape 25"/>
          <p:cNvSpPr/>
          <p:nvPr/>
        </p:nvSpPr>
        <p:spPr>
          <a:xfrm>
            <a:off x="558403" y="6987421"/>
            <a:ext cx="13513594" cy="678061"/>
          </a:xfrm>
          <a:prstGeom prst="roundRect">
            <a:avLst>
              <a:gd name="adj" fmla="val 3530"/>
            </a:avLst>
          </a:prstGeom>
          <a:solidFill>
            <a:srgbClr val="372015"/>
          </a:solidFill>
          <a:ln/>
        </p:spPr>
      </p:sp>
      <p:pic>
        <p:nvPicPr>
          <p:cNvPr id="29" name="Image 1" descr="preencoded.png"/>
          <p:cNvPicPr>
            <a:picLocks noChangeAspect="1"/>
          </p:cNvPicPr>
          <p:nvPr/>
        </p:nvPicPr>
        <p:blipFill>
          <a:blip r:embed="rId4"/>
          <a:stretch>
            <a:fillRect/>
          </a:stretch>
        </p:blipFill>
        <p:spPr>
          <a:xfrm>
            <a:off x="717947" y="7237690"/>
            <a:ext cx="199430" cy="159544"/>
          </a:xfrm>
          <a:prstGeom prst="rect">
            <a:avLst/>
          </a:prstGeom>
        </p:spPr>
      </p:pic>
      <p:sp>
        <p:nvSpPr>
          <p:cNvPr id="30" name="Text 26"/>
          <p:cNvSpPr/>
          <p:nvPr/>
        </p:nvSpPr>
        <p:spPr>
          <a:xfrm>
            <a:off x="1076920" y="7186851"/>
            <a:ext cx="12835533" cy="255270"/>
          </a:xfrm>
          <a:prstGeom prst="rect">
            <a:avLst/>
          </a:prstGeom>
          <a:noFill/>
          <a:ln/>
        </p:spPr>
        <p:txBody>
          <a:bodyPr wrap="none" lIns="0" tIns="0" rIns="0" bIns="0" rtlCol="0" anchor="t"/>
          <a:lstStyle/>
          <a:p>
            <a:pPr marL="0" indent="0" algn="l">
              <a:lnSpc>
                <a:spcPts val="2000"/>
              </a:lnSpc>
              <a:buNone/>
            </a:pPr>
            <a:r>
              <a:rPr lang="en-US" sz="1250" dirty="0">
                <a:solidFill>
                  <a:srgbClr val="000000"/>
                </a:solidFill>
                <a:highlight>
                  <a:srgbClr val="E2C2B3"/>
                </a:highlight>
                <a:latin typeface="Noto Serif HK" pitchFamily="34" charset="0"/>
                <a:ea typeface="Noto Serif HK" pitchFamily="34" charset="-122"/>
                <a:cs typeface="Noto Serif HK" pitchFamily="34" charset="-120"/>
              </a:rPr>
              <a:t>Take a moment for silent reflection</a:t>
            </a:r>
            <a:r>
              <a:rPr lang="en-US" sz="1250" dirty="0">
                <a:solidFill>
                  <a:srgbClr val="FFFFFF"/>
                </a:solidFill>
                <a:latin typeface="Noto Serif HK" pitchFamily="34" charset="0"/>
                <a:ea typeface="Noto Serif HK" pitchFamily="34" charset="-122"/>
                <a:cs typeface="Noto Serif HK" pitchFamily="34" charset="-120"/>
              </a:rPr>
              <a:t>, then share one commitment with a partner to increase accountability and support.</a:t>
            </a:r>
            <a:endParaRPr lang="en-US" sz="12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35412" y="342067"/>
            <a:ext cx="10539174" cy="388739"/>
          </a:xfrm>
          <a:prstGeom prst="rect">
            <a:avLst/>
          </a:prstGeom>
          <a:noFill/>
          <a:ln/>
        </p:spPr>
        <p:txBody>
          <a:bodyPr wrap="none" lIns="0" tIns="0" rIns="0" bIns="0" rtlCol="0" anchor="t"/>
          <a:lstStyle/>
          <a:p>
            <a:pPr marL="0" indent="0" algn="l">
              <a:lnSpc>
                <a:spcPts val="3050"/>
              </a:lnSpc>
              <a:buNone/>
            </a:pPr>
            <a:r>
              <a:rPr lang="en-US" sz="2400" b="1" dirty="0">
                <a:solidFill>
                  <a:srgbClr val="FFF8F5"/>
                </a:solidFill>
                <a:latin typeface="Noto Serif HK Bold" pitchFamily="34" charset="0"/>
                <a:ea typeface="Noto Serif HK Bold" pitchFamily="34" charset="-122"/>
                <a:cs typeface="Noto Serif HK Bold" pitchFamily="34" charset="-120"/>
              </a:rPr>
              <a:t>Building Inclusive Cultures: Strategies from Leading Organisations</a:t>
            </a:r>
            <a:endParaRPr lang="en-US" sz="2400" dirty="0"/>
          </a:p>
        </p:txBody>
      </p:sp>
      <p:pic>
        <p:nvPicPr>
          <p:cNvPr id="3" name="Image 0" descr="preencoded.png"/>
          <p:cNvPicPr>
            <a:picLocks noChangeAspect="1"/>
          </p:cNvPicPr>
          <p:nvPr/>
        </p:nvPicPr>
        <p:blipFill>
          <a:blip r:embed="rId3"/>
          <a:stretch>
            <a:fillRect/>
          </a:stretch>
        </p:blipFill>
        <p:spPr>
          <a:xfrm>
            <a:off x="435412" y="1057275"/>
            <a:ext cx="3383553" cy="3383553"/>
          </a:xfrm>
          <a:prstGeom prst="rect">
            <a:avLst/>
          </a:prstGeom>
        </p:spPr>
      </p:pic>
      <p:pic>
        <p:nvPicPr>
          <p:cNvPr id="4" name="Image 1" descr="preencoded.png"/>
          <p:cNvPicPr>
            <a:picLocks noChangeAspect="1"/>
          </p:cNvPicPr>
          <p:nvPr/>
        </p:nvPicPr>
        <p:blipFill>
          <a:blip r:embed="rId4"/>
          <a:stretch>
            <a:fillRect/>
          </a:stretch>
        </p:blipFill>
        <p:spPr>
          <a:xfrm>
            <a:off x="7874597" y="4440828"/>
            <a:ext cx="3496235" cy="3496235"/>
          </a:xfrm>
          <a:prstGeom prst="rect">
            <a:avLst/>
          </a:prstGeom>
        </p:spPr>
      </p:pic>
      <p:grpSp>
        <p:nvGrpSpPr>
          <p:cNvPr id="17" name="Grupare 16"/>
          <p:cNvGrpSpPr/>
          <p:nvPr/>
        </p:nvGrpSpPr>
        <p:grpSpPr>
          <a:xfrm>
            <a:off x="4127827" y="1158243"/>
            <a:ext cx="8837533" cy="3194327"/>
            <a:chOff x="5364956" y="1093652"/>
            <a:chExt cx="8837533" cy="3194327"/>
          </a:xfrm>
        </p:grpSpPr>
        <p:grpSp>
          <p:nvGrpSpPr>
            <p:cNvPr id="16" name="Grupare 15"/>
            <p:cNvGrpSpPr/>
            <p:nvPr/>
          </p:nvGrpSpPr>
          <p:grpSpPr>
            <a:xfrm>
              <a:off x="5364956" y="1093652"/>
              <a:ext cx="8837533" cy="3194327"/>
              <a:chOff x="5364956" y="1041678"/>
              <a:chExt cx="8837533" cy="3194327"/>
            </a:xfrm>
          </p:grpSpPr>
          <p:sp>
            <p:nvSpPr>
              <p:cNvPr id="5" name="Text 1"/>
              <p:cNvSpPr/>
              <p:nvPr/>
            </p:nvSpPr>
            <p:spPr>
              <a:xfrm>
                <a:off x="5364956" y="1041678"/>
                <a:ext cx="3957280" cy="233124"/>
              </a:xfrm>
              <a:prstGeom prst="rect">
                <a:avLst/>
              </a:prstGeom>
              <a:noFill/>
              <a:ln/>
            </p:spPr>
            <p:txBody>
              <a:bodyPr wrap="none" lIns="0" tIns="0" rIns="0" bIns="0" rtlCol="0" anchor="t"/>
              <a:lstStyle/>
              <a:p>
                <a:pPr marL="0" indent="0" algn="l">
                  <a:lnSpc>
                    <a:spcPts val="1800"/>
                  </a:lnSpc>
                  <a:buNone/>
                </a:pPr>
                <a:r>
                  <a:rPr lang="en-US" sz="1400" b="1" dirty="0">
                    <a:solidFill>
                      <a:srgbClr val="FFF8F5"/>
                    </a:solidFill>
                    <a:latin typeface="Noto Serif HK Bold" pitchFamily="34" charset="0"/>
                    <a:ea typeface="Noto Serif HK Bold" pitchFamily="34" charset="-122"/>
                    <a:cs typeface="Noto Serif HK Bold" pitchFamily="34" charset="-120"/>
                  </a:rPr>
                  <a:t>Industry Leaders Share Their Approaches</a:t>
                </a:r>
                <a:endParaRPr lang="en-US" sz="1400" dirty="0"/>
              </a:p>
            </p:txBody>
          </p:sp>
          <p:sp>
            <p:nvSpPr>
              <p:cNvPr id="6" name="Text 2"/>
              <p:cNvSpPr/>
              <p:nvPr/>
            </p:nvSpPr>
            <p:spPr>
              <a:xfrm>
                <a:off x="5364956" y="1399103"/>
                <a:ext cx="8837533" cy="398145"/>
              </a:xfrm>
              <a:prstGeom prst="rect">
                <a:avLst/>
              </a:prstGeom>
              <a:noFill/>
              <a:ln/>
            </p:spPr>
            <p:txBody>
              <a:bodyPr wrap="square" lIns="0" tIns="0" rIns="0" bIns="0" rtlCol="0" anchor="t"/>
              <a:lstStyle/>
              <a:p>
                <a:pPr marL="0" indent="0" algn="l">
                  <a:lnSpc>
                    <a:spcPts val="1550"/>
                  </a:lnSpc>
                  <a:buNone/>
                </a:pPr>
                <a:r>
                  <a:rPr lang="en-US" sz="1400" dirty="0">
                    <a:solidFill>
                      <a:srgbClr val="D3C9C5"/>
                    </a:solidFill>
                    <a:latin typeface="Noto Serif HK" pitchFamily="34" charset="0"/>
                    <a:ea typeface="Noto Serif HK" pitchFamily="34" charset="-122"/>
                    <a:cs typeface="Noto Serif HK" pitchFamily="34" charset="-120"/>
                  </a:rPr>
                  <a:t>Global organisations like Telefónica, Philips, and Heineken have pioneered innovative approaches to embedding inclusion throughout the employee lifecycle—from initial recruitment through leadership development.</a:t>
                </a:r>
                <a:endParaRPr lang="en-US" sz="1400" dirty="0"/>
              </a:p>
            </p:txBody>
          </p:sp>
          <p:pic>
            <p:nvPicPr>
              <p:cNvPr id="7" name="Image 2" descr="preencoded.png"/>
              <p:cNvPicPr>
                <a:picLocks noChangeAspect="1"/>
              </p:cNvPicPr>
              <p:nvPr/>
            </p:nvPicPr>
            <p:blipFill>
              <a:blip r:embed="rId5"/>
              <a:stretch>
                <a:fillRect/>
              </a:stretch>
            </p:blipFill>
            <p:spPr>
              <a:xfrm>
                <a:off x="5364956" y="1937147"/>
                <a:ext cx="621983" cy="766286"/>
              </a:xfrm>
              <a:prstGeom prst="rect">
                <a:avLst/>
              </a:prstGeom>
            </p:spPr>
          </p:pic>
          <p:sp>
            <p:nvSpPr>
              <p:cNvPr id="8" name="Text 3"/>
              <p:cNvSpPr/>
              <p:nvPr/>
            </p:nvSpPr>
            <p:spPr>
              <a:xfrm>
                <a:off x="6111240" y="2061448"/>
                <a:ext cx="1889641" cy="194310"/>
              </a:xfrm>
              <a:prstGeom prst="rect">
                <a:avLst/>
              </a:prstGeom>
              <a:noFill/>
              <a:ln/>
            </p:spPr>
            <p:txBody>
              <a:bodyPr wrap="none" lIns="0" tIns="0" rIns="0" bIns="0" rtlCol="0" anchor="t"/>
              <a:lstStyle/>
              <a:p>
                <a:pPr marL="0" indent="0" algn="l">
                  <a:lnSpc>
                    <a:spcPts val="1500"/>
                  </a:lnSpc>
                  <a:buNone/>
                </a:pPr>
                <a:r>
                  <a:rPr lang="en-US" sz="1400" b="1" dirty="0">
                    <a:solidFill>
                      <a:srgbClr val="D3C9C5"/>
                    </a:solidFill>
                    <a:latin typeface="Noto Serif HK Bold" pitchFamily="34" charset="0"/>
                    <a:ea typeface="Noto Serif HK Bold" pitchFamily="34" charset="-122"/>
                    <a:cs typeface="Noto Serif HK Bold" pitchFamily="34" charset="-120"/>
                  </a:rPr>
                  <a:t>The "Shift Left" Mindset</a:t>
                </a:r>
                <a:endParaRPr lang="en-US" sz="1400" dirty="0"/>
              </a:p>
            </p:txBody>
          </p:sp>
          <p:sp>
            <p:nvSpPr>
              <p:cNvPr id="9" name="Text 4"/>
              <p:cNvSpPr/>
              <p:nvPr/>
            </p:nvSpPr>
            <p:spPr>
              <a:xfrm>
                <a:off x="6111240" y="2380059"/>
                <a:ext cx="8091249" cy="199073"/>
              </a:xfrm>
              <a:prstGeom prst="rect">
                <a:avLst/>
              </a:prstGeom>
              <a:noFill/>
              <a:ln/>
            </p:spPr>
            <p:txBody>
              <a:bodyPr wrap="none" lIns="0" tIns="0" rIns="0" bIns="0" rtlCol="0" anchor="t"/>
              <a:lstStyle/>
              <a:p>
                <a:pPr marL="0" indent="0" algn="l">
                  <a:lnSpc>
                    <a:spcPts val="1550"/>
                  </a:lnSpc>
                  <a:buNone/>
                </a:pPr>
                <a:r>
                  <a:rPr lang="en-US" sz="1400" dirty="0">
                    <a:solidFill>
                      <a:srgbClr val="D3C9C5"/>
                    </a:solidFill>
                    <a:latin typeface="Noto Serif HK" pitchFamily="34" charset="0"/>
                    <a:ea typeface="Noto Serif HK" pitchFamily="34" charset="-122"/>
                    <a:cs typeface="Noto Serif HK" pitchFamily="34" charset="-120"/>
                  </a:rPr>
                  <a:t>Design accessibility and inclusion into processes from inception rather than retrofitting solutions later</a:t>
                </a:r>
                <a:endParaRPr lang="en-US" sz="1400" dirty="0"/>
              </a:p>
            </p:txBody>
          </p:sp>
          <p:pic>
            <p:nvPicPr>
              <p:cNvPr id="10" name="Image 3" descr="preencoded.png"/>
              <p:cNvPicPr>
                <a:picLocks noChangeAspect="1"/>
              </p:cNvPicPr>
              <p:nvPr/>
            </p:nvPicPr>
            <p:blipFill>
              <a:blip r:embed="rId6"/>
              <a:stretch>
                <a:fillRect/>
              </a:stretch>
            </p:blipFill>
            <p:spPr>
              <a:xfrm>
                <a:off x="5364956" y="2703433"/>
                <a:ext cx="621983" cy="766286"/>
              </a:xfrm>
              <a:prstGeom prst="rect">
                <a:avLst/>
              </a:prstGeom>
            </p:spPr>
          </p:pic>
          <p:sp>
            <p:nvSpPr>
              <p:cNvPr id="11" name="Text 5"/>
              <p:cNvSpPr/>
              <p:nvPr/>
            </p:nvSpPr>
            <p:spPr>
              <a:xfrm>
                <a:off x="6111240" y="2792731"/>
                <a:ext cx="1569244" cy="194310"/>
              </a:xfrm>
              <a:prstGeom prst="rect">
                <a:avLst/>
              </a:prstGeom>
              <a:noFill/>
              <a:ln/>
            </p:spPr>
            <p:txBody>
              <a:bodyPr wrap="none" lIns="0" tIns="0" rIns="0" bIns="0" rtlCol="0" anchor="t"/>
              <a:lstStyle/>
              <a:p>
                <a:pPr marL="0" indent="0" algn="l">
                  <a:lnSpc>
                    <a:spcPts val="1500"/>
                  </a:lnSpc>
                  <a:buNone/>
                </a:pPr>
                <a:r>
                  <a:rPr lang="en-US" sz="1400" b="1" dirty="0">
                    <a:solidFill>
                      <a:srgbClr val="D3C9C5"/>
                    </a:solidFill>
                    <a:latin typeface="Noto Serif HK Bold" pitchFamily="34" charset="0"/>
                    <a:ea typeface="Noto Serif HK Bold" pitchFamily="34" charset="-122"/>
                    <a:cs typeface="Noto Serif HK Bold" pitchFamily="34" charset="-120"/>
                  </a:rPr>
                  <a:t>Measuring Progress</a:t>
                </a:r>
                <a:endParaRPr lang="en-US" sz="1400" dirty="0"/>
              </a:p>
            </p:txBody>
          </p:sp>
          <p:sp>
            <p:nvSpPr>
              <p:cNvPr id="12" name="Text 6"/>
              <p:cNvSpPr/>
              <p:nvPr/>
            </p:nvSpPr>
            <p:spPr>
              <a:xfrm>
                <a:off x="6111240" y="3146346"/>
                <a:ext cx="8091249" cy="199073"/>
              </a:xfrm>
              <a:prstGeom prst="rect">
                <a:avLst/>
              </a:prstGeom>
              <a:noFill/>
              <a:ln/>
            </p:spPr>
            <p:txBody>
              <a:bodyPr wrap="none" lIns="0" tIns="0" rIns="0" bIns="0" rtlCol="0" anchor="t"/>
              <a:lstStyle/>
              <a:p>
                <a:pPr marL="0" indent="0" algn="l">
                  <a:lnSpc>
                    <a:spcPts val="1550"/>
                  </a:lnSpc>
                  <a:buNone/>
                </a:pPr>
                <a:r>
                  <a:rPr lang="en-US" sz="1400" dirty="0">
                    <a:solidFill>
                      <a:srgbClr val="D3C9C5"/>
                    </a:solidFill>
                    <a:latin typeface="Noto Serif HK" pitchFamily="34" charset="0"/>
                    <a:ea typeface="Noto Serif HK" pitchFamily="34" charset="-122"/>
                    <a:cs typeface="Noto Serif HK" pitchFamily="34" charset="-120"/>
                  </a:rPr>
                  <a:t>Establish clear diversity goals, track meaningful metrics, and build accountability mechanisms at all organisational levels</a:t>
                </a:r>
                <a:endParaRPr lang="en-US" sz="1400" dirty="0"/>
              </a:p>
            </p:txBody>
          </p:sp>
          <p:pic>
            <p:nvPicPr>
              <p:cNvPr id="13" name="Image 4" descr="preencoded.png"/>
              <p:cNvPicPr>
                <a:picLocks noChangeAspect="1"/>
              </p:cNvPicPr>
              <p:nvPr/>
            </p:nvPicPr>
            <p:blipFill>
              <a:blip r:embed="rId7"/>
              <a:stretch>
                <a:fillRect/>
              </a:stretch>
            </p:blipFill>
            <p:spPr>
              <a:xfrm>
                <a:off x="5364956" y="3469719"/>
                <a:ext cx="621983" cy="766286"/>
              </a:xfrm>
              <a:prstGeom prst="rect">
                <a:avLst/>
              </a:prstGeom>
            </p:spPr>
          </p:pic>
          <p:sp>
            <p:nvSpPr>
              <p:cNvPr id="14" name="Text 7"/>
              <p:cNvSpPr/>
              <p:nvPr/>
            </p:nvSpPr>
            <p:spPr>
              <a:xfrm>
                <a:off x="6111240" y="3594021"/>
                <a:ext cx="2040493" cy="194310"/>
              </a:xfrm>
              <a:prstGeom prst="rect">
                <a:avLst/>
              </a:prstGeom>
              <a:noFill/>
              <a:ln/>
            </p:spPr>
            <p:txBody>
              <a:bodyPr wrap="none" lIns="0" tIns="0" rIns="0" bIns="0" rtlCol="0" anchor="t"/>
              <a:lstStyle/>
              <a:p>
                <a:pPr marL="0" indent="0" algn="l">
                  <a:lnSpc>
                    <a:spcPts val="1500"/>
                  </a:lnSpc>
                  <a:buNone/>
                </a:pPr>
                <a:r>
                  <a:rPr lang="en-US" sz="1400" b="1" dirty="0">
                    <a:solidFill>
                      <a:srgbClr val="D3C9C5"/>
                    </a:solidFill>
                    <a:latin typeface="Noto Serif HK Bold" pitchFamily="34" charset="0"/>
                    <a:ea typeface="Noto Serif HK Bold" pitchFamily="34" charset="-122"/>
                    <a:cs typeface="Noto Serif HK Bold" pitchFamily="34" charset="-120"/>
                  </a:rPr>
                  <a:t>Continuous Improvement</a:t>
                </a:r>
                <a:endParaRPr lang="en-US" sz="1400" dirty="0"/>
              </a:p>
            </p:txBody>
          </p:sp>
        </p:grpSp>
        <p:sp>
          <p:nvSpPr>
            <p:cNvPr id="15" name="Text 8"/>
            <p:cNvSpPr/>
            <p:nvPr/>
          </p:nvSpPr>
          <p:spPr>
            <a:xfrm>
              <a:off x="6111240" y="3912632"/>
              <a:ext cx="8091249" cy="199073"/>
            </a:xfrm>
            <a:prstGeom prst="rect">
              <a:avLst/>
            </a:prstGeom>
            <a:noFill/>
            <a:ln/>
          </p:spPr>
          <p:txBody>
            <a:bodyPr wrap="none" lIns="0" tIns="0" rIns="0" bIns="0" rtlCol="0" anchor="t"/>
            <a:lstStyle/>
            <a:p>
              <a:pPr marL="0" indent="0" algn="l">
                <a:lnSpc>
                  <a:spcPts val="1550"/>
                </a:lnSpc>
                <a:buNone/>
              </a:pPr>
              <a:r>
                <a:rPr lang="en-US" sz="1400" dirty="0">
                  <a:solidFill>
                    <a:srgbClr val="D3C9C5"/>
                  </a:solidFill>
                  <a:latin typeface="Noto Serif HK" pitchFamily="34" charset="0"/>
                  <a:ea typeface="Noto Serif HK" pitchFamily="34" charset="-122"/>
                  <a:cs typeface="Noto Serif HK" pitchFamily="34" charset="-120"/>
                </a:rPr>
                <a:t>Regularly assess, learn, and adapt strategies based on employee feedback and measurable outcomes</a:t>
              </a:r>
              <a:endParaRPr lang="en-US" sz="14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24733" y="734854"/>
            <a:ext cx="13180933" cy="1294209"/>
          </a:xfrm>
          <a:prstGeom prst="rect">
            <a:avLst/>
          </a:prstGeom>
          <a:noFill/>
          <a:ln/>
        </p:spPr>
        <p:txBody>
          <a:bodyPr wrap="square" lIns="0" tIns="0" rIns="0" bIns="0" rtlCol="0" anchor="t"/>
          <a:lstStyle/>
          <a:p>
            <a:pPr marL="0" indent="0" algn="l">
              <a:lnSpc>
                <a:spcPts val="5050"/>
              </a:lnSpc>
              <a:buNone/>
            </a:pPr>
            <a:r>
              <a:rPr lang="en-US" sz="4050" b="1" dirty="0">
                <a:solidFill>
                  <a:srgbClr val="FFF8F5"/>
                </a:solidFill>
                <a:latin typeface="Noto Serif HK Bold" pitchFamily="34" charset="0"/>
                <a:ea typeface="Noto Serif HK Bold" pitchFamily="34" charset="-122"/>
                <a:cs typeface="Noto Serif HK Bold" pitchFamily="34" charset="-120"/>
              </a:rPr>
              <a:t>Interactive Q&amp;A: Addressing Your Inclusion Challenges</a:t>
            </a:r>
            <a:endParaRPr lang="en-US" sz="4050" dirty="0"/>
          </a:p>
        </p:txBody>
      </p:sp>
      <p:pic>
        <p:nvPicPr>
          <p:cNvPr id="3" name="Image 0" descr="preencoded.png"/>
          <p:cNvPicPr>
            <a:picLocks noChangeAspect="1"/>
          </p:cNvPicPr>
          <p:nvPr/>
        </p:nvPicPr>
        <p:blipFill>
          <a:blip r:embed="rId3"/>
          <a:stretch>
            <a:fillRect/>
          </a:stretch>
        </p:blipFill>
        <p:spPr>
          <a:xfrm>
            <a:off x="724733" y="2443163"/>
            <a:ext cx="4255532" cy="1987510"/>
          </a:xfrm>
          <a:prstGeom prst="rect">
            <a:avLst/>
          </a:prstGeom>
        </p:spPr>
      </p:pic>
      <p:sp>
        <p:nvSpPr>
          <p:cNvPr id="4" name="Text 1"/>
          <p:cNvSpPr/>
          <p:nvPr/>
        </p:nvSpPr>
        <p:spPr>
          <a:xfrm>
            <a:off x="931783" y="2650212"/>
            <a:ext cx="3841433" cy="993696"/>
          </a:xfrm>
          <a:prstGeom prst="rect">
            <a:avLst/>
          </a:prstGeom>
          <a:noFill/>
          <a:ln/>
        </p:spPr>
        <p:txBody>
          <a:bodyPr wrap="square" lIns="0" tIns="0" rIns="0" bIns="0" rtlCol="0" anchor="t"/>
          <a:lstStyle/>
          <a:p>
            <a:pPr marL="0" indent="0" algn="l">
              <a:lnSpc>
                <a:spcPts val="2600"/>
              </a:lnSpc>
              <a:buNone/>
            </a:pPr>
            <a:r>
              <a:rPr lang="en-US" sz="1600" dirty="0">
                <a:solidFill>
                  <a:srgbClr val="D3C9C5"/>
                </a:solidFill>
                <a:latin typeface="Noto Serif HK" pitchFamily="34" charset="0"/>
                <a:ea typeface="Noto Serif HK" pitchFamily="34" charset="-122"/>
                <a:cs typeface="Noto Serif HK" pitchFamily="34" charset="-120"/>
              </a:rPr>
              <a:t>"How do I handle resistance from senior leadership who don't see diversity as a priority?"</a:t>
            </a:r>
            <a:endParaRPr lang="en-US" sz="1600" dirty="0"/>
          </a:p>
        </p:txBody>
      </p:sp>
      <p:pic>
        <p:nvPicPr>
          <p:cNvPr id="5" name="Image 1" descr="preencoded.png"/>
          <p:cNvPicPr>
            <a:picLocks noChangeAspect="1"/>
          </p:cNvPicPr>
          <p:nvPr/>
        </p:nvPicPr>
        <p:blipFill>
          <a:blip r:embed="rId4"/>
          <a:stretch>
            <a:fillRect/>
          </a:stretch>
        </p:blipFill>
        <p:spPr>
          <a:xfrm>
            <a:off x="5187315" y="2443163"/>
            <a:ext cx="4255651" cy="1987510"/>
          </a:xfrm>
          <a:prstGeom prst="rect">
            <a:avLst/>
          </a:prstGeom>
        </p:spPr>
      </p:pic>
      <p:sp>
        <p:nvSpPr>
          <p:cNvPr id="6" name="Text 2"/>
          <p:cNvSpPr/>
          <p:nvPr/>
        </p:nvSpPr>
        <p:spPr>
          <a:xfrm>
            <a:off x="5394365" y="2650212"/>
            <a:ext cx="3841552" cy="1324928"/>
          </a:xfrm>
          <a:prstGeom prst="rect">
            <a:avLst/>
          </a:prstGeom>
          <a:noFill/>
          <a:ln/>
        </p:spPr>
        <p:txBody>
          <a:bodyPr wrap="square" lIns="0" tIns="0" rIns="0" bIns="0" rtlCol="0" anchor="t"/>
          <a:lstStyle/>
          <a:p>
            <a:pPr marL="0" indent="0" algn="l">
              <a:lnSpc>
                <a:spcPts val="2600"/>
              </a:lnSpc>
              <a:buNone/>
            </a:pPr>
            <a:r>
              <a:rPr lang="en-US" sz="1600" dirty="0">
                <a:solidFill>
                  <a:srgbClr val="D3C9C5"/>
                </a:solidFill>
                <a:latin typeface="Noto Serif HK" pitchFamily="34" charset="0"/>
                <a:ea typeface="Noto Serif HK" pitchFamily="34" charset="-122"/>
                <a:cs typeface="Noto Serif HK" pitchFamily="34" charset="-120"/>
              </a:rPr>
              <a:t>"What's the best approach when colleagues make inappropriate comments but claim they're 'just joking'?"</a:t>
            </a:r>
            <a:endParaRPr lang="en-US" sz="1600" dirty="0"/>
          </a:p>
        </p:txBody>
      </p:sp>
      <p:pic>
        <p:nvPicPr>
          <p:cNvPr id="7" name="Image 2" descr="preencoded.png"/>
          <p:cNvPicPr>
            <a:picLocks noChangeAspect="1"/>
          </p:cNvPicPr>
          <p:nvPr/>
        </p:nvPicPr>
        <p:blipFill>
          <a:blip r:embed="rId3"/>
          <a:stretch>
            <a:fillRect/>
          </a:stretch>
        </p:blipFill>
        <p:spPr>
          <a:xfrm>
            <a:off x="9650016" y="2443163"/>
            <a:ext cx="4255532" cy="1987510"/>
          </a:xfrm>
          <a:prstGeom prst="rect">
            <a:avLst/>
          </a:prstGeom>
        </p:spPr>
      </p:pic>
      <p:sp>
        <p:nvSpPr>
          <p:cNvPr id="8" name="Text 3"/>
          <p:cNvSpPr/>
          <p:nvPr/>
        </p:nvSpPr>
        <p:spPr>
          <a:xfrm>
            <a:off x="9857065" y="2650212"/>
            <a:ext cx="3841433" cy="993696"/>
          </a:xfrm>
          <a:prstGeom prst="rect">
            <a:avLst/>
          </a:prstGeom>
          <a:noFill/>
          <a:ln/>
        </p:spPr>
        <p:txBody>
          <a:bodyPr wrap="square" lIns="0" tIns="0" rIns="0" bIns="0" rtlCol="0" anchor="t"/>
          <a:lstStyle/>
          <a:p>
            <a:pPr marL="0" indent="0" algn="l">
              <a:lnSpc>
                <a:spcPts val="2600"/>
              </a:lnSpc>
              <a:buNone/>
            </a:pPr>
            <a:r>
              <a:rPr lang="en-US" sz="1600" dirty="0">
                <a:solidFill>
                  <a:srgbClr val="D3C9C5"/>
                </a:solidFill>
                <a:latin typeface="Noto Serif HK" pitchFamily="34" charset="0"/>
                <a:ea typeface="Noto Serif HK" pitchFamily="34" charset="-122"/>
                <a:cs typeface="Noto Serif HK" pitchFamily="34" charset="-120"/>
              </a:rPr>
              <a:t>"How can small organisations with limited resources still make meaningful progress on inclusion?"</a:t>
            </a:r>
            <a:endParaRPr lang="en-US" sz="1600" dirty="0"/>
          </a:p>
        </p:txBody>
      </p:sp>
      <p:sp>
        <p:nvSpPr>
          <p:cNvPr id="9" name="Text 4"/>
          <p:cNvSpPr/>
          <p:nvPr/>
        </p:nvSpPr>
        <p:spPr>
          <a:xfrm>
            <a:off x="724733" y="4870609"/>
            <a:ext cx="3569732" cy="388263"/>
          </a:xfrm>
          <a:prstGeom prst="rect">
            <a:avLst/>
          </a:prstGeom>
          <a:noFill/>
          <a:ln/>
        </p:spPr>
        <p:txBody>
          <a:bodyPr wrap="none" lIns="0" tIns="0" rIns="0" bIns="0" rtlCol="0" anchor="t"/>
          <a:lstStyle/>
          <a:p>
            <a:pPr marL="0" indent="0" algn="l">
              <a:lnSpc>
                <a:spcPts val="3050"/>
              </a:lnSpc>
              <a:buNone/>
            </a:pPr>
            <a:r>
              <a:rPr lang="en-US" sz="2400" b="1" dirty="0">
                <a:solidFill>
                  <a:srgbClr val="FFF8F5"/>
                </a:solidFill>
                <a:latin typeface="Noto Serif HK Bold" pitchFamily="34" charset="0"/>
                <a:ea typeface="Noto Serif HK Bold" pitchFamily="34" charset="-122"/>
                <a:cs typeface="Noto Serif HK Bold" pitchFamily="34" charset="-120"/>
              </a:rPr>
              <a:t>Open Floor Discussion</a:t>
            </a:r>
            <a:endParaRPr lang="en-US" sz="2400" dirty="0"/>
          </a:p>
        </p:txBody>
      </p:sp>
      <p:sp>
        <p:nvSpPr>
          <p:cNvPr id="10" name="Text 5"/>
          <p:cNvSpPr/>
          <p:nvPr/>
        </p:nvSpPr>
        <p:spPr>
          <a:xfrm>
            <a:off x="724733" y="5465921"/>
            <a:ext cx="6337935" cy="993696"/>
          </a:xfrm>
          <a:prstGeom prst="rect">
            <a:avLst/>
          </a:prstGeom>
          <a:noFill/>
          <a:ln/>
        </p:spPr>
        <p:txBody>
          <a:bodyPr wrap="square" lIns="0" tIns="0" rIns="0" bIns="0" rtlCol="0" anchor="t"/>
          <a:lstStyle/>
          <a:p>
            <a:pPr marL="0" indent="0" algn="l">
              <a:lnSpc>
                <a:spcPts val="2600"/>
              </a:lnSpc>
              <a:buNone/>
            </a:pPr>
            <a:r>
              <a:rPr lang="en-US" sz="1600" dirty="0">
                <a:solidFill>
                  <a:srgbClr val="D3C9C5"/>
                </a:solidFill>
                <a:latin typeface="Noto Serif HK" pitchFamily="34" charset="0"/>
                <a:ea typeface="Noto Serif HK" pitchFamily="34" charset="-122"/>
                <a:cs typeface="Noto Serif HK" pitchFamily="34" charset="-120"/>
              </a:rPr>
              <a:t>This is your opportunity to share real experiences from your workplace, ask challenging questions, and receive evidence-based guidance from our facilitator.</a:t>
            </a:r>
            <a:endParaRPr lang="en-US" sz="1600" dirty="0"/>
          </a:p>
        </p:txBody>
      </p:sp>
      <p:sp>
        <p:nvSpPr>
          <p:cNvPr id="11" name="Text 6"/>
          <p:cNvSpPr/>
          <p:nvPr/>
        </p:nvSpPr>
        <p:spPr>
          <a:xfrm>
            <a:off x="724733" y="6645950"/>
            <a:ext cx="6337935" cy="662464"/>
          </a:xfrm>
          <a:prstGeom prst="rect">
            <a:avLst/>
          </a:prstGeom>
          <a:noFill/>
          <a:ln/>
        </p:spPr>
        <p:txBody>
          <a:bodyPr wrap="square" lIns="0" tIns="0" rIns="0" bIns="0" rtlCol="0" anchor="t"/>
          <a:lstStyle/>
          <a:p>
            <a:pPr marL="0" indent="0" algn="l">
              <a:lnSpc>
                <a:spcPts val="2600"/>
              </a:lnSpc>
              <a:buNone/>
            </a:pPr>
            <a:r>
              <a:rPr lang="en-US" sz="1600" dirty="0">
                <a:solidFill>
                  <a:srgbClr val="D3C9C5"/>
                </a:solidFill>
                <a:latin typeface="Noto Serif HK" pitchFamily="34" charset="0"/>
                <a:ea typeface="Noto Serif HK" pitchFamily="34" charset="-122"/>
                <a:cs typeface="Noto Serif HK" pitchFamily="34" charset="-120"/>
              </a:rPr>
              <a:t>We'll explore practical solutions tailored to your specific contexts and industry challenges.</a:t>
            </a:r>
            <a:endParaRPr lang="en-US" sz="1600" dirty="0"/>
          </a:p>
        </p:txBody>
      </p:sp>
      <p:sp>
        <p:nvSpPr>
          <p:cNvPr id="12" name="Text 7"/>
          <p:cNvSpPr/>
          <p:nvPr/>
        </p:nvSpPr>
        <p:spPr>
          <a:xfrm>
            <a:off x="7575352" y="4870609"/>
            <a:ext cx="3652361" cy="388263"/>
          </a:xfrm>
          <a:prstGeom prst="rect">
            <a:avLst/>
          </a:prstGeom>
          <a:noFill/>
          <a:ln/>
        </p:spPr>
        <p:txBody>
          <a:bodyPr wrap="none" lIns="0" tIns="0" rIns="0" bIns="0" rtlCol="0" anchor="t"/>
          <a:lstStyle/>
          <a:p>
            <a:pPr marL="0" indent="0" algn="l">
              <a:lnSpc>
                <a:spcPts val="3050"/>
              </a:lnSpc>
              <a:buNone/>
            </a:pPr>
            <a:r>
              <a:rPr lang="en-US" sz="2400" b="1" dirty="0">
                <a:solidFill>
                  <a:srgbClr val="FFF8F5"/>
                </a:solidFill>
                <a:latin typeface="Noto Serif HK Bold" pitchFamily="34" charset="0"/>
                <a:ea typeface="Noto Serif HK Bold" pitchFamily="34" charset="-122"/>
                <a:cs typeface="Noto Serif HK Bold" pitchFamily="34" charset="-120"/>
              </a:rPr>
              <a:t>Peer Learning Network</a:t>
            </a:r>
            <a:endParaRPr lang="en-US" sz="2400" dirty="0"/>
          </a:p>
        </p:txBody>
      </p:sp>
      <p:sp>
        <p:nvSpPr>
          <p:cNvPr id="13" name="Text 8"/>
          <p:cNvSpPr/>
          <p:nvPr/>
        </p:nvSpPr>
        <p:spPr>
          <a:xfrm>
            <a:off x="7575352" y="5465921"/>
            <a:ext cx="6337935" cy="993696"/>
          </a:xfrm>
          <a:prstGeom prst="rect">
            <a:avLst/>
          </a:prstGeom>
          <a:noFill/>
          <a:ln/>
        </p:spPr>
        <p:txBody>
          <a:bodyPr wrap="square" lIns="0" tIns="0" rIns="0" bIns="0" rtlCol="0" anchor="t"/>
          <a:lstStyle/>
          <a:p>
            <a:pPr marL="0" indent="0" algn="l">
              <a:lnSpc>
                <a:spcPts val="2600"/>
              </a:lnSpc>
              <a:buNone/>
            </a:pPr>
            <a:r>
              <a:rPr lang="en-US" sz="1600" dirty="0">
                <a:solidFill>
                  <a:srgbClr val="D3C9C5"/>
                </a:solidFill>
                <a:latin typeface="Noto Serif HK" pitchFamily="34" charset="0"/>
                <a:ea typeface="Noto Serif HK" pitchFamily="34" charset="-122"/>
                <a:cs typeface="Noto Serif HK" pitchFamily="34" charset="-120"/>
              </a:rPr>
              <a:t>Connect with fellow participants facing similar challenges. Exchange contact details, share resources, and build supportive relationships that extend beyond today's session.</a:t>
            </a:r>
            <a:endParaRPr lang="en-US" sz="1600" dirty="0"/>
          </a:p>
        </p:txBody>
      </p:sp>
      <p:sp>
        <p:nvSpPr>
          <p:cNvPr id="14" name="Text 9"/>
          <p:cNvSpPr/>
          <p:nvPr/>
        </p:nvSpPr>
        <p:spPr>
          <a:xfrm>
            <a:off x="7575352" y="6645950"/>
            <a:ext cx="6337935" cy="662464"/>
          </a:xfrm>
          <a:prstGeom prst="rect">
            <a:avLst/>
          </a:prstGeom>
          <a:noFill/>
          <a:ln/>
        </p:spPr>
        <p:txBody>
          <a:bodyPr wrap="square" lIns="0" tIns="0" rIns="0" bIns="0" rtlCol="0" anchor="t"/>
          <a:lstStyle/>
          <a:p>
            <a:pPr marL="0" indent="0" algn="l">
              <a:lnSpc>
                <a:spcPts val="2600"/>
              </a:lnSpc>
              <a:buNone/>
            </a:pPr>
            <a:r>
              <a:rPr lang="en-US" sz="1600" b="1" dirty="0">
                <a:solidFill>
                  <a:srgbClr val="997B7F"/>
                </a:solidFill>
                <a:latin typeface="Noto Serif HK" pitchFamily="34" charset="0"/>
                <a:ea typeface="Noto Serif HK" pitchFamily="34" charset="-122"/>
                <a:cs typeface="Noto Serif HK" pitchFamily="34" charset="-120"/>
              </a:rPr>
              <a:t>Remember:</a:t>
            </a:r>
            <a:r>
              <a:rPr lang="en-US" sz="1600" dirty="0">
                <a:solidFill>
                  <a:srgbClr val="D3C9C5"/>
                </a:solidFill>
                <a:latin typeface="Noto Serif HK" pitchFamily="34" charset="0"/>
                <a:ea typeface="Noto Serif HK" pitchFamily="34" charset="-122"/>
                <a:cs typeface="Noto Serif HK" pitchFamily="34" charset="-120"/>
              </a:rPr>
              <a:t> You're not alone in this journey—collective wisdom and mutual support accelerate progress.</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676394" y="531495"/>
            <a:ext cx="12383333" cy="603885"/>
          </a:xfrm>
          <a:prstGeom prst="rect">
            <a:avLst/>
          </a:prstGeom>
          <a:noFill/>
          <a:ln/>
        </p:spPr>
        <p:txBody>
          <a:bodyPr wrap="none" lIns="0" tIns="0" rIns="0" bIns="0" rtlCol="0" anchor="t"/>
          <a:lstStyle/>
          <a:p>
            <a:pPr marL="0" indent="0" algn="l">
              <a:lnSpc>
                <a:spcPts val="4750"/>
              </a:lnSpc>
              <a:buNone/>
            </a:pPr>
            <a:r>
              <a:rPr lang="en-US" sz="3800" b="1" dirty="0">
                <a:solidFill>
                  <a:srgbClr val="FFF8F5"/>
                </a:solidFill>
                <a:latin typeface="Noto Serif HK Bold" pitchFamily="34" charset="0"/>
                <a:ea typeface="Noto Serif HK Bold" pitchFamily="34" charset="-122"/>
                <a:cs typeface="Noto Serif HK Bold" pitchFamily="34" charset="-120"/>
              </a:rPr>
              <a:t>Closing: Embracing Difference to Unlock Potential</a:t>
            </a:r>
            <a:endParaRPr lang="en-US" sz="3800" dirty="0"/>
          </a:p>
        </p:txBody>
      </p:sp>
      <p:sp>
        <p:nvSpPr>
          <p:cNvPr id="3" name="Text 1"/>
          <p:cNvSpPr/>
          <p:nvPr/>
        </p:nvSpPr>
        <p:spPr>
          <a:xfrm>
            <a:off x="676394" y="1425297"/>
            <a:ext cx="13277612" cy="1667113"/>
          </a:xfrm>
          <a:prstGeom prst="rect">
            <a:avLst/>
          </a:prstGeom>
          <a:noFill/>
          <a:ln/>
        </p:spPr>
        <p:txBody>
          <a:bodyPr wrap="square" lIns="0" tIns="0" rIns="0" bIns="0" rtlCol="0" anchor="t"/>
          <a:lstStyle/>
          <a:p>
            <a:pPr marL="0" indent="0" algn="l">
              <a:lnSpc>
                <a:spcPts val="6550"/>
              </a:lnSpc>
              <a:buNone/>
            </a:pPr>
            <a:r>
              <a:rPr lang="en-US" sz="5250" b="1" dirty="0">
                <a:solidFill>
                  <a:srgbClr val="E2C2B3"/>
                </a:solidFill>
                <a:latin typeface="Noto Serif HK Bold" pitchFamily="34" charset="0"/>
                <a:ea typeface="Noto Serif HK Bold" pitchFamily="34" charset="-122"/>
                <a:cs typeface="Noto Serif HK Bold" pitchFamily="34" charset="-120"/>
              </a:rPr>
              <a:t>Inclusion is a journey, not a destination</a:t>
            </a:r>
            <a:endParaRPr lang="en-US" sz="5250" dirty="0"/>
          </a:p>
        </p:txBody>
      </p:sp>
      <p:sp>
        <p:nvSpPr>
          <p:cNvPr id="4" name="Text 2"/>
          <p:cNvSpPr/>
          <p:nvPr/>
        </p:nvSpPr>
        <p:spPr>
          <a:xfrm>
            <a:off x="676394" y="3575566"/>
            <a:ext cx="2415897" cy="301943"/>
          </a:xfrm>
          <a:prstGeom prst="rect">
            <a:avLst/>
          </a:prstGeom>
          <a:noFill/>
          <a:ln/>
        </p:spPr>
        <p:txBody>
          <a:bodyPr wrap="none" lIns="0" tIns="0" rIns="0" bIns="0" rtlCol="0" anchor="t"/>
          <a:lstStyle/>
          <a:p>
            <a:pPr marL="0" indent="0" algn="l">
              <a:lnSpc>
                <a:spcPts val="2350"/>
              </a:lnSpc>
              <a:buNone/>
            </a:pPr>
            <a:r>
              <a:rPr lang="en-US" sz="1900" b="1" dirty="0">
                <a:solidFill>
                  <a:srgbClr val="FFF8F5"/>
                </a:solidFill>
                <a:latin typeface="Noto Serif HK Bold" pitchFamily="34" charset="0"/>
                <a:ea typeface="Noto Serif HK Bold" pitchFamily="34" charset="-122"/>
                <a:cs typeface="Noto Serif HK Bold" pitchFamily="34" charset="-120"/>
              </a:rPr>
              <a:t>Lead by Example</a:t>
            </a:r>
            <a:endParaRPr lang="en-US" sz="1900" dirty="0"/>
          </a:p>
        </p:txBody>
      </p:sp>
      <p:sp>
        <p:nvSpPr>
          <p:cNvPr id="5" name="Text 3"/>
          <p:cNvSpPr/>
          <p:nvPr/>
        </p:nvSpPr>
        <p:spPr>
          <a:xfrm>
            <a:off x="676394" y="4070747"/>
            <a:ext cx="4065627" cy="927259"/>
          </a:xfrm>
          <a:prstGeom prst="rect">
            <a:avLst/>
          </a:prstGeom>
          <a:noFill/>
          <a:ln/>
        </p:spPr>
        <p:txBody>
          <a:bodyPr wrap="square" lIns="0" tIns="0" rIns="0" bIns="0" rtlCol="0" anchor="t"/>
          <a:lstStyle/>
          <a:p>
            <a:pPr marL="0" indent="0" algn="l">
              <a:lnSpc>
                <a:spcPts val="2400"/>
              </a:lnSpc>
              <a:buNone/>
            </a:pPr>
            <a:r>
              <a:rPr lang="en-US" sz="1500" dirty="0">
                <a:solidFill>
                  <a:srgbClr val="D3C9C5"/>
                </a:solidFill>
                <a:latin typeface="Noto Serif HK" pitchFamily="34" charset="0"/>
                <a:ea typeface="Noto Serif HK" pitchFamily="34" charset="-122"/>
                <a:cs typeface="Noto Serif HK" pitchFamily="34" charset="-120"/>
              </a:rPr>
              <a:t>Your actions speak louder than policies. Model inclusive behaviour in every interaction, decision, and conversation.</a:t>
            </a:r>
            <a:endParaRPr lang="en-US" sz="1500" dirty="0"/>
          </a:p>
        </p:txBody>
      </p:sp>
      <p:sp>
        <p:nvSpPr>
          <p:cNvPr id="6" name="Text 4"/>
          <p:cNvSpPr/>
          <p:nvPr/>
        </p:nvSpPr>
        <p:spPr>
          <a:xfrm>
            <a:off x="5221129" y="3575566"/>
            <a:ext cx="2441734" cy="301943"/>
          </a:xfrm>
          <a:prstGeom prst="rect">
            <a:avLst/>
          </a:prstGeom>
          <a:noFill/>
          <a:ln/>
        </p:spPr>
        <p:txBody>
          <a:bodyPr wrap="none" lIns="0" tIns="0" rIns="0" bIns="0" rtlCol="0" anchor="t"/>
          <a:lstStyle/>
          <a:p>
            <a:pPr marL="0" indent="0" algn="l">
              <a:lnSpc>
                <a:spcPts val="2350"/>
              </a:lnSpc>
              <a:buNone/>
            </a:pPr>
            <a:r>
              <a:rPr lang="en-US" sz="1900" b="1" dirty="0">
                <a:solidFill>
                  <a:srgbClr val="FFF8F5"/>
                </a:solidFill>
                <a:latin typeface="Noto Serif HK Bold" pitchFamily="34" charset="0"/>
                <a:ea typeface="Noto Serif HK Bold" pitchFamily="34" charset="-122"/>
                <a:cs typeface="Noto Serif HK Bold" pitchFamily="34" charset="-120"/>
              </a:rPr>
              <a:t>Champion Diversity</a:t>
            </a:r>
            <a:endParaRPr lang="en-US" sz="1900" dirty="0"/>
          </a:p>
        </p:txBody>
      </p:sp>
      <p:sp>
        <p:nvSpPr>
          <p:cNvPr id="7" name="Text 5"/>
          <p:cNvSpPr/>
          <p:nvPr/>
        </p:nvSpPr>
        <p:spPr>
          <a:xfrm>
            <a:off x="5221129" y="4070747"/>
            <a:ext cx="4065627" cy="1236345"/>
          </a:xfrm>
          <a:prstGeom prst="rect">
            <a:avLst/>
          </a:prstGeom>
          <a:noFill/>
          <a:ln/>
        </p:spPr>
        <p:txBody>
          <a:bodyPr wrap="square" lIns="0" tIns="0" rIns="0" bIns="0" rtlCol="0" anchor="t"/>
          <a:lstStyle/>
          <a:p>
            <a:pPr marL="0" indent="0" algn="l">
              <a:lnSpc>
                <a:spcPts val="2400"/>
              </a:lnSpc>
              <a:buNone/>
            </a:pPr>
            <a:r>
              <a:rPr lang="en-US" sz="1500" dirty="0">
                <a:solidFill>
                  <a:srgbClr val="D3C9C5"/>
                </a:solidFill>
                <a:latin typeface="Noto Serif HK" pitchFamily="34" charset="0"/>
                <a:ea typeface="Noto Serif HK" pitchFamily="34" charset="-122"/>
                <a:cs typeface="Noto Serif HK" pitchFamily="34" charset="-120"/>
              </a:rPr>
              <a:t>Actively advocate for underrepresented voices. Use your influence to create opportunities and challenge systemic barriers.</a:t>
            </a:r>
            <a:endParaRPr lang="en-US" sz="1500" dirty="0"/>
          </a:p>
        </p:txBody>
      </p:sp>
      <p:sp>
        <p:nvSpPr>
          <p:cNvPr id="8" name="Text 6"/>
          <p:cNvSpPr/>
          <p:nvPr/>
        </p:nvSpPr>
        <p:spPr>
          <a:xfrm>
            <a:off x="9765863" y="3575566"/>
            <a:ext cx="2415897" cy="301943"/>
          </a:xfrm>
          <a:prstGeom prst="rect">
            <a:avLst/>
          </a:prstGeom>
          <a:noFill/>
          <a:ln/>
        </p:spPr>
        <p:txBody>
          <a:bodyPr wrap="none" lIns="0" tIns="0" rIns="0" bIns="0" rtlCol="0" anchor="t"/>
          <a:lstStyle/>
          <a:p>
            <a:pPr marL="0" indent="0" algn="l">
              <a:lnSpc>
                <a:spcPts val="2350"/>
              </a:lnSpc>
              <a:buNone/>
            </a:pPr>
            <a:r>
              <a:rPr lang="en-US" sz="1900" b="1" dirty="0">
                <a:solidFill>
                  <a:srgbClr val="FFF8F5"/>
                </a:solidFill>
                <a:latin typeface="Noto Serif HK Bold" pitchFamily="34" charset="0"/>
                <a:ea typeface="Noto Serif HK Bold" pitchFamily="34" charset="-122"/>
                <a:cs typeface="Noto Serif HK Bold" pitchFamily="34" charset="-120"/>
              </a:rPr>
              <a:t>Foster Belonging</a:t>
            </a:r>
            <a:endParaRPr lang="en-US" sz="1900" dirty="0"/>
          </a:p>
        </p:txBody>
      </p:sp>
      <p:sp>
        <p:nvSpPr>
          <p:cNvPr id="9" name="Text 7"/>
          <p:cNvSpPr/>
          <p:nvPr/>
        </p:nvSpPr>
        <p:spPr>
          <a:xfrm>
            <a:off x="9765863" y="4070747"/>
            <a:ext cx="4203144" cy="927259"/>
          </a:xfrm>
          <a:prstGeom prst="rect">
            <a:avLst/>
          </a:prstGeom>
          <a:noFill/>
          <a:ln/>
        </p:spPr>
        <p:txBody>
          <a:bodyPr wrap="square" lIns="0" tIns="0" rIns="0" bIns="0" rtlCol="0" anchor="t"/>
          <a:lstStyle/>
          <a:p>
            <a:pPr marL="0" indent="0" algn="l">
              <a:lnSpc>
                <a:spcPts val="2400"/>
              </a:lnSpc>
              <a:buNone/>
            </a:pPr>
            <a:r>
              <a:rPr lang="en-US" sz="1500" dirty="0">
                <a:solidFill>
                  <a:srgbClr val="D3C9C5"/>
                </a:solidFill>
                <a:latin typeface="Noto Serif HK" pitchFamily="34" charset="0"/>
                <a:ea typeface="Noto Serif HK" pitchFamily="34" charset="-122"/>
                <a:cs typeface="Noto Serif HK" pitchFamily="34" charset="-120"/>
              </a:rPr>
              <a:t>Create spaces where everyone feels valued, respected, and empowered to bring their authentic selves to work.</a:t>
            </a:r>
            <a:endParaRPr lang="en-US" sz="1500" dirty="0"/>
          </a:p>
        </p:txBody>
      </p:sp>
      <p:sp>
        <p:nvSpPr>
          <p:cNvPr id="10" name="Shape 8"/>
          <p:cNvSpPr/>
          <p:nvPr/>
        </p:nvSpPr>
        <p:spPr>
          <a:xfrm>
            <a:off x="676394" y="5794990"/>
            <a:ext cx="13277612" cy="31671"/>
          </a:xfrm>
          <a:prstGeom prst="rect">
            <a:avLst/>
          </a:prstGeom>
          <a:solidFill>
            <a:srgbClr val="D3C9C5">
              <a:alpha val="50000"/>
            </a:srgbClr>
          </a:solidFill>
          <a:ln/>
        </p:spPr>
      </p:sp>
      <p:sp>
        <p:nvSpPr>
          <p:cNvPr id="11" name="Text 9"/>
          <p:cNvSpPr/>
          <p:nvPr/>
        </p:nvSpPr>
        <p:spPr>
          <a:xfrm>
            <a:off x="966311" y="6261378"/>
            <a:ext cx="12987695" cy="618173"/>
          </a:xfrm>
          <a:prstGeom prst="rect">
            <a:avLst/>
          </a:prstGeom>
          <a:noFill/>
          <a:ln/>
        </p:spPr>
        <p:txBody>
          <a:bodyPr wrap="square" lIns="0" tIns="0" rIns="0" bIns="0" rtlCol="0" anchor="t"/>
          <a:lstStyle/>
          <a:p>
            <a:pPr marL="0" indent="0" algn="l">
              <a:lnSpc>
                <a:spcPts val="2400"/>
              </a:lnSpc>
              <a:buNone/>
            </a:pPr>
            <a:r>
              <a:rPr lang="en-US" sz="1500" i="1" dirty="0">
                <a:solidFill>
                  <a:srgbClr val="D3C9C5"/>
                </a:solidFill>
                <a:latin typeface="Noto Serif HK" pitchFamily="34" charset="0"/>
                <a:ea typeface="Noto Serif HK" pitchFamily="34" charset="-122"/>
                <a:cs typeface="Noto Serif HK" pitchFamily="34" charset="-120"/>
              </a:rPr>
              <a:t>"Together, we can build workplaces where difference is celebrated as a source of strength, innovation flourishes through diverse perspectives, and every individual has the opportunity to reach their full potential."</a:t>
            </a:r>
            <a:endParaRPr lang="en-US" sz="1500" dirty="0"/>
          </a:p>
        </p:txBody>
      </p:sp>
      <p:sp>
        <p:nvSpPr>
          <p:cNvPr id="12" name="Shape 10"/>
          <p:cNvSpPr/>
          <p:nvPr/>
        </p:nvSpPr>
        <p:spPr>
          <a:xfrm>
            <a:off x="676394" y="6043970"/>
            <a:ext cx="22860" cy="1052989"/>
          </a:xfrm>
          <a:prstGeom prst="rect">
            <a:avLst/>
          </a:prstGeom>
          <a:solidFill>
            <a:srgbClr val="E2C2B3"/>
          </a:solidFill>
          <a:ln/>
        </p:spPr>
      </p:sp>
      <p:sp>
        <p:nvSpPr>
          <p:cNvPr id="13" name="Text 11"/>
          <p:cNvSpPr/>
          <p:nvPr/>
        </p:nvSpPr>
        <p:spPr>
          <a:xfrm>
            <a:off x="676394" y="7314367"/>
            <a:ext cx="13277612" cy="386477"/>
          </a:xfrm>
          <a:prstGeom prst="rect">
            <a:avLst/>
          </a:prstGeom>
          <a:noFill/>
          <a:ln/>
        </p:spPr>
        <p:txBody>
          <a:bodyPr wrap="none" lIns="0" tIns="0" rIns="0" bIns="0" rtlCol="0" anchor="t"/>
          <a:lstStyle/>
          <a:p>
            <a:pPr marL="0" indent="0" algn="l">
              <a:lnSpc>
                <a:spcPts val="3000"/>
              </a:lnSpc>
              <a:buNone/>
            </a:pPr>
            <a:r>
              <a:rPr lang="en-US" sz="1900" dirty="0">
                <a:solidFill>
                  <a:srgbClr val="D3C9C5"/>
                </a:solidFill>
                <a:latin typeface="Noto Serif HK" pitchFamily="34" charset="0"/>
                <a:ea typeface="Noto Serif HK" pitchFamily="34" charset="-122"/>
                <a:cs typeface="Noto Serif HK" pitchFamily="34" charset="-120"/>
              </a:rPr>
              <a:t>Your commitment matters. Start today.</a:t>
            </a:r>
            <a:endParaRPr lang="en-US" sz="1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1070</Words>
  <Application>Microsoft Office PowerPoint</Application>
  <PresentationFormat>Particularizare</PresentationFormat>
  <Paragraphs>102</Paragraphs>
  <Slides>10</Slides>
  <Notes>10</Notes>
  <HiddenSlides>0</HiddenSlides>
  <MMClips>0</MMClips>
  <ScaleCrop>false</ScaleCrop>
  <HeadingPairs>
    <vt:vector size="6" baseType="variant">
      <vt:variant>
        <vt:lpstr>Fonturi utilizate</vt:lpstr>
      </vt:variant>
      <vt:variant>
        <vt:i4>6</vt:i4>
      </vt:variant>
      <vt:variant>
        <vt:lpstr>Temă</vt:lpstr>
      </vt:variant>
      <vt:variant>
        <vt:i4>1</vt:i4>
      </vt:variant>
      <vt:variant>
        <vt:lpstr>Titluri diapozitive</vt:lpstr>
      </vt:variant>
      <vt:variant>
        <vt:i4>10</vt:i4>
      </vt:variant>
    </vt:vector>
  </HeadingPairs>
  <TitlesOfParts>
    <vt:vector size="17" baseType="lpstr">
      <vt:lpstr>Arial</vt:lpstr>
      <vt:lpstr>Calibri</vt:lpstr>
      <vt:lpstr>Noto Serif HK</vt:lpstr>
      <vt:lpstr>Noto Serif HK Bold</vt:lpstr>
      <vt:lpstr>Noto Serif HK Light</vt:lpstr>
      <vt:lpstr>Times New Roman</vt:lpstr>
      <vt:lpstr>Office Theme</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Prezentare PowerPoint</dc:title>
  <dc:subject/>
  <dc:creator>Expert</dc:creator>
  <cp:lastModifiedBy>Expert</cp:lastModifiedBy>
  <cp:revision>2</cp:revision>
  <dcterms:created xsi:type="dcterms:W3CDTF">2025-12-30T16:24:29Z</dcterms:created>
  <dcterms:modified xsi:type="dcterms:W3CDTF">2025-12-30T16:29:02Z</dcterms:modified>
</cp:coreProperties>
</file>