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Brygada 1918 Semi Bold" panose="020B0604020202020204" charset="0"/>
      <p:regular r:id="rId17"/>
    </p:embeddedFont>
    <p:embeddedFont>
      <p:font typeface="Brygada 1918" panose="020B0604020202020204" charset="0"/>
      <p:regular r:id="rId1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224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file:///C:\Users\ISJ_INFO\Downloads\PHOTO-2024-07-22-12-58-56.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4.svg"/><Relationship Id="rId4" Type="http://schemas.openxmlformats.org/officeDocument/2006/relationships/image" Target="../media/image-3-2.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9-6.svg"/><Relationship Id="rId12" Type="http://schemas.openxmlformats.org/officeDocument/2006/relationships/image" Target="../media/image-9-12.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9-3.sv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9-9.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1982748"/>
            <a:ext cx="7556421" cy="2835116"/>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Module 5 – Practical Application for Organisations and Employers</a:t>
            </a:r>
            <a:endParaRPr lang="en-US" sz="4450" dirty="0"/>
          </a:p>
        </p:txBody>
      </p:sp>
      <p:sp>
        <p:nvSpPr>
          <p:cNvPr id="4" name="Text 1"/>
          <p:cNvSpPr/>
          <p:nvPr/>
        </p:nvSpPr>
        <p:spPr>
          <a:xfrm>
            <a:off x="6280190" y="5158026"/>
            <a:ext cx="7556421"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Translating equality legislation into effective workplace practice through strategic policy design, ethical complaint handling, and sustainable organisational culture.</a:t>
            </a:r>
            <a:endParaRPr lang="en-US" sz="1750" dirty="0"/>
          </a:p>
        </p:txBody>
      </p:sp>
      <p:sp>
        <p:nvSpPr>
          <p:cNvPr id="5" name="Rectangle 1"/>
          <p:cNvSpPr>
            <a:spLocks noChangeArrowheads="1"/>
          </p:cNvSpPr>
          <p:nvPr/>
        </p:nvSpPr>
        <p:spPr bwMode="auto">
          <a:xfrm>
            <a:off x="7895431" y="144911"/>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038023" y="35878"/>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02408" y="126617"/>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884277"/>
            <a:ext cx="12746831" cy="708779"/>
          </a:xfrm>
          <a:prstGeom prst="rect">
            <a:avLst/>
          </a:prstGeom>
          <a:noFill/>
          <a:ln/>
        </p:spPr>
        <p:txBody>
          <a:bodyPr wrap="non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Translating Legislation into Workplace Practice</a:t>
            </a:r>
            <a:endParaRPr lang="en-US" sz="4450" dirty="0"/>
          </a:p>
        </p:txBody>
      </p:sp>
      <p:pic>
        <p:nvPicPr>
          <p:cNvPr id="3" name="Image 0" descr="preencoded.png"/>
          <p:cNvPicPr>
            <a:picLocks noChangeAspect="1"/>
          </p:cNvPicPr>
          <p:nvPr/>
        </p:nvPicPr>
        <p:blipFill>
          <a:blip r:embed="rId3"/>
          <a:stretch>
            <a:fillRect/>
          </a:stretch>
        </p:blipFill>
        <p:spPr>
          <a:xfrm>
            <a:off x="793790" y="2188369"/>
            <a:ext cx="4885015" cy="4885015"/>
          </a:xfrm>
          <a:prstGeom prst="rect">
            <a:avLst/>
          </a:prstGeom>
        </p:spPr>
      </p:pic>
      <p:sp>
        <p:nvSpPr>
          <p:cNvPr id="4" name="Text 1"/>
          <p:cNvSpPr/>
          <p:nvPr/>
        </p:nvSpPr>
        <p:spPr>
          <a:xfrm>
            <a:off x="6239828" y="21600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Legal Foundation</a:t>
            </a:r>
            <a:endParaRPr lang="en-US" sz="2200" dirty="0"/>
          </a:p>
        </p:txBody>
      </p:sp>
      <p:sp>
        <p:nvSpPr>
          <p:cNvPr id="5" name="Text 2"/>
          <p:cNvSpPr/>
          <p:nvPr/>
        </p:nvSpPr>
        <p:spPr>
          <a:xfrm>
            <a:off x="6239828" y="2741176"/>
            <a:ext cx="7604284"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Title VII of the Civil Rights Act 1964 remains the cornerstone of workplace equality law, prohibiting discrimination based on race, sex, religion, national origin, and colour. This fundamental legislation provides the framework for all organisational equality policies.</a:t>
            </a:r>
            <a:endParaRPr lang="en-US" sz="1750" dirty="0"/>
          </a:p>
        </p:txBody>
      </p:sp>
      <p:sp>
        <p:nvSpPr>
          <p:cNvPr id="6" name="Text 3"/>
          <p:cNvSpPr/>
          <p:nvPr/>
        </p:nvSpPr>
        <p:spPr>
          <a:xfrm>
            <a:off x="6239828" y="4396859"/>
            <a:ext cx="7604284"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Recent 2025 federal updates emphasise merit-based opportunity whilst reaffirming robust protections against unlawful discrimination. These updates clarify the boundaries between lawful workplace initiatives and prohibited discriminatory practices.</a:t>
            </a:r>
            <a:endParaRPr lang="en-US" sz="1750" dirty="0"/>
          </a:p>
        </p:txBody>
      </p:sp>
      <p:sp>
        <p:nvSpPr>
          <p:cNvPr id="7" name="Text 4"/>
          <p:cNvSpPr/>
          <p:nvPr/>
        </p:nvSpPr>
        <p:spPr>
          <a:xfrm>
            <a:off x="6239828" y="6052542"/>
            <a:ext cx="7604284"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Organisations must interpret these laws into clear, actionable workplace policies aligned with current legal standards, ensuring every employee understands their rights and responsibilities.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848201"/>
            <a:ext cx="13042821" cy="1417558"/>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Designing Internal Policies for Equality and Non-Discrimination</a:t>
            </a:r>
            <a:endParaRPr lang="en-US" sz="4450" dirty="0"/>
          </a:p>
        </p:txBody>
      </p:sp>
      <p:sp>
        <p:nvSpPr>
          <p:cNvPr id="3" name="Text 1"/>
          <p:cNvSpPr/>
          <p:nvPr/>
        </p:nvSpPr>
        <p:spPr>
          <a:xfrm>
            <a:off x="793790" y="2719388"/>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Effective equality policies form the backbone of compliant, fair workplaces. They must be comprehensive, accessible, and regularly updated to reflect evolving legal guidance.</a:t>
            </a:r>
            <a:endParaRPr lang="en-US" sz="1750" dirty="0"/>
          </a:p>
        </p:txBody>
      </p:sp>
      <p:sp>
        <p:nvSpPr>
          <p:cNvPr id="4" name="Shape 2"/>
          <p:cNvSpPr/>
          <p:nvPr/>
        </p:nvSpPr>
        <p:spPr>
          <a:xfrm>
            <a:off x="793790" y="3700343"/>
            <a:ext cx="4196358" cy="3681055"/>
          </a:xfrm>
          <a:prstGeom prst="roundRect">
            <a:avLst>
              <a:gd name="adj" fmla="val 9243"/>
            </a:avLst>
          </a:prstGeom>
          <a:solidFill>
            <a:srgbClr val="626C3B"/>
          </a:solidFill>
          <a:ln w="7620">
            <a:solidFill>
              <a:srgbClr val="626C3B"/>
            </a:solidFill>
            <a:prstDash val="solid"/>
          </a:ln>
        </p:spPr>
      </p:sp>
      <p:sp>
        <p:nvSpPr>
          <p:cNvPr id="5" name="Shape 3"/>
          <p:cNvSpPr/>
          <p:nvPr/>
        </p:nvSpPr>
        <p:spPr>
          <a:xfrm>
            <a:off x="1028224" y="3934778"/>
            <a:ext cx="680442" cy="680442"/>
          </a:xfrm>
          <a:prstGeom prst="roundRect">
            <a:avLst>
              <a:gd name="adj" fmla="val 13436980"/>
            </a:avLst>
          </a:prstGeom>
          <a:solidFill>
            <a:srgbClr val="626C3B"/>
          </a:solidFill>
          <a:ln/>
        </p:spPr>
      </p:sp>
      <p:pic>
        <p:nvPicPr>
          <p:cNvPr id="6"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215390" y="4121825"/>
            <a:ext cx="306110" cy="306110"/>
          </a:xfrm>
          <a:prstGeom prst="rect">
            <a:avLst/>
          </a:prstGeom>
        </p:spPr>
      </p:pic>
      <p:sp>
        <p:nvSpPr>
          <p:cNvPr id="7" name="Text 4"/>
          <p:cNvSpPr/>
          <p:nvPr/>
        </p:nvSpPr>
        <p:spPr>
          <a:xfrm>
            <a:off x="1028224" y="484203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Explicit Protections</a:t>
            </a:r>
            <a:endParaRPr lang="en-US" sz="2200" dirty="0"/>
          </a:p>
        </p:txBody>
      </p:sp>
      <p:sp>
        <p:nvSpPr>
          <p:cNvPr id="8" name="Text 5"/>
          <p:cNvSpPr/>
          <p:nvPr/>
        </p:nvSpPr>
        <p:spPr>
          <a:xfrm>
            <a:off x="1028224" y="5332452"/>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Brygada 1918" pitchFamily="34" charset="0"/>
                <a:ea typeface="Brygada 1918" pitchFamily="34" charset="-122"/>
                <a:cs typeface="Brygada 1918" pitchFamily="34" charset="-120"/>
              </a:rPr>
              <a:t>Policies must explicitly prohibit discrimination in hiring, promotion, compensation, benefits, and daily work conditions across all protected characteristics.</a:t>
            </a:r>
            <a:endParaRPr lang="en-US" sz="1750" dirty="0"/>
          </a:p>
        </p:txBody>
      </p:sp>
      <p:sp>
        <p:nvSpPr>
          <p:cNvPr id="9" name="Shape 6"/>
          <p:cNvSpPr/>
          <p:nvPr/>
        </p:nvSpPr>
        <p:spPr>
          <a:xfrm>
            <a:off x="5216962" y="3700343"/>
            <a:ext cx="4196358" cy="3681055"/>
          </a:xfrm>
          <a:prstGeom prst="roundRect">
            <a:avLst>
              <a:gd name="adj" fmla="val 9243"/>
            </a:avLst>
          </a:prstGeom>
          <a:solidFill>
            <a:srgbClr val="626C3B"/>
          </a:solidFill>
          <a:ln w="7620">
            <a:solidFill>
              <a:srgbClr val="83792E"/>
            </a:solidFill>
            <a:prstDash val="solid"/>
          </a:ln>
        </p:spPr>
      </p:sp>
      <p:sp>
        <p:nvSpPr>
          <p:cNvPr id="10" name="Shape 7"/>
          <p:cNvSpPr/>
          <p:nvPr/>
        </p:nvSpPr>
        <p:spPr>
          <a:xfrm>
            <a:off x="5451396" y="3934778"/>
            <a:ext cx="680442" cy="680442"/>
          </a:xfrm>
          <a:prstGeom prst="roundRect">
            <a:avLst>
              <a:gd name="adj" fmla="val 13436980"/>
            </a:avLst>
          </a:prstGeom>
          <a:solidFill>
            <a:srgbClr val="83792E"/>
          </a:solidFill>
          <a:ln/>
        </p:spPr>
      </p:sp>
      <p:pic>
        <p:nvPicPr>
          <p:cNvPr id="11"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638562" y="4121825"/>
            <a:ext cx="306110" cy="306110"/>
          </a:xfrm>
          <a:prstGeom prst="rect">
            <a:avLst/>
          </a:prstGeom>
        </p:spPr>
      </p:pic>
      <p:sp>
        <p:nvSpPr>
          <p:cNvPr id="12" name="Text 8"/>
          <p:cNvSpPr/>
          <p:nvPr/>
        </p:nvSpPr>
        <p:spPr>
          <a:xfrm>
            <a:off x="5451396" y="484203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Clear Definitions</a:t>
            </a:r>
            <a:endParaRPr lang="en-US" sz="2200" dirty="0"/>
          </a:p>
        </p:txBody>
      </p:sp>
      <p:sp>
        <p:nvSpPr>
          <p:cNvPr id="13" name="Text 9"/>
          <p:cNvSpPr/>
          <p:nvPr/>
        </p:nvSpPr>
        <p:spPr>
          <a:xfrm>
            <a:off x="5451396" y="5332452"/>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Brygada 1918" pitchFamily="34" charset="0"/>
                <a:ea typeface="Brygada 1918" pitchFamily="34" charset="-122"/>
                <a:cs typeface="Brygada 1918" pitchFamily="34" charset="-120"/>
              </a:rPr>
              <a:t>Include precise definitions of protected characteristics and concrete examples of prohibited conduct to eliminate ambiguity and ensure consistent application.</a:t>
            </a:r>
            <a:endParaRPr lang="en-US" sz="1750" dirty="0"/>
          </a:p>
        </p:txBody>
      </p:sp>
      <p:sp>
        <p:nvSpPr>
          <p:cNvPr id="14" name="Shape 10"/>
          <p:cNvSpPr/>
          <p:nvPr/>
        </p:nvSpPr>
        <p:spPr>
          <a:xfrm>
            <a:off x="9640133" y="3700343"/>
            <a:ext cx="4196358" cy="3681055"/>
          </a:xfrm>
          <a:prstGeom prst="roundRect">
            <a:avLst>
              <a:gd name="adj" fmla="val 9243"/>
            </a:avLst>
          </a:prstGeom>
          <a:solidFill>
            <a:srgbClr val="626C3B"/>
          </a:solidFill>
          <a:ln w="7620">
            <a:solidFill>
              <a:srgbClr val="E8AF3B"/>
            </a:solidFill>
            <a:prstDash val="solid"/>
          </a:ln>
        </p:spPr>
      </p:sp>
      <p:sp>
        <p:nvSpPr>
          <p:cNvPr id="15" name="Shape 11"/>
          <p:cNvSpPr/>
          <p:nvPr/>
        </p:nvSpPr>
        <p:spPr>
          <a:xfrm>
            <a:off x="9874568" y="3934778"/>
            <a:ext cx="680442" cy="680442"/>
          </a:xfrm>
          <a:prstGeom prst="roundRect">
            <a:avLst>
              <a:gd name="adj" fmla="val 13436980"/>
            </a:avLst>
          </a:prstGeom>
          <a:solidFill>
            <a:srgbClr val="E8AF3B"/>
          </a:solidFill>
          <a:ln/>
        </p:spPr>
      </p:sp>
      <p:pic>
        <p:nvPicPr>
          <p:cNvPr id="16"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10061734" y="4121825"/>
            <a:ext cx="306110" cy="306110"/>
          </a:xfrm>
          <a:prstGeom prst="rect">
            <a:avLst/>
          </a:prstGeom>
        </p:spPr>
      </p:pic>
      <p:sp>
        <p:nvSpPr>
          <p:cNvPr id="17" name="Text 12"/>
          <p:cNvSpPr/>
          <p:nvPr/>
        </p:nvSpPr>
        <p:spPr>
          <a:xfrm>
            <a:off x="9874568" y="4842034"/>
            <a:ext cx="2965490"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Regulatory Alignment</a:t>
            </a:r>
            <a:endParaRPr lang="en-US" sz="2200" dirty="0"/>
          </a:p>
        </p:txBody>
      </p:sp>
      <p:sp>
        <p:nvSpPr>
          <p:cNvPr id="18" name="Text 13"/>
          <p:cNvSpPr/>
          <p:nvPr/>
        </p:nvSpPr>
        <p:spPr>
          <a:xfrm>
            <a:off x="9874568" y="5332452"/>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Brygada 1918" pitchFamily="34" charset="0"/>
                <a:ea typeface="Brygada 1918" pitchFamily="34" charset="-122"/>
                <a:cs typeface="Brygada 1918" pitchFamily="34" charset="-120"/>
              </a:rPr>
              <a:t>Reflect latest guidance from EEOC and DOJ clarifying lawful diversity and inclusion efforts versus unlawful discriminatory practices in all workplace initiatives.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146244" y="802243"/>
            <a:ext cx="7824311" cy="1767364"/>
          </a:xfrm>
          <a:prstGeom prst="rect">
            <a:avLst/>
          </a:prstGeom>
          <a:noFill/>
          <a:ln/>
        </p:spPr>
        <p:txBody>
          <a:bodyPr wrap="square" lIns="0" tIns="0" rIns="0" bIns="0" rtlCol="0" anchor="t"/>
          <a:lstStyle/>
          <a:p>
            <a:pPr marL="0" indent="0" algn="l">
              <a:lnSpc>
                <a:spcPts val="4600"/>
              </a:lnSpc>
              <a:buNone/>
            </a:pPr>
            <a:r>
              <a:rPr lang="en-US" sz="3700" dirty="0">
                <a:solidFill>
                  <a:srgbClr val="403011"/>
                </a:solidFill>
                <a:latin typeface="Brygada 1918 Semi Bold" pitchFamily="34" charset="0"/>
                <a:ea typeface="Brygada 1918 Semi Bold" pitchFamily="34" charset="-122"/>
                <a:cs typeface="Brygada 1918 Semi Bold" pitchFamily="34" charset="-120"/>
              </a:rPr>
              <a:t>Preventing Discrimination in Recruitment, Onboarding, and Daily Work</a:t>
            </a:r>
            <a:endParaRPr lang="en-US" sz="3700" dirty="0"/>
          </a:p>
        </p:txBody>
      </p:sp>
      <p:sp>
        <p:nvSpPr>
          <p:cNvPr id="4" name="Text 1"/>
          <p:cNvSpPr/>
          <p:nvPr/>
        </p:nvSpPr>
        <p:spPr>
          <a:xfrm>
            <a:off x="6146244" y="2852380"/>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403011"/>
                </a:solidFill>
                <a:latin typeface="Brygada 1918 Light" pitchFamily="34" charset="0"/>
                <a:ea typeface="Brygada 1918 Light" pitchFamily="34" charset="-122"/>
                <a:cs typeface="Brygada 1918 Light" pitchFamily="34" charset="-120"/>
              </a:rPr>
              <a:t>01</a:t>
            </a:r>
            <a:endParaRPr lang="en-US" sz="1450" dirty="0"/>
          </a:p>
        </p:txBody>
      </p:sp>
      <p:sp>
        <p:nvSpPr>
          <p:cNvPr id="5" name="Shape 2"/>
          <p:cNvSpPr/>
          <p:nvPr/>
        </p:nvSpPr>
        <p:spPr>
          <a:xfrm>
            <a:off x="6146244" y="3149798"/>
            <a:ext cx="3817858" cy="22860"/>
          </a:xfrm>
          <a:prstGeom prst="rect">
            <a:avLst/>
          </a:prstGeom>
          <a:solidFill>
            <a:srgbClr val="626C3B"/>
          </a:solidFill>
          <a:ln/>
        </p:spPr>
      </p:sp>
      <p:sp>
        <p:nvSpPr>
          <p:cNvPr id="6" name="Text 3"/>
          <p:cNvSpPr/>
          <p:nvPr/>
        </p:nvSpPr>
        <p:spPr>
          <a:xfrm>
            <a:off x="6146244" y="3289697"/>
            <a:ext cx="2709267" cy="294680"/>
          </a:xfrm>
          <a:prstGeom prst="rect">
            <a:avLst/>
          </a:prstGeom>
          <a:noFill/>
          <a:ln/>
        </p:spPr>
        <p:txBody>
          <a:bodyPr wrap="none" lIns="0" tIns="0" rIns="0" bIns="0" rtlCol="0" anchor="t"/>
          <a:lstStyle/>
          <a:p>
            <a:pPr marL="0" indent="0" algn="l">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Merit-Based Framework</a:t>
            </a:r>
            <a:endParaRPr lang="en-US" sz="1850" dirty="0"/>
          </a:p>
        </p:txBody>
      </p:sp>
      <p:sp>
        <p:nvSpPr>
          <p:cNvPr id="7" name="Text 4"/>
          <p:cNvSpPr/>
          <p:nvPr/>
        </p:nvSpPr>
        <p:spPr>
          <a:xfrm>
            <a:off x="6146244" y="3697486"/>
            <a:ext cx="3817858" cy="1508522"/>
          </a:xfrm>
          <a:prstGeom prst="rect">
            <a:avLst/>
          </a:prstGeom>
          <a:noFill/>
          <a:ln/>
        </p:spPr>
        <p:txBody>
          <a:bodyPr wrap="square" lIns="0" tIns="0" rIns="0" bIns="0" rtlCol="0" anchor="t"/>
          <a:lstStyle/>
          <a:p>
            <a:pPr marL="0" indent="0" algn="l">
              <a:lnSpc>
                <a:spcPts val="2350"/>
              </a:lnSpc>
              <a:buNone/>
            </a:pPr>
            <a:r>
              <a:rPr lang="en-US" sz="1450" dirty="0">
                <a:solidFill>
                  <a:srgbClr val="403011"/>
                </a:solidFill>
                <a:latin typeface="Brygada 1918" pitchFamily="34" charset="0"/>
                <a:ea typeface="Brygada 1918" pitchFamily="34" charset="-122"/>
                <a:cs typeface="Brygada 1918" pitchFamily="34" charset="-120"/>
              </a:rPr>
              <a:t>Avoid quotas or workforce balancing based on race, sex, or other protected traits as per recent executive orders. Focus recruitment and advancement decisions solely on qualifications, skills, and performance.</a:t>
            </a:r>
            <a:endParaRPr lang="en-US" sz="1450" dirty="0"/>
          </a:p>
        </p:txBody>
      </p:sp>
      <p:sp>
        <p:nvSpPr>
          <p:cNvPr id="8" name="Text 5"/>
          <p:cNvSpPr/>
          <p:nvPr/>
        </p:nvSpPr>
        <p:spPr>
          <a:xfrm>
            <a:off x="10152578" y="2852380"/>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403011"/>
                </a:solidFill>
                <a:latin typeface="Brygada 1918 Light" pitchFamily="34" charset="0"/>
                <a:ea typeface="Brygada 1918 Light" pitchFamily="34" charset="-122"/>
                <a:cs typeface="Brygada 1918 Light" pitchFamily="34" charset="-120"/>
              </a:rPr>
              <a:t>02</a:t>
            </a:r>
            <a:endParaRPr lang="en-US" sz="1450" dirty="0"/>
          </a:p>
        </p:txBody>
      </p:sp>
      <p:sp>
        <p:nvSpPr>
          <p:cNvPr id="9" name="Shape 6"/>
          <p:cNvSpPr/>
          <p:nvPr/>
        </p:nvSpPr>
        <p:spPr>
          <a:xfrm>
            <a:off x="10152578" y="3149798"/>
            <a:ext cx="3817977" cy="22860"/>
          </a:xfrm>
          <a:prstGeom prst="rect">
            <a:avLst/>
          </a:prstGeom>
          <a:solidFill>
            <a:srgbClr val="83792E"/>
          </a:solidFill>
          <a:ln/>
        </p:spPr>
      </p:sp>
      <p:sp>
        <p:nvSpPr>
          <p:cNvPr id="10" name="Text 7"/>
          <p:cNvSpPr/>
          <p:nvPr/>
        </p:nvSpPr>
        <p:spPr>
          <a:xfrm>
            <a:off x="10152578" y="3289697"/>
            <a:ext cx="2357914" cy="294680"/>
          </a:xfrm>
          <a:prstGeom prst="rect">
            <a:avLst/>
          </a:prstGeom>
          <a:noFill/>
          <a:ln/>
        </p:spPr>
        <p:txBody>
          <a:bodyPr wrap="none" lIns="0" tIns="0" rIns="0" bIns="0" rtlCol="0" anchor="t"/>
          <a:lstStyle/>
          <a:p>
            <a:pPr marL="0" indent="0" algn="l">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Structured Processes</a:t>
            </a:r>
            <a:endParaRPr lang="en-US" sz="1850" dirty="0"/>
          </a:p>
        </p:txBody>
      </p:sp>
      <p:sp>
        <p:nvSpPr>
          <p:cNvPr id="11" name="Text 8"/>
          <p:cNvSpPr/>
          <p:nvPr/>
        </p:nvSpPr>
        <p:spPr>
          <a:xfrm>
            <a:off x="10152578" y="3697486"/>
            <a:ext cx="3817977" cy="1508522"/>
          </a:xfrm>
          <a:prstGeom prst="rect">
            <a:avLst/>
          </a:prstGeom>
          <a:noFill/>
          <a:ln/>
        </p:spPr>
        <p:txBody>
          <a:bodyPr wrap="square" lIns="0" tIns="0" rIns="0" bIns="0" rtlCol="0" anchor="t"/>
          <a:lstStyle/>
          <a:p>
            <a:pPr marL="0" indent="0" algn="l">
              <a:lnSpc>
                <a:spcPts val="2350"/>
              </a:lnSpc>
              <a:buNone/>
            </a:pPr>
            <a:r>
              <a:rPr lang="en-US" sz="1450" dirty="0">
                <a:solidFill>
                  <a:srgbClr val="403011"/>
                </a:solidFill>
                <a:latin typeface="Brygada 1918" pitchFamily="34" charset="0"/>
                <a:ea typeface="Brygada 1918" pitchFamily="34" charset="-122"/>
                <a:cs typeface="Brygada 1918" pitchFamily="34" charset="-120"/>
              </a:rPr>
              <a:t>Implement standardised recruitment processes with consistent interview questions, objective evaluation criteria, and documented decision-making rationales to ensure fairness and transparency.</a:t>
            </a:r>
            <a:endParaRPr lang="en-US" sz="1450" dirty="0"/>
          </a:p>
        </p:txBody>
      </p:sp>
      <p:sp>
        <p:nvSpPr>
          <p:cNvPr id="12" name="Text 9"/>
          <p:cNvSpPr/>
          <p:nvPr/>
        </p:nvSpPr>
        <p:spPr>
          <a:xfrm>
            <a:off x="6146244" y="5535811"/>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403011"/>
                </a:solidFill>
                <a:latin typeface="Brygada 1918 Light" pitchFamily="34" charset="0"/>
                <a:ea typeface="Brygada 1918 Light" pitchFamily="34" charset="-122"/>
                <a:cs typeface="Brygada 1918 Light" pitchFamily="34" charset="-120"/>
              </a:rPr>
              <a:t>03</a:t>
            </a:r>
            <a:endParaRPr lang="en-US" sz="1450" dirty="0"/>
          </a:p>
        </p:txBody>
      </p:sp>
      <p:sp>
        <p:nvSpPr>
          <p:cNvPr id="13" name="Shape 10"/>
          <p:cNvSpPr/>
          <p:nvPr/>
        </p:nvSpPr>
        <p:spPr>
          <a:xfrm>
            <a:off x="6146244" y="5833229"/>
            <a:ext cx="7824311" cy="22860"/>
          </a:xfrm>
          <a:prstGeom prst="rect">
            <a:avLst/>
          </a:prstGeom>
          <a:solidFill>
            <a:srgbClr val="E8AF3B"/>
          </a:solidFill>
          <a:ln/>
        </p:spPr>
      </p:sp>
      <p:sp>
        <p:nvSpPr>
          <p:cNvPr id="14" name="Text 11"/>
          <p:cNvSpPr/>
          <p:nvPr/>
        </p:nvSpPr>
        <p:spPr>
          <a:xfrm>
            <a:off x="6146244" y="5973128"/>
            <a:ext cx="2764393" cy="294680"/>
          </a:xfrm>
          <a:prstGeom prst="rect">
            <a:avLst/>
          </a:prstGeom>
          <a:noFill/>
          <a:ln/>
        </p:spPr>
        <p:txBody>
          <a:bodyPr wrap="none" lIns="0" tIns="0" rIns="0" bIns="0" rtlCol="0" anchor="t"/>
          <a:lstStyle/>
          <a:p>
            <a:pPr marL="0" indent="0" algn="l">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Comprehensive Training</a:t>
            </a:r>
            <a:endParaRPr lang="en-US" sz="1850" dirty="0"/>
          </a:p>
        </p:txBody>
      </p:sp>
      <p:sp>
        <p:nvSpPr>
          <p:cNvPr id="15" name="Text 12"/>
          <p:cNvSpPr/>
          <p:nvPr/>
        </p:nvSpPr>
        <p:spPr>
          <a:xfrm>
            <a:off x="6146244" y="6380917"/>
            <a:ext cx="7824311" cy="905113"/>
          </a:xfrm>
          <a:prstGeom prst="rect">
            <a:avLst/>
          </a:prstGeom>
          <a:noFill/>
          <a:ln/>
        </p:spPr>
        <p:txBody>
          <a:bodyPr wrap="square" lIns="0" tIns="0" rIns="0" bIns="0" rtlCol="0" anchor="t"/>
          <a:lstStyle/>
          <a:p>
            <a:pPr marL="0" indent="0" algn="l">
              <a:lnSpc>
                <a:spcPts val="2350"/>
              </a:lnSpc>
              <a:buNone/>
            </a:pPr>
            <a:r>
              <a:rPr lang="en-US" sz="1450" dirty="0">
                <a:solidFill>
                  <a:srgbClr val="403011"/>
                </a:solidFill>
                <a:latin typeface="Brygada 1918" pitchFamily="34" charset="0"/>
                <a:ea typeface="Brygada 1918" pitchFamily="34" charset="-122"/>
                <a:cs typeface="Brygada 1918" pitchFamily="34" charset="-120"/>
              </a:rPr>
              <a:t>Train managers and HR professionals on recognising unconscious bias, understanding legal boundaries of diversity initiatives, and applying consistent standards to ensure equitable treatment throughout the employee lifecycle.</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186368" y="731282"/>
            <a:ext cx="7744063" cy="1874520"/>
          </a:xfrm>
          <a:prstGeom prst="rect">
            <a:avLst/>
          </a:prstGeom>
          <a:noFill/>
          <a:ln/>
        </p:spPr>
        <p:txBody>
          <a:bodyPr wrap="square" lIns="0" tIns="0" rIns="0" bIns="0" rtlCol="0" anchor="t"/>
          <a:lstStyle/>
          <a:p>
            <a:pPr marL="0" indent="0" algn="l">
              <a:lnSpc>
                <a:spcPts val="490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Handling Complaints and Conflict Situations Ethically and Legally</a:t>
            </a:r>
            <a:endParaRPr lang="en-US" sz="3900" dirty="0"/>
          </a:p>
        </p:txBody>
      </p:sp>
      <p:sp>
        <p:nvSpPr>
          <p:cNvPr id="4" name="Text 1"/>
          <p:cNvSpPr/>
          <p:nvPr/>
        </p:nvSpPr>
        <p:spPr>
          <a:xfrm>
            <a:off x="6186368" y="3105626"/>
            <a:ext cx="3628072" cy="625078"/>
          </a:xfrm>
          <a:prstGeom prst="rect">
            <a:avLst/>
          </a:prstGeom>
          <a:noFill/>
          <a:ln/>
        </p:spPr>
        <p:txBody>
          <a:bodyPr wrap="square" lIns="0" tIns="0" rIns="0" bIns="0" rtlCol="0" anchor="t"/>
          <a:lstStyle/>
          <a:p>
            <a:pPr marL="0" indent="0" algn="l">
              <a:lnSpc>
                <a:spcPts val="245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Establishing Effective Channels</a:t>
            </a:r>
            <a:endParaRPr lang="en-US" sz="1950" dirty="0"/>
          </a:p>
        </p:txBody>
      </p:sp>
      <p:sp>
        <p:nvSpPr>
          <p:cNvPr id="5" name="Text 2"/>
          <p:cNvSpPr/>
          <p:nvPr/>
        </p:nvSpPr>
        <p:spPr>
          <a:xfrm>
            <a:off x="6186368" y="3930610"/>
            <a:ext cx="3628072" cy="192024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Create confidential, accessible complaint channels with multiple reporting options—including anonymous reporting where appropriate—to encourage employees to raise concerns without fear.</a:t>
            </a:r>
            <a:endParaRPr lang="en-US" sz="1550" dirty="0"/>
          </a:p>
        </p:txBody>
      </p:sp>
      <p:sp>
        <p:nvSpPr>
          <p:cNvPr id="6" name="Text 3"/>
          <p:cNvSpPr/>
          <p:nvPr/>
        </p:nvSpPr>
        <p:spPr>
          <a:xfrm>
            <a:off x="6186368" y="6030754"/>
            <a:ext cx="3628072" cy="128016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Clearly communicate timelines for each stage of the investigation process, ensuring complainants understand what to expect and when.</a:t>
            </a:r>
            <a:endParaRPr lang="en-US" sz="1550" dirty="0"/>
          </a:p>
        </p:txBody>
      </p:sp>
      <p:sp>
        <p:nvSpPr>
          <p:cNvPr id="7" name="Text 4"/>
          <p:cNvSpPr/>
          <p:nvPr/>
        </p:nvSpPr>
        <p:spPr>
          <a:xfrm>
            <a:off x="10309979" y="3105626"/>
            <a:ext cx="3267670" cy="312539"/>
          </a:xfrm>
          <a:prstGeom prst="rect">
            <a:avLst/>
          </a:prstGeom>
          <a:noFill/>
          <a:ln/>
        </p:spPr>
        <p:txBody>
          <a:bodyPr wrap="none" lIns="0" tIns="0" rIns="0" bIns="0" rtlCol="0" anchor="t"/>
          <a:lstStyle/>
          <a:p>
            <a:pPr marL="0" indent="0" algn="l">
              <a:lnSpc>
                <a:spcPts val="245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Investigation Best Practices</a:t>
            </a:r>
            <a:endParaRPr lang="en-US" sz="1950" dirty="0"/>
          </a:p>
        </p:txBody>
      </p:sp>
      <p:sp>
        <p:nvSpPr>
          <p:cNvPr id="8" name="Text 5"/>
          <p:cNvSpPr/>
          <p:nvPr/>
        </p:nvSpPr>
        <p:spPr>
          <a:xfrm>
            <a:off x="10309979" y="3618071"/>
            <a:ext cx="3628072" cy="160020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Conduct impartial investigations using trained personnel, gathering evidence systematically and documenting all findings and actions taken to resolve issues comprehensively.</a:t>
            </a:r>
            <a:endParaRPr lang="en-US" sz="1550" dirty="0"/>
          </a:p>
        </p:txBody>
      </p:sp>
      <p:sp>
        <p:nvSpPr>
          <p:cNvPr id="9" name="Text 6"/>
          <p:cNvSpPr/>
          <p:nvPr/>
        </p:nvSpPr>
        <p:spPr>
          <a:xfrm>
            <a:off x="10309979" y="5398175"/>
            <a:ext cx="3628072" cy="192024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Implement robust anti-retaliation protections, recognising that opposition to unlawful discrimination is legally protected activity. Monitor for and swiftly address any retaliatory conduct.</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80812" y="962501"/>
            <a:ext cx="13066752" cy="697230"/>
          </a:xfrm>
          <a:prstGeom prst="rect">
            <a:avLst/>
          </a:prstGeom>
          <a:noFill/>
          <a:ln/>
        </p:spPr>
        <p:txBody>
          <a:bodyPr wrap="none" lIns="0" tIns="0" rIns="0" bIns="0" rtlCol="0" anchor="t"/>
          <a:lstStyle/>
          <a:p>
            <a:pPr marL="0" indent="0" algn="l">
              <a:lnSpc>
                <a:spcPts val="5450"/>
              </a:lnSpc>
              <a:buNone/>
            </a:pPr>
            <a:r>
              <a:rPr lang="en-US" sz="4350" dirty="0">
                <a:solidFill>
                  <a:srgbClr val="403011"/>
                </a:solidFill>
                <a:latin typeface="Brygada 1918 Semi Bold" pitchFamily="34" charset="0"/>
                <a:ea typeface="Brygada 1918 Semi Bold" pitchFamily="34" charset="-122"/>
                <a:cs typeface="Brygada 1918 Semi Bold" pitchFamily="34" charset="-120"/>
              </a:rPr>
              <a:t>Role of Internal Procedures and Codes of Conduct</a:t>
            </a:r>
            <a:endParaRPr lang="en-US" sz="4350" dirty="0"/>
          </a:p>
        </p:txBody>
      </p:sp>
      <p:pic>
        <p:nvPicPr>
          <p:cNvPr id="3" name="Image 0" descr="preencoded.png"/>
          <p:cNvPicPr>
            <a:picLocks noChangeAspect="1"/>
          </p:cNvPicPr>
          <p:nvPr/>
        </p:nvPicPr>
        <p:blipFill>
          <a:blip r:embed="rId3"/>
          <a:stretch>
            <a:fillRect/>
          </a:stretch>
        </p:blipFill>
        <p:spPr>
          <a:xfrm>
            <a:off x="780812" y="2105858"/>
            <a:ext cx="4356259" cy="892373"/>
          </a:xfrm>
          <a:prstGeom prst="rect">
            <a:avLst/>
          </a:prstGeom>
        </p:spPr>
      </p:pic>
      <p:sp>
        <p:nvSpPr>
          <p:cNvPr id="4" name="Text 1"/>
          <p:cNvSpPr/>
          <p:nvPr/>
        </p:nvSpPr>
        <p:spPr>
          <a:xfrm>
            <a:off x="1003816" y="3221236"/>
            <a:ext cx="2788801" cy="348496"/>
          </a:xfrm>
          <a:prstGeom prst="rect">
            <a:avLst/>
          </a:prstGeom>
          <a:noFill/>
          <a:ln/>
        </p:spPr>
        <p:txBody>
          <a:bodyPr wrap="none" lIns="0" tIns="0" rIns="0" bIns="0" rtlCol="0" anchor="t"/>
          <a:lstStyle/>
          <a:p>
            <a:pPr marL="0" indent="0" algn="l">
              <a:lnSpc>
                <a:spcPts val="2700"/>
              </a:lnSpc>
              <a:buNone/>
            </a:pPr>
            <a:r>
              <a:rPr lang="en-US" sz="2150" dirty="0">
                <a:solidFill>
                  <a:srgbClr val="403011"/>
                </a:solidFill>
                <a:latin typeface="Brygada 1918 Semi Bold" pitchFamily="34" charset="0"/>
                <a:ea typeface="Brygada 1918 Semi Bold" pitchFamily="34" charset="-122"/>
                <a:cs typeface="Brygada 1918 Semi Bold" pitchFamily="34" charset="-120"/>
              </a:rPr>
              <a:t>Core Values</a:t>
            </a:r>
            <a:endParaRPr lang="en-US" sz="2150" dirty="0"/>
          </a:p>
        </p:txBody>
      </p:sp>
      <p:sp>
        <p:nvSpPr>
          <p:cNvPr id="5" name="Text 2"/>
          <p:cNvSpPr/>
          <p:nvPr/>
        </p:nvSpPr>
        <p:spPr>
          <a:xfrm>
            <a:off x="1003816" y="3703558"/>
            <a:ext cx="3910251" cy="1784747"/>
          </a:xfrm>
          <a:prstGeom prst="rect">
            <a:avLst/>
          </a:prstGeom>
          <a:noFill/>
          <a:ln/>
        </p:spPr>
        <p:txBody>
          <a:bodyPr wrap="square" lIns="0" tIns="0" rIns="0" bIns="0" rtlCol="0" anchor="t"/>
          <a:lstStyle/>
          <a:p>
            <a:pPr marL="0" indent="0" algn="l">
              <a:lnSpc>
                <a:spcPts val="2800"/>
              </a:lnSpc>
              <a:buNone/>
            </a:pPr>
            <a:r>
              <a:rPr lang="en-US" sz="1750" dirty="0">
                <a:solidFill>
                  <a:srgbClr val="403011"/>
                </a:solidFill>
                <a:latin typeface="Brygada 1918" pitchFamily="34" charset="0"/>
                <a:ea typeface="Brygada 1918" pitchFamily="34" charset="-122"/>
                <a:cs typeface="Brygada 1918" pitchFamily="34" charset="-120"/>
              </a:rPr>
              <a:t>Codes of conduct should embed respect, inclusion, dignity, and zero tolerance for discrimination or harassment as fundamental organisational values.</a:t>
            </a:r>
            <a:endParaRPr lang="en-US" sz="1750" dirty="0"/>
          </a:p>
        </p:txBody>
      </p:sp>
      <p:pic>
        <p:nvPicPr>
          <p:cNvPr id="6" name="Image 1" descr="preencoded.png"/>
          <p:cNvPicPr>
            <a:picLocks noChangeAspect="1"/>
          </p:cNvPicPr>
          <p:nvPr/>
        </p:nvPicPr>
        <p:blipFill>
          <a:blip r:embed="rId4"/>
          <a:stretch>
            <a:fillRect/>
          </a:stretch>
        </p:blipFill>
        <p:spPr>
          <a:xfrm>
            <a:off x="5137071" y="2105858"/>
            <a:ext cx="4356259" cy="892373"/>
          </a:xfrm>
          <a:prstGeom prst="rect">
            <a:avLst/>
          </a:prstGeom>
        </p:spPr>
      </p:pic>
      <p:sp>
        <p:nvSpPr>
          <p:cNvPr id="7" name="Text 3"/>
          <p:cNvSpPr/>
          <p:nvPr/>
        </p:nvSpPr>
        <p:spPr>
          <a:xfrm>
            <a:off x="5360075" y="3221236"/>
            <a:ext cx="2788801" cy="348496"/>
          </a:xfrm>
          <a:prstGeom prst="rect">
            <a:avLst/>
          </a:prstGeom>
          <a:noFill/>
          <a:ln/>
        </p:spPr>
        <p:txBody>
          <a:bodyPr wrap="none" lIns="0" tIns="0" rIns="0" bIns="0" rtlCol="0" anchor="t"/>
          <a:lstStyle/>
          <a:p>
            <a:pPr marL="0" indent="0" algn="l">
              <a:lnSpc>
                <a:spcPts val="2700"/>
              </a:lnSpc>
              <a:buNone/>
            </a:pPr>
            <a:r>
              <a:rPr lang="en-US" sz="2150" dirty="0">
                <a:solidFill>
                  <a:srgbClr val="403011"/>
                </a:solidFill>
                <a:latin typeface="Brygada 1918 Semi Bold" pitchFamily="34" charset="0"/>
                <a:ea typeface="Brygada 1918 Semi Bold" pitchFamily="34" charset="-122"/>
                <a:cs typeface="Brygada 1918 Semi Bold" pitchFamily="34" charset="-120"/>
              </a:rPr>
              <a:t>Clear Procedures</a:t>
            </a:r>
            <a:endParaRPr lang="en-US" sz="2150" dirty="0"/>
          </a:p>
        </p:txBody>
      </p:sp>
      <p:sp>
        <p:nvSpPr>
          <p:cNvPr id="8" name="Text 4"/>
          <p:cNvSpPr/>
          <p:nvPr/>
        </p:nvSpPr>
        <p:spPr>
          <a:xfrm>
            <a:off x="5360075" y="3703558"/>
            <a:ext cx="3910251" cy="1784747"/>
          </a:xfrm>
          <a:prstGeom prst="rect">
            <a:avLst/>
          </a:prstGeom>
          <a:noFill/>
          <a:ln/>
        </p:spPr>
        <p:txBody>
          <a:bodyPr wrap="square" lIns="0" tIns="0" rIns="0" bIns="0" rtlCol="0" anchor="t"/>
          <a:lstStyle/>
          <a:p>
            <a:pPr marL="0" indent="0" algn="l">
              <a:lnSpc>
                <a:spcPts val="2800"/>
              </a:lnSpc>
              <a:buNone/>
            </a:pPr>
            <a:r>
              <a:rPr lang="en-US" sz="1750" dirty="0">
                <a:solidFill>
                  <a:srgbClr val="403011"/>
                </a:solidFill>
                <a:latin typeface="Brygada 1918" pitchFamily="34" charset="0"/>
                <a:ea typeface="Brygada 1918" pitchFamily="34" charset="-122"/>
                <a:cs typeface="Brygada 1918" pitchFamily="34" charset="-120"/>
              </a:rPr>
              <a:t>Procedures must outline step-by-step processes for reporting concerns, conducting investigations, and implementing appropriate disciplinary measures.</a:t>
            </a:r>
            <a:endParaRPr lang="en-US" sz="1750" dirty="0"/>
          </a:p>
        </p:txBody>
      </p:sp>
      <p:pic>
        <p:nvPicPr>
          <p:cNvPr id="9" name="Image 2" descr="preencoded.png"/>
          <p:cNvPicPr>
            <a:picLocks noChangeAspect="1"/>
          </p:cNvPicPr>
          <p:nvPr/>
        </p:nvPicPr>
        <p:blipFill>
          <a:blip r:embed="rId5"/>
          <a:stretch>
            <a:fillRect/>
          </a:stretch>
        </p:blipFill>
        <p:spPr>
          <a:xfrm>
            <a:off x="9493329" y="2105858"/>
            <a:ext cx="4356259" cy="892373"/>
          </a:xfrm>
          <a:prstGeom prst="rect">
            <a:avLst/>
          </a:prstGeom>
        </p:spPr>
      </p:pic>
      <p:sp>
        <p:nvSpPr>
          <p:cNvPr id="10" name="Text 5"/>
          <p:cNvSpPr/>
          <p:nvPr/>
        </p:nvSpPr>
        <p:spPr>
          <a:xfrm>
            <a:off x="9716333" y="3221236"/>
            <a:ext cx="2788801" cy="348496"/>
          </a:xfrm>
          <a:prstGeom prst="rect">
            <a:avLst/>
          </a:prstGeom>
          <a:noFill/>
          <a:ln/>
        </p:spPr>
        <p:txBody>
          <a:bodyPr wrap="none" lIns="0" tIns="0" rIns="0" bIns="0" rtlCol="0" anchor="t"/>
          <a:lstStyle/>
          <a:p>
            <a:pPr marL="0" indent="0" algn="l">
              <a:lnSpc>
                <a:spcPts val="2700"/>
              </a:lnSpc>
              <a:buNone/>
            </a:pPr>
            <a:r>
              <a:rPr lang="en-US" sz="2150" dirty="0">
                <a:solidFill>
                  <a:srgbClr val="403011"/>
                </a:solidFill>
                <a:latin typeface="Brygada 1918 Semi Bold" pitchFamily="34" charset="0"/>
                <a:ea typeface="Brygada 1918 Semi Bold" pitchFamily="34" charset="-122"/>
                <a:cs typeface="Brygada 1918 Semi Bold" pitchFamily="34" charset="-120"/>
              </a:rPr>
              <a:t>Continuous Review</a:t>
            </a:r>
            <a:endParaRPr lang="en-US" sz="2150" dirty="0"/>
          </a:p>
        </p:txBody>
      </p:sp>
      <p:sp>
        <p:nvSpPr>
          <p:cNvPr id="11" name="Text 6"/>
          <p:cNvSpPr/>
          <p:nvPr/>
        </p:nvSpPr>
        <p:spPr>
          <a:xfrm>
            <a:off x="9716333" y="3703558"/>
            <a:ext cx="3910251" cy="1784747"/>
          </a:xfrm>
          <a:prstGeom prst="rect">
            <a:avLst/>
          </a:prstGeom>
          <a:noFill/>
          <a:ln/>
        </p:spPr>
        <p:txBody>
          <a:bodyPr wrap="square" lIns="0" tIns="0" rIns="0" bIns="0" rtlCol="0" anchor="t"/>
          <a:lstStyle/>
          <a:p>
            <a:pPr marL="0" indent="0" algn="l">
              <a:lnSpc>
                <a:spcPts val="2800"/>
              </a:lnSpc>
              <a:buNone/>
            </a:pPr>
            <a:r>
              <a:rPr lang="en-US" sz="1750" dirty="0">
                <a:solidFill>
                  <a:srgbClr val="403011"/>
                </a:solidFill>
                <a:latin typeface="Brygada 1918" pitchFamily="34" charset="0"/>
                <a:ea typeface="Brygada 1918" pitchFamily="34" charset="-122"/>
                <a:cs typeface="Brygada 1918" pitchFamily="34" charset="-120"/>
              </a:rPr>
              <a:t>Regularly review and update codes to reflect evolving legal requirements, emerging case law, and organisational values in changing contexts.</a:t>
            </a:r>
            <a:endParaRPr lang="en-US" sz="1750" dirty="0"/>
          </a:p>
        </p:txBody>
      </p:sp>
      <p:sp>
        <p:nvSpPr>
          <p:cNvPr id="12" name="Shape 7"/>
          <p:cNvSpPr/>
          <p:nvPr/>
        </p:nvSpPr>
        <p:spPr>
          <a:xfrm>
            <a:off x="780812" y="5962293"/>
            <a:ext cx="13068776" cy="1304806"/>
          </a:xfrm>
          <a:prstGeom prst="roundRect">
            <a:avLst>
              <a:gd name="adj" fmla="val 25649"/>
            </a:avLst>
          </a:prstGeom>
          <a:solidFill>
            <a:srgbClr val="DFE4CE"/>
          </a:solidFill>
          <a:ln/>
        </p:spPr>
      </p:sp>
      <p:pic>
        <p:nvPicPr>
          <p:cNvPr id="13" name="Image 3" descr="preencoded.png"/>
          <p:cNvPicPr>
            <a:picLocks noChangeAspect="1"/>
          </p:cNvPicPr>
          <p:nvPr/>
        </p:nvPicPr>
        <p:blipFill>
          <a:blip r:embed="rId6"/>
          <a:stretch>
            <a:fillRect/>
          </a:stretch>
        </p:blipFill>
        <p:spPr>
          <a:xfrm>
            <a:off x="1003816" y="6297335"/>
            <a:ext cx="278844" cy="223004"/>
          </a:xfrm>
          <a:prstGeom prst="rect">
            <a:avLst/>
          </a:prstGeom>
        </p:spPr>
      </p:pic>
      <p:sp>
        <p:nvSpPr>
          <p:cNvPr id="14" name="Text 8"/>
          <p:cNvSpPr/>
          <p:nvPr/>
        </p:nvSpPr>
        <p:spPr>
          <a:xfrm>
            <a:off x="1505664" y="6241018"/>
            <a:ext cx="12120920" cy="713899"/>
          </a:xfrm>
          <a:prstGeom prst="rect">
            <a:avLst/>
          </a:prstGeom>
          <a:noFill/>
          <a:ln/>
        </p:spPr>
        <p:txBody>
          <a:bodyPr wrap="square" lIns="0" tIns="0" rIns="0" bIns="0" rtlCol="0" anchor="t"/>
          <a:lstStyle/>
          <a:p>
            <a:pPr marL="0" indent="0" algn="l">
              <a:lnSpc>
                <a:spcPts val="2800"/>
              </a:lnSpc>
              <a:buNone/>
            </a:pPr>
            <a:r>
              <a:rPr lang="en-US" sz="1750" b="1" dirty="0">
                <a:solidFill>
                  <a:srgbClr val="000000"/>
                </a:solidFill>
                <a:latin typeface="Brygada 1918" pitchFamily="34" charset="0"/>
                <a:ea typeface="Brygada 1918" pitchFamily="34" charset="-122"/>
                <a:cs typeface="Brygada 1918" pitchFamily="34" charset="-120"/>
              </a:rPr>
              <a:t>Best Practice:</a:t>
            </a:r>
            <a:r>
              <a:rPr lang="en-US" sz="1750" dirty="0">
                <a:solidFill>
                  <a:srgbClr val="000000"/>
                </a:solidFill>
                <a:latin typeface="Brygada 1918" pitchFamily="34" charset="0"/>
                <a:ea typeface="Brygada 1918" pitchFamily="34" charset="-122"/>
                <a:cs typeface="Brygada 1918" pitchFamily="34" charset="-120"/>
              </a:rPr>
              <a:t> Schedule annual reviews of all equality policies and procedures, involving legal counsel, HR leadership, and employee representatives to ensure comprehensive coverage and practical application.</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638175" y="650796"/>
            <a:ext cx="7867650" cy="1139666"/>
          </a:xfrm>
          <a:prstGeom prst="rect">
            <a:avLst/>
          </a:prstGeom>
          <a:noFill/>
          <a:ln/>
        </p:spPr>
        <p:txBody>
          <a:bodyPr wrap="square" lIns="0" tIns="0" rIns="0" bIns="0" rtlCol="0" anchor="t"/>
          <a:lstStyle/>
          <a:p>
            <a:pPr marL="0" indent="0" algn="l">
              <a:lnSpc>
                <a:spcPts val="4450"/>
              </a:lnSpc>
              <a:buNone/>
            </a:pPr>
            <a:r>
              <a:rPr lang="en-US" sz="3550" dirty="0">
                <a:solidFill>
                  <a:srgbClr val="403011"/>
                </a:solidFill>
                <a:latin typeface="Brygada 1918 Semi Bold" pitchFamily="34" charset="0"/>
                <a:ea typeface="Brygada 1918 Semi Bold" pitchFamily="34" charset="-122"/>
                <a:cs typeface="Brygada 1918 Semi Bold" pitchFamily="34" charset="-120"/>
              </a:rPr>
              <a:t>Case Study: Navigating DEI in the Current Legal Landscape</a:t>
            </a:r>
            <a:endParaRPr lang="en-US" sz="3550" dirty="0"/>
          </a:p>
        </p:txBody>
      </p:sp>
      <p:sp>
        <p:nvSpPr>
          <p:cNvPr id="4" name="Text 1"/>
          <p:cNvSpPr/>
          <p:nvPr/>
        </p:nvSpPr>
        <p:spPr>
          <a:xfrm>
            <a:off x="638175" y="2063948"/>
            <a:ext cx="7867650" cy="583644"/>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The evolving regulatory environment requires organisations to carefully balance diversity, equity, and inclusion goals with strict compliance standards.</a:t>
            </a:r>
            <a:endParaRPr lang="en-US" sz="1400" dirty="0"/>
          </a:p>
        </p:txBody>
      </p:sp>
      <p:sp>
        <p:nvSpPr>
          <p:cNvPr id="5" name="Shape 2"/>
          <p:cNvSpPr/>
          <p:nvPr/>
        </p:nvSpPr>
        <p:spPr>
          <a:xfrm>
            <a:off x="843320" y="2852738"/>
            <a:ext cx="22860" cy="4725948"/>
          </a:xfrm>
          <a:prstGeom prst="roundRect">
            <a:avLst>
              <a:gd name="adj" fmla="val 1196536"/>
            </a:avLst>
          </a:prstGeom>
          <a:solidFill>
            <a:srgbClr val="000000">
              <a:alpha val="8000"/>
            </a:srgbClr>
          </a:solidFill>
          <a:ln/>
        </p:spPr>
      </p:sp>
      <p:sp>
        <p:nvSpPr>
          <p:cNvPr id="6" name="Shape 3"/>
          <p:cNvSpPr/>
          <p:nvPr/>
        </p:nvSpPr>
        <p:spPr>
          <a:xfrm>
            <a:off x="1025604" y="3046452"/>
            <a:ext cx="546973" cy="22860"/>
          </a:xfrm>
          <a:prstGeom prst="roundRect">
            <a:avLst>
              <a:gd name="adj" fmla="val 1196536"/>
            </a:avLst>
          </a:prstGeom>
          <a:solidFill>
            <a:srgbClr val="7B8554"/>
          </a:solidFill>
          <a:ln/>
        </p:spPr>
      </p:sp>
      <p:sp>
        <p:nvSpPr>
          <p:cNvPr id="7" name="Shape 4"/>
          <p:cNvSpPr/>
          <p:nvPr/>
        </p:nvSpPr>
        <p:spPr>
          <a:xfrm>
            <a:off x="638175" y="2852738"/>
            <a:ext cx="410289" cy="410289"/>
          </a:xfrm>
          <a:prstGeom prst="roundRect">
            <a:avLst>
              <a:gd name="adj" fmla="val 66667"/>
            </a:avLst>
          </a:prstGeom>
          <a:solidFill>
            <a:srgbClr val="626C3B"/>
          </a:solidFill>
          <a:ln w="7620">
            <a:solidFill>
              <a:srgbClr val="7B8554"/>
            </a:solidFill>
            <a:prstDash val="solid"/>
          </a:ln>
        </p:spPr>
      </p:sp>
      <p:sp>
        <p:nvSpPr>
          <p:cNvPr id="8" name="Text 5"/>
          <p:cNvSpPr/>
          <p:nvPr/>
        </p:nvSpPr>
        <p:spPr>
          <a:xfrm>
            <a:off x="706576" y="2886968"/>
            <a:ext cx="273487" cy="341828"/>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Brygada 1918 Semi Bold" pitchFamily="34" charset="0"/>
                <a:ea typeface="Brygada 1918 Semi Bold" pitchFamily="34" charset="-122"/>
                <a:cs typeface="Brygada 1918 Semi Bold" pitchFamily="34" charset="-120"/>
              </a:rPr>
              <a:t>1</a:t>
            </a:r>
            <a:endParaRPr lang="en-US" sz="2150" dirty="0"/>
          </a:p>
        </p:txBody>
      </p:sp>
      <p:sp>
        <p:nvSpPr>
          <p:cNvPr id="9" name="Text 6"/>
          <p:cNvSpPr/>
          <p:nvPr/>
        </p:nvSpPr>
        <p:spPr>
          <a:xfrm>
            <a:off x="1754981" y="2915364"/>
            <a:ext cx="2318742" cy="284798"/>
          </a:xfrm>
          <a:prstGeom prst="rect">
            <a:avLst/>
          </a:prstGeom>
          <a:noFill/>
          <a:ln/>
        </p:spPr>
        <p:txBody>
          <a:bodyPr wrap="none" lIns="0" tIns="0" rIns="0" bIns="0" rtlCol="0" anchor="t"/>
          <a:lstStyle/>
          <a:p>
            <a:pPr marL="0" indent="0" algn="l">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2025 Executive Order</a:t>
            </a:r>
            <a:endParaRPr lang="en-US" sz="1750" dirty="0"/>
          </a:p>
        </p:txBody>
      </p:sp>
      <p:sp>
        <p:nvSpPr>
          <p:cNvPr id="10" name="Text 7"/>
          <p:cNvSpPr/>
          <p:nvPr/>
        </p:nvSpPr>
        <p:spPr>
          <a:xfrm>
            <a:off x="1754981" y="3309461"/>
            <a:ext cx="6750844" cy="875467"/>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Rescinded certain affirmative action mandates whilst strongly reaffirming comprehensive anti-discrimination protections across all protected characteristics.</a:t>
            </a:r>
            <a:endParaRPr lang="en-US" sz="1400" dirty="0"/>
          </a:p>
        </p:txBody>
      </p:sp>
      <p:sp>
        <p:nvSpPr>
          <p:cNvPr id="11" name="Shape 8"/>
          <p:cNvSpPr/>
          <p:nvPr/>
        </p:nvSpPr>
        <p:spPr>
          <a:xfrm>
            <a:off x="1025604" y="4743331"/>
            <a:ext cx="546973" cy="22860"/>
          </a:xfrm>
          <a:prstGeom prst="roundRect">
            <a:avLst>
              <a:gd name="adj" fmla="val 1196536"/>
            </a:avLst>
          </a:prstGeom>
          <a:solidFill>
            <a:srgbClr val="9C9247"/>
          </a:solidFill>
          <a:ln/>
        </p:spPr>
      </p:sp>
      <p:sp>
        <p:nvSpPr>
          <p:cNvPr id="12" name="Shape 9"/>
          <p:cNvSpPr/>
          <p:nvPr/>
        </p:nvSpPr>
        <p:spPr>
          <a:xfrm>
            <a:off x="638175" y="4549616"/>
            <a:ext cx="410289" cy="410289"/>
          </a:xfrm>
          <a:prstGeom prst="roundRect">
            <a:avLst>
              <a:gd name="adj" fmla="val 66667"/>
            </a:avLst>
          </a:prstGeom>
          <a:solidFill>
            <a:srgbClr val="83792E"/>
          </a:solidFill>
          <a:ln w="7620">
            <a:solidFill>
              <a:srgbClr val="9C9247"/>
            </a:solidFill>
            <a:prstDash val="solid"/>
          </a:ln>
        </p:spPr>
      </p:sp>
      <p:sp>
        <p:nvSpPr>
          <p:cNvPr id="13" name="Text 10"/>
          <p:cNvSpPr/>
          <p:nvPr/>
        </p:nvSpPr>
        <p:spPr>
          <a:xfrm>
            <a:off x="706576" y="4583847"/>
            <a:ext cx="273487" cy="341828"/>
          </a:xfrm>
          <a:prstGeom prst="rect">
            <a:avLst/>
          </a:prstGeom>
          <a:noFill/>
          <a:ln/>
        </p:spPr>
        <p:txBody>
          <a:bodyPr wrap="none" lIns="0" tIns="0" rIns="0" bIns="0" rtlCol="0" anchor="t"/>
          <a:lstStyle/>
          <a:p>
            <a:pPr marL="0" indent="0" algn="ctr">
              <a:lnSpc>
                <a:spcPts val="2150"/>
              </a:lnSpc>
              <a:buNone/>
            </a:pPr>
            <a:r>
              <a:rPr lang="en-US" sz="2150" dirty="0">
                <a:solidFill>
                  <a:srgbClr val="FFFFFF"/>
                </a:solidFill>
                <a:latin typeface="Brygada 1918 Semi Bold" pitchFamily="34" charset="0"/>
                <a:ea typeface="Brygada 1918 Semi Bold" pitchFamily="34" charset="-122"/>
                <a:cs typeface="Brygada 1918 Semi Bold" pitchFamily="34" charset="-120"/>
              </a:rPr>
              <a:t>2</a:t>
            </a:r>
            <a:endParaRPr lang="en-US" sz="2150" dirty="0"/>
          </a:p>
        </p:txBody>
      </p:sp>
      <p:sp>
        <p:nvSpPr>
          <p:cNvPr id="14" name="Text 11"/>
          <p:cNvSpPr/>
          <p:nvPr/>
        </p:nvSpPr>
        <p:spPr>
          <a:xfrm>
            <a:off x="1754981" y="4612243"/>
            <a:ext cx="2279333" cy="284798"/>
          </a:xfrm>
          <a:prstGeom prst="rect">
            <a:avLst/>
          </a:prstGeom>
          <a:noFill/>
          <a:ln/>
        </p:spPr>
        <p:txBody>
          <a:bodyPr wrap="none" lIns="0" tIns="0" rIns="0" bIns="0" rtlCol="0" anchor="t"/>
          <a:lstStyle/>
          <a:p>
            <a:pPr marL="0" indent="0" algn="l">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EEOC Clarification</a:t>
            </a:r>
            <a:endParaRPr lang="en-US" sz="1750" dirty="0"/>
          </a:p>
        </p:txBody>
      </p:sp>
      <p:sp>
        <p:nvSpPr>
          <p:cNvPr id="15" name="Text 12"/>
          <p:cNvSpPr/>
          <p:nvPr/>
        </p:nvSpPr>
        <p:spPr>
          <a:xfrm>
            <a:off x="1754981" y="5006340"/>
            <a:ext cx="6750844" cy="875467"/>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Updated guidance clarifies that DEI initiatives remain lawful provided they focus on expanding opportunity rather than making employment decisions based on protected characteristics.</a:t>
            </a:r>
            <a:endParaRPr lang="en-US" sz="1400" dirty="0"/>
          </a:p>
        </p:txBody>
      </p:sp>
      <p:sp>
        <p:nvSpPr>
          <p:cNvPr id="16" name="Shape 13"/>
          <p:cNvSpPr/>
          <p:nvPr/>
        </p:nvSpPr>
        <p:spPr>
          <a:xfrm>
            <a:off x="1025604" y="6440210"/>
            <a:ext cx="546973" cy="22860"/>
          </a:xfrm>
          <a:prstGeom prst="roundRect">
            <a:avLst>
              <a:gd name="adj" fmla="val 1196536"/>
            </a:avLst>
          </a:prstGeom>
          <a:solidFill>
            <a:srgbClr val="CE9521"/>
          </a:solidFill>
          <a:ln/>
        </p:spPr>
      </p:sp>
      <p:sp>
        <p:nvSpPr>
          <p:cNvPr id="17" name="Shape 14"/>
          <p:cNvSpPr/>
          <p:nvPr/>
        </p:nvSpPr>
        <p:spPr>
          <a:xfrm>
            <a:off x="638175" y="6246495"/>
            <a:ext cx="410289" cy="410289"/>
          </a:xfrm>
          <a:prstGeom prst="roundRect">
            <a:avLst>
              <a:gd name="adj" fmla="val 66667"/>
            </a:avLst>
          </a:prstGeom>
          <a:solidFill>
            <a:srgbClr val="E8AF3B"/>
          </a:solidFill>
          <a:ln w="7620">
            <a:solidFill>
              <a:srgbClr val="CE9521"/>
            </a:solidFill>
            <a:prstDash val="solid"/>
          </a:ln>
        </p:spPr>
      </p:sp>
      <p:sp>
        <p:nvSpPr>
          <p:cNvPr id="18" name="Text 15"/>
          <p:cNvSpPr/>
          <p:nvPr/>
        </p:nvSpPr>
        <p:spPr>
          <a:xfrm>
            <a:off x="706576" y="6280725"/>
            <a:ext cx="273487" cy="341828"/>
          </a:xfrm>
          <a:prstGeom prst="rect">
            <a:avLst/>
          </a:prstGeom>
          <a:noFill/>
          <a:ln/>
        </p:spPr>
        <p:txBody>
          <a:bodyPr wrap="none" lIns="0" tIns="0" rIns="0" bIns="0" rtlCol="0" anchor="t"/>
          <a:lstStyle/>
          <a:p>
            <a:pPr marL="0" indent="0" algn="ctr">
              <a:lnSpc>
                <a:spcPts val="2150"/>
              </a:lnSpc>
              <a:buNone/>
            </a:pPr>
            <a:r>
              <a:rPr lang="en-US" sz="2150" dirty="0">
                <a:solidFill>
                  <a:srgbClr val="000000"/>
                </a:solidFill>
                <a:latin typeface="Brygada 1918 Semi Bold" pitchFamily="34" charset="0"/>
                <a:ea typeface="Brygada 1918 Semi Bold" pitchFamily="34" charset="-122"/>
                <a:cs typeface="Brygada 1918 Semi Bold" pitchFamily="34" charset="-120"/>
              </a:rPr>
              <a:t>3</a:t>
            </a:r>
            <a:endParaRPr lang="en-US" sz="2150" dirty="0"/>
          </a:p>
        </p:txBody>
      </p:sp>
      <p:sp>
        <p:nvSpPr>
          <p:cNvPr id="19" name="Text 16"/>
          <p:cNvSpPr/>
          <p:nvPr/>
        </p:nvSpPr>
        <p:spPr>
          <a:xfrm>
            <a:off x="1754981" y="6309122"/>
            <a:ext cx="2279333" cy="284798"/>
          </a:xfrm>
          <a:prstGeom prst="rect">
            <a:avLst/>
          </a:prstGeom>
          <a:noFill/>
          <a:ln/>
        </p:spPr>
        <p:txBody>
          <a:bodyPr wrap="none" lIns="0" tIns="0" rIns="0" bIns="0" rtlCol="0" anchor="t"/>
          <a:lstStyle/>
          <a:p>
            <a:pPr marL="0" indent="0" algn="l">
              <a:lnSpc>
                <a:spcPts val="2200"/>
              </a:lnSpc>
              <a:buNone/>
            </a:pPr>
            <a:r>
              <a:rPr lang="en-US" sz="1750" dirty="0">
                <a:solidFill>
                  <a:srgbClr val="403011"/>
                </a:solidFill>
                <a:latin typeface="Brygada 1918 Semi Bold" pitchFamily="34" charset="0"/>
                <a:ea typeface="Brygada 1918 Semi Bold" pitchFamily="34" charset="-122"/>
                <a:cs typeface="Brygada 1918 Semi Bold" pitchFamily="34" charset="-120"/>
              </a:rPr>
              <a:t>Compliance Strategy</a:t>
            </a:r>
            <a:endParaRPr lang="en-US" sz="1750" dirty="0"/>
          </a:p>
        </p:txBody>
      </p:sp>
      <p:sp>
        <p:nvSpPr>
          <p:cNvPr id="20" name="Text 17"/>
          <p:cNvSpPr/>
          <p:nvPr/>
        </p:nvSpPr>
        <p:spPr>
          <a:xfrm>
            <a:off x="1754981" y="6703219"/>
            <a:ext cx="6750844" cy="875467"/>
          </a:xfrm>
          <a:prstGeom prst="rect">
            <a:avLst/>
          </a:prstGeom>
          <a:noFill/>
          <a:ln/>
        </p:spPr>
        <p:txBody>
          <a:bodyPr wrap="square" lIns="0" tIns="0" rIns="0" bIns="0" rtlCol="0" anchor="t"/>
          <a:lstStyle/>
          <a:p>
            <a:pPr marL="0" indent="0" algn="l">
              <a:lnSpc>
                <a:spcPts val="2250"/>
              </a:lnSpc>
              <a:buNone/>
            </a:pPr>
            <a:r>
              <a:rPr lang="en-US" sz="1400" dirty="0">
                <a:solidFill>
                  <a:srgbClr val="403011"/>
                </a:solidFill>
                <a:latin typeface="Brygada 1918" pitchFamily="34" charset="0"/>
                <a:ea typeface="Brygada 1918" pitchFamily="34" charset="-122"/>
                <a:cs typeface="Brygada 1918" pitchFamily="34" charset="-120"/>
              </a:rPr>
              <a:t>Organisations must design policies that promote inclusive cultures and equitable opportunity whilst scrupulously avoiding unlawful disparate treatment or preferential selection.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96835" y="311825"/>
            <a:ext cx="7953613" cy="354330"/>
          </a:xfrm>
          <a:prstGeom prst="rect">
            <a:avLst/>
          </a:prstGeom>
          <a:noFill/>
          <a:ln/>
        </p:spPr>
        <p:txBody>
          <a:bodyPr wrap="none" lIns="0" tIns="0" rIns="0" bIns="0" rtlCol="0" anchor="t"/>
          <a:lstStyle/>
          <a:p>
            <a:pPr marL="0" indent="0" algn="l">
              <a:lnSpc>
                <a:spcPts val="2750"/>
              </a:lnSpc>
              <a:buNone/>
            </a:pPr>
            <a:r>
              <a:rPr lang="en-US" sz="2800" dirty="0">
                <a:solidFill>
                  <a:srgbClr val="403011"/>
                </a:solidFill>
                <a:latin typeface="Brygada 1918 Semi Bold" pitchFamily="34" charset="0"/>
                <a:ea typeface="Brygada 1918 Semi Bold" pitchFamily="34" charset="-122"/>
                <a:cs typeface="Brygada 1918 Semi Bold" pitchFamily="34" charset="-120"/>
              </a:rPr>
              <a:t>Visualising Policy Impact: Before and After Implementation</a:t>
            </a:r>
            <a:endParaRPr lang="en-US" sz="2800" dirty="0"/>
          </a:p>
        </p:txBody>
      </p:sp>
      <p:sp>
        <p:nvSpPr>
          <p:cNvPr id="3" name="Shape 1"/>
          <p:cNvSpPr/>
          <p:nvPr/>
        </p:nvSpPr>
        <p:spPr>
          <a:xfrm>
            <a:off x="7307580" y="892969"/>
            <a:ext cx="15240" cy="3332678"/>
          </a:xfrm>
          <a:prstGeom prst="roundRect">
            <a:avLst>
              <a:gd name="adj" fmla="val 1116282"/>
            </a:avLst>
          </a:prstGeom>
          <a:solidFill>
            <a:srgbClr val="7B8554"/>
          </a:solidFill>
          <a:ln/>
        </p:spPr>
      </p:sp>
      <p:sp>
        <p:nvSpPr>
          <p:cNvPr id="4" name="Shape 2"/>
          <p:cNvSpPr/>
          <p:nvPr/>
        </p:nvSpPr>
        <p:spPr>
          <a:xfrm>
            <a:off x="381595" y="892969"/>
            <a:ext cx="6918365" cy="1552932"/>
          </a:xfrm>
          <a:prstGeom prst="roundRect">
            <a:avLst>
              <a:gd name="adj" fmla="val 10955"/>
            </a:avLst>
          </a:prstGeom>
          <a:solidFill>
            <a:srgbClr val="626C3B"/>
          </a:solidFill>
          <a:ln w="7620">
            <a:solidFill>
              <a:srgbClr val="CC914D"/>
            </a:solidFill>
            <a:prstDash val="solid"/>
          </a:ln>
        </p:spPr>
      </p:sp>
      <p:sp>
        <p:nvSpPr>
          <p:cNvPr id="5" name="Text 3"/>
          <p:cNvSpPr/>
          <p:nvPr/>
        </p:nvSpPr>
        <p:spPr>
          <a:xfrm>
            <a:off x="5090279" y="1013936"/>
            <a:ext cx="2096333" cy="177165"/>
          </a:xfrm>
          <a:prstGeom prst="rect">
            <a:avLst/>
          </a:prstGeom>
          <a:noFill/>
          <a:ln/>
        </p:spPr>
        <p:txBody>
          <a:bodyPr wrap="none" lIns="0" tIns="0" rIns="0" bIns="0" rtlCol="0" anchor="t"/>
          <a:lstStyle/>
          <a:p>
            <a:pPr marL="0" indent="0" algn="r">
              <a:lnSpc>
                <a:spcPts val="1350"/>
              </a:lnSpc>
              <a:buNone/>
            </a:pPr>
            <a:r>
              <a:rPr lang="en-US" sz="1600" dirty="0">
                <a:solidFill>
                  <a:srgbClr val="FFFF00"/>
                </a:solidFill>
                <a:latin typeface="Brygada 1918 Semi Bold" pitchFamily="34" charset="0"/>
                <a:ea typeface="Brygada 1918 Semi Bold" pitchFamily="34" charset="-122"/>
                <a:cs typeface="Brygada 1918 Semi Bold" pitchFamily="34" charset="-120"/>
              </a:rPr>
              <a:t>Before: Unstructured Approach</a:t>
            </a:r>
            <a:endParaRPr lang="en-US" sz="1600" dirty="0">
              <a:solidFill>
                <a:srgbClr val="FFFF00"/>
              </a:solidFill>
            </a:endParaRPr>
          </a:p>
        </p:txBody>
      </p:sp>
      <p:grpSp>
        <p:nvGrpSpPr>
          <p:cNvPr id="23" name="Grupare 22"/>
          <p:cNvGrpSpPr/>
          <p:nvPr/>
        </p:nvGrpSpPr>
        <p:grpSpPr>
          <a:xfrm>
            <a:off x="502563" y="1259086"/>
            <a:ext cx="6684050" cy="1065847"/>
            <a:chOff x="502563" y="1259086"/>
            <a:chExt cx="6684050" cy="1065847"/>
          </a:xfrm>
        </p:grpSpPr>
        <p:sp>
          <p:nvSpPr>
            <p:cNvPr id="6" name="Text 4"/>
            <p:cNvSpPr/>
            <p:nvPr/>
          </p:nvSpPr>
          <p:spPr>
            <a:xfrm>
              <a:off x="502563" y="1259086"/>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Inconsistent hiring decisions with subjective criteria</a:t>
              </a:r>
              <a:endParaRPr lang="en-US" sz="1400" dirty="0"/>
            </a:p>
          </p:txBody>
        </p:sp>
        <p:sp>
          <p:nvSpPr>
            <p:cNvPr id="7" name="Text 5"/>
            <p:cNvSpPr/>
            <p:nvPr/>
          </p:nvSpPr>
          <p:spPr>
            <a:xfrm>
              <a:off x="502563" y="1480185"/>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Variable interview processes across departments</a:t>
              </a:r>
              <a:endParaRPr lang="en-US" sz="1400" dirty="0"/>
            </a:p>
          </p:txBody>
        </p:sp>
        <p:sp>
          <p:nvSpPr>
            <p:cNvPr id="8" name="Text 6"/>
            <p:cNvSpPr/>
            <p:nvPr/>
          </p:nvSpPr>
          <p:spPr>
            <a:xfrm>
              <a:off x="502563" y="1701284"/>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Potential for unconscious bias to influence outcomes</a:t>
              </a:r>
              <a:endParaRPr lang="en-US" sz="1400" dirty="0"/>
            </a:p>
          </p:txBody>
        </p:sp>
        <p:sp>
          <p:nvSpPr>
            <p:cNvPr id="9" name="Text 7"/>
            <p:cNvSpPr/>
            <p:nvPr/>
          </p:nvSpPr>
          <p:spPr>
            <a:xfrm>
              <a:off x="502563" y="1922383"/>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Limited documentation of selection rationales</a:t>
              </a:r>
              <a:endParaRPr lang="en-US" sz="1400" dirty="0"/>
            </a:p>
          </p:txBody>
        </p:sp>
        <p:sp>
          <p:nvSpPr>
            <p:cNvPr id="10" name="Text 8"/>
            <p:cNvSpPr/>
            <p:nvPr/>
          </p:nvSpPr>
          <p:spPr>
            <a:xfrm>
              <a:off x="502563" y="2143482"/>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Higher complaint rates and legal vulnerability</a:t>
              </a:r>
              <a:endParaRPr lang="en-US" sz="1400" dirty="0"/>
            </a:p>
          </p:txBody>
        </p:sp>
      </p:grpSp>
      <p:sp>
        <p:nvSpPr>
          <p:cNvPr id="11" name="Shape 9"/>
          <p:cNvSpPr/>
          <p:nvPr/>
        </p:nvSpPr>
        <p:spPr>
          <a:xfrm>
            <a:off x="7330440" y="2672715"/>
            <a:ext cx="6918365" cy="1552932"/>
          </a:xfrm>
          <a:prstGeom prst="rect">
            <a:avLst/>
          </a:prstGeom>
          <a:solidFill>
            <a:srgbClr val="626C3B"/>
          </a:solidFill>
          <a:ln w="7620">
            <a:solidFill>
              <a:srgbClr val="626C3B"/>
            </a:solidFill>
            <a:prstDash val="solid"/>
          </a:ln>
        </p:spPr>
      </p:sp>
      <p:sp>
        <p:nvSpPr>
          <p:cNvPr id="12" name="Text 10"/>
          <p:cNvSpPr/>
          <p:nvPr/>
        </p:nvSpPr>
        <p:spPr>
          <a:xfrm>
            <a:off x="7443788" y="2793683"/>
            <a:ext cx="2775704" cy="177165"/>
          </a:xfrm>
          <a:prstGeom prst="rect">
            <a:avLst/>
          </a:prstGeom>
          <a:noFill/>
          <a:ln/>
        </p:spPr>
        <p:txBody>
          <a:bodyPr wrap="none" lIns="0" tIns="0" rIns="0" bIns="0" rtlCol="0" anchor="t"/>
          <a:lstStyle/>
          <a:p>
            <a:pPr marL="0" indent="0" algn="l">
              <a:lnSpc>
                <a:spcPts val="1350"/>
              </a:lnSpc>
              <a:buNone/>
            </a:pPr>
            <a:r>
              <a:rPr lang="en-US" sz="1600" dirty="0">
                <a:solidFill>
                  <a:srgbClr val="FFFF00"/>
                </a:solidFill>
                <a:latin typeface="Brygada 1918 Semi Bold" pitchFamily="34" charset="0"/>
                <a:ea typeface="Brygada 1918 Semi Bold" pitchFamily="34" charset="-122"/>
                <a:cs typeface="Brygada 1918 Semi Bold" pitchFamily="34" charset="-120"/>
              </a:rPr>
              <a:t>After: Structured Compliance Framework</a:t>
            </a:r>
            <a:endParaRPr lang="en-US" sz="1600" dirty="0">
              <a:solidFill>
                <a:srgbClr val="FFFF00"/>
              </a:solidFill>
            </a:endParaRPr>
          </a:p>
        </p:txBody>
      </p:sp>
      <p:grpSp>
        <p:nvGrpSpPr>
          <p:cNvPr id="24" name="Grupare 23"/>
          <p:cNvGrpSpPr/>
          <p:nvPr/>
        </p:nvGrpSpPr>
        <p:grpSpPr>
          <a:xfrm>
            <a:off x="7443788" y="3038832"/>
            <a:ext cx="6684050" cy="1065847"/>
            <a:chOff x="7443788" y="3038832"/>
            <a:chExt cx="6684050" cy="1065847"/>
          </a:xfrm>
        </p:grpSpPr>
        <p:sp>
          <p:nvSpPr>
            <p:cNvPr id="13" name="Text 11"/>
            <p:cNvSpPr/>
            <p:nvPr/>
          </p:nvSpPr>
          <p:spPr>
            <a:xfrm>
              <a:off x="7443788" y="3038832"/>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Standardised, merit-based evaluation criteria</a:t>
              </a:r>
              <a:endParaRPr lang="en-US" sz="1400" dirty="0"/>
            </a:p>
          </p:txBody>
        </p:sp>
        <p:sp>
          <p:nvSpPr>
            <p:cNvPr id="14" name="Text 12"/>
            <p:cNvSpPr/>
            <p:nvPr/>
          </p:nvSpPr>
          <p:spPr>
            <a:xfrm>
              <a:off x="7443788" y="3259931"/>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Consistent interview protocols with skills-based assessments</a:t>
              </a:r>
              <a:endParaRPr lang="en-US" sz="1400" dirty="0"/>
            </a:p>
          </p:txBody>
        </p:sp>
        <p:sp>
          <p:nvSpPr>
            <p:cNvPr id="15" name="Text 13"/>
            <p:cNvSpPr/>
            <p:nvPr/>
          </p:nvSpPr>
          <p:spPr>
            <a:xfrm>
              <a:off x="7443788" y="3481030"/>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Comprehensive training on bias recognition and legal requirements</a:t>
              </a:r>
              <a:endParaRPr lang="en-US" sz="1400" dirty="0"/>
            </a:p>
          </p:txBody>
        </p:sp>
        <p:sp>
          <p:nvSpPr>
            <p:cNvPr id="16" name="Text 14"/>
            <p:cNvSpPr/>
            <p:nvPr/>
          </p:nvSpPr>
          <p:spPr>
            <a:xfrm>
              <a:off x="7443788" y="3702129"/>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Detailed documentation at every recruitment stage</a:t>
              </a:r>
              <a:endParaRPr lang="en-US" sz="1400" dirty="0"/>
            </a:p>
          </p:txBody>
        </p:sp>
        <p:sp>
          <p:nvSpPr>
            <p:cNvPr id="17" name="Text 15"/>
            <p:cNvSpPr/>
            <p:nvPr/>
          </p:nvSpPr>
          <p:spPr>
            <a:xfrm>
              <a:off x="7443788" y="3923228"/>
              <a:ext cx="6684050" cy="181451"/>
            </a:xfrm>
            <a:prstGeom prst="rect">
              <a:avLst/>
            </a:prstGeom>
            <a:noFill/>
            <a:ln/>
          </p:spPr>
          <p:txBody>
            <a:bodyPr wrap="none" lIns="0" tIns="0" rIns="0" bIns="0" rtlCol="0" anchor="t"/>
            <a:lstStyle/>
            <a:p>
              <a:pPr marL="342900" indent="-342900" algn="l">
                <a:lnSpc>
                  <a:spcPts val="1400"/>
                </a:lnSpc>
                <a:buSzPct val="100000"/>
                <a:buChar char="•"/>
              </a:pPr>
              <a:r>
                <a:rPr lang="en-US" sz="1400" dirty="0">
                  <a:solidFill>
                    <a:srgbClr val="FFFFFF"/>
                  </a:solidFill>
                  <a:latin typeface="Brygada 1918" pitchFamily="34" charset="0"/>
                  <a:ea typeface="Brygada 1918" pitchFamily="34" charset="-122"/>
                  <a:cs typeface="Brygada 1918" pitchFamily="34" charset="-120"/>
                </a:rPr>
                <a:t>40% reduction in complaints and improved workforce quality</a:t>
              </a:r>
              <a:endParaRPr lang="en-US" sz="1400" dirty="0"/>
            </a:p>
          </p:txBody>
        </p:sp>
      </p:grpSp>
      <p:pic>
        <p:nvPicPr>
          <p:cNvPr id="18" name="Image 0" descr="preencoded.png"/>
          <p:cNvPicPr>
            <a:picLocks noChangeAspect="1"/>
          </p:cNvPicPr>
          <p:nvPr/>
        </p:nvPicPr>
        <p:blipFill>
          <a:blip r:embed="rId3"/>
          <a:stretch>
            <a:fillRect/>
          </a:stretch>
        </p:blipFill>
        <p:spPr>
          <a:xfrm>
            <a:off x="-62164" y="3978674"/>
            <a:ext cx="7897310" cy="4228222"/>
          </a:xfrm>
          <a:prstGeom prst="rect">
            <a:avLst/>
          </a:prstGeom>
        </p:spPr>
      </p:pic>
      <p:sp>
        <p:nvSpPr>
          <p:cNvPr id="19" name="Shape 16"/>
          <p:cNvSpPr/>
          <p:nvPr/>
        </p:nvSpPr>
        <p:spPr>
          <a:xfrm>
            <a:off x="6717268" y="11761351"/>
            <a:ext cx="113348" cy="113348"/>
          </a:xfrm>
          <a:prstGeom prst="roundRect">
            <a:avLst>
              <a:gd name="adj" fmla="val 16134"/>
            </a:avLst>
          </a:prstGeom>
          <a:solidFill>
            <a:srgbClr val="2D311B"/>
          </a:solidFill>
          <a:ln/>
        </p:spPr>
      </p:sp>
      <p:sp>
        <p:nvSpPr>
          <p:cNvPr id="20" name="Text 17"/>
          <p:cNvSpPr/>
          <p:nvPr/>
        </p:nvSpPr>
        <p:spPr>
          <a:xfrm>
            <a:off x="6891576" y="11761351"/>
            <a:ext cx="347424" cy="113467"/>
          </a:xfrm>
          <a:prstGeom prst="rect">
            <a:avLst/>
          </a:prstGeom>
          <a:noFill/>
          <a:ln/>
        </p:spPr>
        <p:txBody>
          <a:bodyPr wrap="none" lIns="0" tIns="0" rIns="0" bIns="0" rtlCol="0" anchor="t"/>
          <a:lstStyle/>
          <a:p>
            <a:pPr marL="0" indent="0" algn="l">
              <a:lnSpc>
                <a:spcPts val="850"/>
              </a:lnSpc>
              <a:buNone/>
            </a:pPr>
            <a:r>
              <a:rPr lang="en-US" sz="850" dirty="0">
                <a:solidFill>
                  <a:srgbClr val="403011"/>
                </a:solidFill>
                <a:latin typeface="Brygada 1918" pitchFamily="34" charset="0"/>
                <a:ea typeface="Brygada 1918" pitchFamily="34" charset="-122"/>
                <a:cs typeface="Brygada 1918" pitchFamily="34" charset="-120"/>
              </a:rPr>
              <a:t>Before</a:t>
            </a:r>
            <a:endParaRPr lang="en-US" sz="850" dirty="0"/>
          </a:p>
        </p:txBody>
      </p:sp>
      <p:sp>
        <p:nvSpPr>
          <p:cNvPr id="21" name="Shape 18"/>
          <p:cNvSpPr/>
          <p:nvPr/>
        </p:nvSpPr>
        <p:spPr>
          <a:xfrm>
            <a:off x="7391400" y="11761351"/>
            <a:ext cx="113348" cy="113348"/>
          </a:xfrm>
          <a:prstGeom prst="roundRect">
            <a:avLst>
              <a:gd name="adj" fmla="val 16134"/>
            </a:avLst>
          </a:prstGeom>
          <a:solidFill>
            <a:srgbClr val="545C32"/>
          </a:solidFill>
          <a:ln/>
        </p:spPr>
      </p:sp>
      <p:sp>
        <p:nvSpPr>
          <p:cNvPr id="22" name="Text 19"/>
          <p:cNvSpPr/>
          <p:nvPr/>
        </p:nvSpPr>
        <p:spPr>
          <a:xfrm>
            <a:off x="7565708" y="11761351"/>
            <a:ext cx="269438" cy="113467"/>
          </a:xfrm>
          <a:prstGeom prst="rect">
            <a:avLst/>
          </a:prstGeom>
          <a:noFill/>
          <a:ln/>
        </p:spPr>
        <p:txBody>
          <a:bodyPr wrap="none" lIns="0" tIns="0" rIns="0" bIns="0" rtlCol="0" anchor="t"/>
          <a:lstStyle/>
          <a:p>
            <a:pPr marL="0" indent="0" algn="l">
              <a:lnSpc>
                <a:spcPts val="850"/>
              </a:lnSpc>
              <a:buNone/>
            </a:pPr>
            <a:r>
              <a:rPr lang="en-US" sz="850" dirty="0">
                <a:solidFill>
                  <a:srgbClr val="403011"/>
                </a:solidFill>
                <a:latin typeface="Brygada 1918" pitchFamily="34" charset="0"/>
                <a:ea typeface="Brygada 1918" pitchFamily="34" charset="-122"/>
                <a:cs typeface="Brygada 1918" pitchFamily="34" charset="-120"/>
              </a:rPr>
              <a:t>After</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760571"/>
            <a:ext cx="12275106" cy="708779"/>
          </a:xfrm>
          <a:prstGeom prst="rect">
            <a:avLst/>
          </a:prstGeom>
          <a:noFill/>
          <a:ln/>
        </p:spPr>
        <p:txBody>
          <a:bodyPr wrap="non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Building a Culture of Compliance and Respect</a:t>
            </a:r>
            <a:endParaRPr lang="en-US" sz="4450" dirty="0"/>
          </a:p>
        </p:txBody>
      </p:sp>
      <p:sp>
        <p:nvSpPr>
          <p:cNvPr id="3" name="Text 1"/>
          <p:cNvSpPr/>
          <p:nvPr/>
        </p:nvSpPr>
        <p:spPr>
          <a:xfrm>
            <a:off x="1659969" y="2008108"/>
            <a:ext cx="3372683" cy="354330"/>
          </a:xfrm>
          <a:prstGeom prst="rect">
            <a:avLst/>
          </a:prstGeom>
          <a:noFill/>
          <a:ln/>
        </p:spPr>
        <p:txBody>
          <a:bodyPr wrap="none" lIns="0" tIns="0" rIns="0" bIns="0" rtlCol="0" anchor="t"/>
          <a:lstStyle/>
          <a:p>
            <a:pPr marL="0" indent="0" algn="r">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Leadership Commitment</a:t>
            </a:r>
            <a:endParaRPr lang="en-US" sz="2200" dirty="0"/>
          </a:p>
        </p:txBody>
      </p:sp>
      <p:sp>
        <p:nvSpPr>
          <p:cNvPr id="4" name="Text 2"/>
          <p:cNvSpPr/>
          <p:nvPr/>
        </p:nvSpPr>
        <p:spPr>
          <a:xfrm>
            <a:off x="793790" y="2498527"/>
            <a:ext cx="4238863" cy="1451610"/>
          </a:xfrm>
          <a:prstGeom prst="rect">
            <a:avLst/>
          </a:prstGeom>
          <a:noFill/>
          <a:ln/>
        </p:spPr>
        <p:txBody>
          <a:bodyPr wrap="square" lIns="0" tIns="0" rIns="0" bIns="0" rtlCol="0" anchor="t"/>
          <a:lstStyle/>
          <a:p>
            <a:pPr marL="0" indent="0" algn="r">
              <a:lnSpc>
                <a:spcPts val="2850"/>
              </a:lnSpc>
              <a:buNone/>
            </a:pPr>
            <a:r>
              <a:rPr lang="en-US" sz="1750" dirty="0">
                <a:solidFill>
                  <a:srgbClr val="403011"/>
                </a:solidFill>
                <a:latin typeface="Brygada 1918" pitchFamily="34" charset="0"/>
                <a:ea typeface="Brygada 1918" pitchFamily="34" charset="-122"/>
                <a:cs typeface="Brygada 1918" pitchFamily="34" charset="-120"/>
              </a:rPr>
              <a:t>Visible executive commitment to equality and transparency drives policy effectiveness throughout the organisation.</a:t>
            </a:r>
            <a:endParaRPr lang="en-US" sz="1750" dirty="0"/>
          </a:p>
        </p:txBody>
      </p:sp>
      <p:pic>
        <p:nvPicPr>
          <p:cNvPr id="5" name="Image 0" descr="preencoded.png"/>
          <p:cNvPicPr>
            <a:picLocks noChangeAspect="1"/>
          </p:cNvPicPr>
          <p:nvPr/>
        </p:nvPicPr>
        <p:blipFill>
          <a:blip r:embed="rId3"/>
          <a:stretch>
            <a:fillRect/>
          </a:stretch>
        </p:blipFill>
        <p:spPr>
          <a:xfrm>
            <a:off x="5032653" y="1922978"/>
            <a:ext cx="4564975" cy="4564975"/>
          </a:xfrm>
          <a:prstGeom prst="rect">
            <a:avLst/>
          </a:prstGeom>
        </p:spPr>
      </p:pic>
      <p:pic>
        <p:nvPicPr>
          <p:cNvPr id="6"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324362" y="3214688"/>
            <a:ext cx="318968" cy="318968"/>
          </a:xfrm>
          <a:prstGeom prst="rect">
            <a:avLst/>
          </a:prstGeom>
        </p:spPr>
      </p:pic>
      <p:sp>
        <p:nvSpPr>
          <p:cNvPr id="7" name="Text 3"/>
          <p:cNvSpPr/>
          <p:nvPr/>
        </p:nvSpPr>
        <p:spPr>
          <a:xfrm>
            <a:off x="9597628" y="2008108"/>
            <a:ext cx="2991326" cy="3543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Continuous Education</a:t>
            </a:r>
            <a:endParaRPr lang="en-US" sz="2200" dirty="0"/>
          </a:p>
        </p:txBody>
      </p:sp>
      <p:sp>
        <p:nvSpPr>
          <p:cNvPr id="8" name="Text 4"/>
          <p:cNvSpPr/>
          <p:nvPr/>
        </p:nvSpPr>
        <p:spPr>
          <a:xfrm>
            <a:off x="9597628" y="2498527"/>
            <a:ext cx="4238982"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Regular training programmes and open dialogue empower all employees to understand and uphold equality standards.</a:t>
            </a:r>
            <a:endParaRPr lang="en-US" sz="1750" dirty="0"/>
          </a:p>
        </p:txBody>
      </p:sp>
      <p:pic>
        <p:nvPicPr>
          <p:cNvPr id="9" name="Image 2" descr="preencoded.png"/>
          <p:cNvPicPr>
            <a:picLocks noChangeAspect="1"/>
          </p:cNvPicPr>
          <p:nvPr/>
        </p:nvPicPr>
        <p:blipFill>
          <a:blip r:embed="rId6"/>
          <a:stretch>
            <a:fillRect/>
          </a:stretch>
        </p:blipFill>
        <p:spPr>
          <a:xfrm>
            <a:off x="5032653" y="1922978"/>
            <a:ext cx="4564975" cy="4564975"/>
          </a:xfrm>
          <a:prstGeom prst="rect">
            <a:avLst/>
          </a:prstGeom>
        </p:spPr>
      </p:pic>
      <p:pic>
        <p:nvPicPr>
          <p:cNvPr id="10"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7986713" y="3214688"/>
            <a:ext cx="318968" cy="318968"/>
          </a:xfrm>
          <a:prstGeom prst="rect">
            <a:avLst/>
          </a:prstGeom>
        </p:spPr>
      </p:pic>
      <p:sp>
        <p:nvSpPr>
          <p:cNvPr id="11" name="Text 5"/>
          <p:cNvSpPr/>
          <p:nvPr/>
        </p:nvSpPr>
        <p:spPr>
          <a:xfrm>
            <a:off x="9597628" y="446067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Inclusive Networks</a:t>
            </a:r>
            <a:endParaRPr lang="en-US" sz="2200" dirty="0"/>
          </a:p>
        </p:txBody>
      </p:sp>
      <p:sp>
        <p:nvSpPr>
          <p:cNvPr id="12" name="Text 6"/>
          <p:cNvSpPr/>
          <p:nvPr/>
        </p:nvSpPr>
        <p:spPr>
          <a:xfrm>
            <a:off x="9597628" y="4951095"/>
            <a:ext cx="4238982"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Utilise employee resource groups inclusively without restricting membership by protected traits, fostering belonging for all.</a:t>
            </a:r>
            <a:endParaRPr lang="en-US" sz="1750" dirty="0"/>
          </a:p>
        </p:txBody>
      </p:sp>
      <p:pic>
        <p:nvPicPr>
          <p:cNvPr id="13" name="Image 4" descr="preencoded.png"/>
          <p:cNvPicPr>
            <a:picLocks noChangeAspect="1"/>
          </p:cNvPicPr>
          <p:nvPr/>
        </p:nvPicPr>
        <p:blipFill>
          <a:blip r:embed="rId8"/>
          <a:stretch>
            <a:fillRect/>
          </a:stretch>
        </p:blipFill>
        <p:spPr>
          <a:xfrm>
            <a:off x="5032653" y="1922978"/>
            <a:ext cx="4564975" cy="4564975"/>
          </a:xfrm>
          <a:prstGeom prst="rect">
            <a:avLst/>
          </a:prstGeom>
        </p:spPr>
      </p:pic>
      <p:pic>
        <p:nvPicPr>
          <p:cNvPr id="14"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7986713" y="4877038"/>
            <a:ext cx="318968" cy="318968"/>
          </a:xfrm>
          <a:prstGeom prst="rect">
            <a:avLst/>
          </a:prstGeom>
        </p:spPr>
      </p:pic>
      <p:sp>
        <p:nvSpPr>
          <p:cNvPr id="15" name="Text 7"/>
          <p:cNvSpPr/>
          <p:nvPr/>
        </p:nvSpPr>
        <p:spPr>
          <a:xfrm>
            <a:off x="1901071" y="4460677"/>
            <a:ext cx="3131582" cy="354330"/>
          </a:xfrm>
          <a:prstGeom prst="rect">
            <a:avLst/>
          </a:prstGeom>
          <a:noFill/>
          <a:ln/>
        </p:spPr>
        <p:txBody>
          <a:bodyPr wrap="none" lIns="0" tIns="0" rIns="0" bIns="0" rtlCol="0" anchor="t"/>
          <a:lstStyle/>
          <a:p>
            <a:pPr marL="0" indent="0" algn="r">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Accountability Systems</a:t>
            </a:r>
            <a:endParaRPr lang="en-US" sz="2200" dirty="0"/>
          </a:p>
        </p:txBody>
      </p:sp>
      <p:sp>
        <p:nvSpPr>
          <p:cNvPr id="16" name="Text 8"/>
          <p:cNvSpPr/>
          <p:nvPr/>
        </p:nvSpPr>
        <p:spPr>
          <a:xfrm>
            <a:off x="793790" y="4951095"/>
            <a:ext cx="4238863" cy="1451610"/>
          </a:xfrm>
          <a:prstGeom prst="rect">
            <a:avLst/>
          </a:prstGeom>
          <a:noFill/>
          <a:ln/>
        </p:spPr>
        <p:txBody>
          <a:bodyPr wrap="square" lIns="0" tIns="0" rIns="0" bIns="0" rtlCol="0" anchor="t"/>
          <a:lstStyle/>
          <a:p>
            <a:pPr marL="0" indent="0" algn="r">
              <a:lnSpc>
                <a:spcPts val="2850"/>
              </a:lnSpc>
              <a:buNone/>
            </a:pPr>
            <a:r>
              <a:rPr lang="en-US" sz="1750" dirty="0">
                <a:solidFill>
                  <a:srgbClr val="403011"/>
                </a:solidFill>
                <a:latin typeface="Brygada 1918" pitchFamily="34" charset="0"/>
                <a:ea typeface="Brygada 1918" pitchFamily="34" charset="-122"/>
                <a:cs typeface="Brygada 1918" pitchFamily="34" charset="-120"/>
              </a:rPr>
              <a:t>Implement measurable accountability mechanisms ensuring policies translate into consistent workplace behaviours and outcomes.</a:t>
            </a:r>
            <a:endParaRPr lang="en-US" sz="1750" dirty="0"/>
          </a:p>
        </p:txBody>
      </p:sp>
      <p:pic>
        <p:nvPicPr>
          <p:cNvPr id="17" name="Image 6" descr="preencoded.png"/>
          <p:cNvPicPr>
            <a:picLocks noChangeAspect="1"/>
          </p:cNvPicPr>
          <p:nvPr/>
        </p:nvPicPr>
        <p:blipFill>
          <a:blip r:embed="rId10"/>
          <a:stretch>
            <a:fillRect/>
          </a:stretch>
        </p:blipFill>
        <p:spPr>
          <a:xfrm>
            <a:off x="5032653" y="1922978"/>
            <a:ext cx="4564975" cy="4564975"/>
          </a:xfrm>
          <a:prstGeom prst="rect">
            <a:avLst/>
          </a:prstGeom>
        </p:spPr>
      </p:pic>
      <p:pic>
        <p:nvPicPr>
          <p:cNvPr id="18"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6324362" y="4877038"/>
            <a:ext cx="318968" cy="318968"/>
          </a:xfrm>
          <a:prstGeom prst="rect">
            <a:avLst/>
          </a:prstGeom>
        </p:spPr>
      </p:pic>
      <p:sp>
        <p:nvSpPr>
          <p:cNvPr id="19" name="Text 9"/>
          <p:cNvSpPr/>
          <p:nvPr/>
        </p:nvSpPr>
        <p:spPr>
          <a:xfrm>
            <a:off x="793790" y="6743105"/>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Sustainable cultural change requires aligning organisational values, leadership actions, operational procedures, and individual behaviours around shared commitments to merit, fairness, and respect.</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15778"/>
          </a:xfrm>
          <a:prstGeom prst="rect">
            <a:avLst/>
          </a:prstGeom>
        </p:spPr>
      </p:pic>
      <p:sp>
        <p:nvSpPr>
          <p:cNvPr id="3" name="Text 0"/>
          <p:cNvSpPr/>
          <p:nvPr/>
        </p:nvSpPr>
        <p:spPr>
          <a:xfrm>
            <a:off x="644128" y="3092648"/>
            <a:ext cx="12981027" cy="575191"/>
          </a:xfrm>
          <a:prstGeom prst="rect">
            <a:avLst/>
          </a:prstGeom>
          <a:noFill/>
          <a:ln/>
        </p:spPr>
        <p:txBody>
          <a:bodyPr wrap="none" lIns="0" tIns="0" rIns="0" bIns="0" rtlCol="0" anchor="t"/>
          <a:lstStyle/>
          <a:p>
            <a:pPr marL="0" indent="0" algn="l">
              <a:lnSpc>
                <a:spcPts val="4500"/>
              </a:lnSpc>
              <a:buNone/>
            </a:pPr>
            <a:r>
              <a:rPr lang="en-US" sz="3600" dirty="0">
                <a:solidFill>
                  <a:srgbClr val="403011"/>
                </a:solidFill>
                <a:latin typeface="Brygada 1918 Semi Bold" pitchFamily="34" charset="0"/>
                <a:ea typeface="Brygada 1918 Semi Bold" pitchFamily="34" charset="-122"/>
                <a:cs typeface="Brygada 1918 Semi Bold" pitchFamily="34" charset="-120"/>
              </a:rPr>
              <a:t>Embedding Equality for Sustainable Organisational Success</a:t>
            </a:r>
            <a:endParaRPr lang="en-US" sz="3600" dirty="0"/>
          </a:p>
        </p:txBody>
      </p:sp>
      <p:sp>
        <p:nvSpPr>
          <p:cNvPr id="4" name="Shape 1"/>
          <p:cNvSpPr/>
          <p:nvPr/>
        </p:nvSpPr>
        <p:spPr>
          <a:xfrm>
            <a:off x="644128" y="3943826"/>
            <a:ext cx="4324707" cy="2283738"/>
          </a:xfrm>
          <a:prstGeom prst="roundRect">
            <a:avLst>
              <a:gd name="adj" fmla="val 4805"/>
            </a:avLst>
          </a:prstGeom>
          <a:solidFill>
            <a:srgbClr val="F6EBD4"/>
          </a:solidFill>
          <a:ln w="22860">
            <a:solidFill>
              <a:srgbClr val="626C3B"/>
            </a:solidFill>
            <a:prstDash val="solid"/>
          </a:ln>
        </p:spPr>
      </p:sp>
      <p:sp>
        <p:nvSpPr>
          <p:cNvPr id="5" name="Shape 2"/>
          <p:cNvSpPr/>
          <p:nvPr/>
        </p:nvSpPr>
        <p:spPr>
          <a:xfrm>
            <a:off x="621268" y="3943826"/>
            <a:ext cx="91440" cy="2283738"/>
          </a:xfrm>
          <a:prstGeom prst="roundRect">
            <a:avLst>
              <a:gd name="adj" fmla="val 301951"/>
            </a:avLst>
          </a:prstGeom>
          <a:solidFill>
            <a:srgbClr val="626C3B"/>
          </a:solidFill>
          <a:ln/>
        </p:spPr>
      </p:sp>
      <p:sp>
        <p:nvSpPr>
          <p:cNvPr id="6" name="Text 3"/>
          <p:cNvSpPr/>
          <p:nvPr/>
        </p:nvSpPr>
        <p:spPr>
          <a:xfrm>
            <a:off x="919520" y="4150638"/>
            <a:ext cx="2300764" cy="287536"/>
          </a:xfrm>
          <a:prstGeom prst="rect">
            <a:avLst/>
          </a:prstGeom>
          <a:noFill/>
          <a:ln/>
        </p:spPr>
        <p:txBody>
          <a:bodyPr wrap="none" lIns="0" tIns="0" rIns="0" bIns="0" rtlCol="0" anchor="t"/>
          <a:lstStyle/>
          <a:p>
            <a:pPr marL="0" indent="0" algn="l">
              <a:lnSpc>
                <a:spcPts val="2250"/>
              </a:lnSpc>
              <a:buNone/>
            </a:pPr>
            <a:r>
              <a:rPr lang="en-US" sz="1800" dirty="0">
                <a:solidFill>
                  <a:srgbClr val="403011"/>
                </a:solidFill>
                <a:latin typeface="Brygada 1918 Semi Bold" pitchFamily="34" charset="0"/>
                <a:ea typeface="Brygada 1918 Semi Bold" pitchFamily="34" charset="-122"/>
                <a:cs typeface="Brygada 1918 Semi Bold" pitchFamily="34" charset="-120"/>
              </a:rPr>
              <a:t>Legal Protection</a:t>
            </a:r>
            <a:endParaRPr lang="en-US" sz="1800" dirty="0"/>
          </a:p>
        </p:txBody>
      </p:sp>
      <p:sp>
        <p:nvSpPr>
          <p:cNvPr id="7" name="Text 4"/>
          <p:cNvSpPr/>
          <p:nvPr/>
        </p:nvSpPr>
        <p:spPr>
          <a:xfrm>
            <a:off x="919520" y="4548545"/>
            <a:ext cx="3842504" cy="1472208"/>
          </a:xfrm>
          <a:prstGeom prst="rect">
            <a:avLst/>
          </a:prstGeom>
          <a:noFill/>
          <a:ln/>
        </p:spPr>
        <p:txBody>
          <a:bodyPr wrap="square" lIns="0" tIns="0" rIns="0" bIns="0" rtlCol="0" anchor="t"/>
          <a:lstStyle/>
          <a:p>
            <a:pPr marL="0" indent="0" algn="l">
              <a:lnSpc>
                <a:spcPts val="2300"/>
              </a:lnSpc>
              <a:buNone/>
            </a:pPr>
            <a:r>
              <a:rPr lang="en-US" sz="1400" dirty="0">
                <a:solidFill>
                  <a:srgbClr val="403011"/>
                </a:solidFill>
                <a:latin typeface="Brygada 1918" pitchFamily="34" charset="0"/>
                <a:ea typeface="Brygada 1918" pitchFamily="34" charset="-122"/>
                <a:cs typeface="Brygada 1918" pitchFamily="34" charset="-120"/>
              </a:rPr>
              <a:t>Translating law into practice protects organisations from liability whilst demonstrating commitment to lawful, ethical operations in all employment decisions.</a:t>
            </a:r>
            <a:endParaRPr lang="en-US" sz="1400" dirty="0"/>
          </a:p>
        </p:txBody>
      </p:sp>
      <p:sp>
        <p:nvSpPr>
          <p:cNvPr id="8" name="Shape 5"/>
          <p:cNvSpPr/>
          <p:nvPr/>
        </p:nvSpPr>
        <p:spPr>
          <a:xfrm>
            <a:off x="5152787" y="3943826"/>
            <a:ext cx="4324707" cy="2283738"/>
          </a:xfrm>
          <a:prstGeom prst="roundRect">
            <a:avLst>
              <a:gd name="adj" fmla="val 4805"/>
            </a:avLst>
          </a:prstGeom>
          <a:solidFill>
            <a:srgbClr val="F6EBD4"/>
          </a:solidFill>
          <a:ln w="22860">
            <a:solidFill>
              <a:srgbClr val="83792E"/>
            </a:solidFill>
            <a:prstDash val="solid"/>
          </a:ln>
        </p:spPr>
      </p:sp>
      <p:sp>
        <p:nvSpPr>
          <p:cNvPr id="9" name="Shape 6"/>
          <p:cNvSpPr/>
          <p:nvPr/>
        </p:nvSpPr>
        <p:spPr>
          <a:xfrm>
            <a:off x="5129927" y="3943826"/>
            <a:ext cx="91440" cy="2283738"/>
          </a:xfrm>
          <a:prstGeom prst="roundRect">
            <a:avLst>
              <a:gd name="adj" fmla="val 301951"/>
            </a:avLst>
          </a:prstGeom>
          <a:solidFill>
            <a:srgbClr val="83792E"/>
          </a:solidFill>
          <a:ln/>
        </p:spPr>
      </p:sp>
      <p:sp>
        <p:nvSpPr>
          <p:cNvPr id="10" name="Text 7"/>
          <p:cNvSpPr/>
          <p:nvPr/>
        </p:nvSpPr>
        <p:spPr>
          <a:xfrm>
            <a:off x="5428178" y="4150638"/>
            <a:ext cx="2518172" cy="287536"/>
          </a:xfrm>
          <a:prstGeom prst="rect">
            <a:avLst/>
          </a:prstGeom>
          <a:noFill/>
          <a:ln/>
        </p:spPr>
        <p:txBody>
          <a:bodyPr wrap="none" lIns="0" tIns="0" rIns="0" bIns="0" rtlCol="0" anchor="t"/>
          <a:lstStyle/>
          <a:p>
            <a:pPr marL="0" indent="0" algn="l">
              <a:lnSpc>
                <a:spcPts val="2250"/>
              </a:lnSpc>
              <a:buNone/>
            </a:pPr>
            <a:r>
              <a:rPr lang="en-US" sz="1800" dirty="0">
                <a:solidFill>
                  <a:srgbClr val="403011"/>
                </a:solidFill>
                <a:latin typeface="Brygada 1918 Semi Bold" pitchFamily="34" charset="0"/>
                <a:ea typeface="Brygada 1918 Semi Bold" pitchFamily="34" charset="-122"/>
                <a:cs typeface="Brygada 1918 Semi Bold" pitchFamily="34" charset="-120"/>
              </a:rPr>
              <a:t>Operational Excellence</a:t>
            </a:r>
            <a:endParaRPr lang="en-US" sz="1800" dirty="0"/>
          </a:p>
        </p:txBody>
      </p:sp>
      <p:sp>
        <p:nvSpPr>
          <p:cNvPr id="11" name="Text 8"/>
          <p:cNvSpPr/>
          <p:nvPr/>
        </p:nvSpPr>
        <p:spPr>
          <a:xfrm>
            <a:off x="5428178" y="4548545"/>
            <a:ext cx="3842504" cy="1177766"/>
          </a:xfrm>
          <a:prstGeom prst="rect">
            <a:avLst/>
          </a:prstGeom>
          <a:noFill/>
          <a:ln/>
        </p:spPr>
        <p:txBody>
          <a:bodyPr wrap="square" lIns="0" tIns="0" rIns="0" bIns="0" rtlCol="0" anchor="t"/>
          <a:lstStyle/>
          <a:p>
            <a:pPr marL="0" indent="0" algn="l">
              <a:lnSpc>
                <a:spcPts val="2300"/>
              </a:lnSpc>
              <a:buNone/>
            </a:pPr>
            <a:r>
              <a:rPr lang="en-US" sz="1400" dirty="0">
                <a:solidFill>
                  <a:srgbClr val="403011"/>
                </a:solidFill>
                <a:latin typeface="Brygada 1918" pitchFamily="34" charset="0"/>
                <a:ea typeface="Brygada 1918" pitchFamily="34" charset="-122"/>
                <a:cs typeface="Brygada 1918" pitchFamily="34" charset="-120"/>
              </a:rPr>
              <a:t>Thoughtful policies, ethical complaint handling, and robust codes of conduct create fair, productive workplaces where talent thrives on merit.</a:t>
            </a:r>
            <a:endParaRPr lang="en-US" sz="1400" dirty="0"/>
          </a:p>
        </p:txBody>
      </p:sp>
      <p:sp>
        <p:nvSpPr>
          <p:cNvPr id="12" name="Shape 9"/>
          <p:cNvSpPr/>
          <p:nvPr/>
        </p:nvSpPr>
        <p:spPr>
          <a:xfrm>
            <a:off x="9661446" y="3943826"/>
            <a:ext cx="4324707" cy="2283738"/>
          </a:xfrm>
          <a:prstGeom prst="roundRect">
            <a:avLst>
              <a:gd name="adj" fmla="val 4805"/>
            </a:avLst>
          </a:prstGeom>
          <a:solidFill>
            <a:srgbClr val="F6EBD4"/>
          </a:solidFill>
          <a:ln w="22860">
            <a:solidFill>
              <a:srgbClr val="E8AF3B"/>
            </a:solidFill>
            <a:prstDash val="solid"/>
          </a:ln>
        </p:spPr>
      </p:sp>
      <p:sp>
        <p:nvSpPr>
          <p:cNvPr id="13" name="Shape 10"/>
          <p:cNvSpPr/>
          <p:nvPr/>
        </p:nvSpPr>
        <p:spPr>
          <a:xfrm>
            <a:off x="9638586" y="3943826"/>
            <a:ext cx="91440" cy="2283738"/>
          </a:xfrm>
          <a:prstGeom prst="roundRect">
            <a:avLst>
              <a:gd name="adj" fmla="val 301951"/>
            </a:avLst>
          </a:prstGeom>
          <a:solidFill>
            <a:srgbClr val="E8AF3B"/>
          </a:solidFill>
          <a:ln/>
        </p:spPr>
      </p:sp>
      <p:sp>
        <p:nvSpPr>
          <p:cNvPr id="14" name="Text 11"/>
          <p:cNvSpPr/>
          <p:nvPr/>
        </p:nvSpPr>
        <p:spPr>
          <a:xfrm>
            <a:off x="9936837" y="4150638"/>
            <a:ext cx="2379940" cy="287536"/>
          </a:xfrm>
          <a:prstGeom prst="rect">
            <a:avLst/>
          </a:prstGeom>
          <a:noFill/>
          <a:ln/>
        </p:spPr>
        <p:txBody>
          <a:bodyPr wrap="none" lIns="0" tIns="0" rIns="0" bIns="0" rtlCol="0" anchor="t"/>
          <a:lstStyle/>
          <a:p>
            <a:pPr marL="0" indent="0" algn="l">
              <a:lnSpc>
                <a:spcPts val="2250"/>
              </a:lnSpc>
              <a:buNone/>
            </a:pPr>
            <a:r>
              <a:rPr lang="en-US" sz="1800" dirty="0">
                <a:solidFill>
                  <a:srgbClr val="403011"/>
                </a:solidFill>
                <a:latin typeface="Brygada 1918 Semi Bold" pitchFamily="34" charset="0"/>
                <a:ea typeface="Brygada 1918 Semi Bold" pitchFamily="34" charset="-122"/>
                <a:cs typeface="Brygada 1918 Semi Bold" pitchFamily="34" charset="-120"/>
              </a:rPr>
              <a:t>Long-Term Resilience</a:t>
            </a:r>
            <a:endParaRPr lang="en-US" sz="1800" dirty="0"/>
          </a:p>
        </p:txBody>
      </p:sp>
      <p:sp>
        <p:nvSpPr>
          <p:cNvPr id="15" name="Text 12"/>
          <p:cNvSpPr/>
          <p:nvPr/>
        </p:nvSpPr>
        <p:spPr>
          <a:xfrm>
            <a:off x="9936837" y="4548545"/>
            <a:ext cx="3842504" cy="1472208"/>
          </a:xfrm>
          <a:prstGeom prst="rect">
            <a:avLst/>
          </a:prstGeom>
          <a:noFill/>
          <a:ln/>
        </p:spPr>
        <p:txBody>
          <a:bodyPr wrap="square" lIns="0" tIns="0" rIns="0" bIns="0" rtlCol="0" anchor="t"/>
          <a:lstStyle/>
          <a:p>
            <a:pPr marL="0" indent="0" algn="l">
              <a:lnSpc>
                <a:spcPts val="2300"/>
              </a:lnSpc>
              <a:buNone/>
            </a:pPr>
            <a:r>
              <a:rPr lang="en-US" sz="1400" dirty="0">
                <a:solidFill>
                  <a:srgbClr val="403011"/>
                </a:solidFill>
                <a:latin typeface="Brygada 1918" pitchFamily="34" charset="0"/>
                <a:ea typeface="Brygada 1918" pitchFamily="34" charset="-122"/>
                <a:cs typeface="Brygada 1918" pitchFamily="34" charset="-120"/>
              </a:rPr>
              <a:t>Commitment to merit-based opportunity and respectful treatment ensures organisational resilience and adaptability amid evolving legal requirements and social expectations.</a:t>
            </a:r>
            <a:endParaRPr lang="en-US" sz="1400" dirty="0"/>
          </a:p>
        </p:txBody>
      </p:sp>
      <p:sp>
        <p:nvSpPr>
          <p:cNvPr id="16" name="Text 13"/>
          <p:cNvSpPr/>
          <p:nvPr/>
        </p:nvSpPr>
        <p:spPr>
          <a:xfrm>
            <a:off x="920115" y="6641663"/>
            <a:ext cx="13066157" cy="588883"/>
          </a:xfrm>
          <a:prstGeom prst="rect">
            <a:avLst/>
          </a:prstGeom>
          <a:noFill/>
          <a:ln/>
        </p:spPr>
        <p:txBody>
          <a:bodyPr wrap="square" lIns="0" tIns="0" rIns="0" bIns="0" rtlCol="0" anchor="t"/>
          <a:lstStyle/>
          <a:p>
            <a:pPr marL="0" indent="0" algn="l">
              <a:lnSpc>
                <a:spcPts val="2300"/>
              </a:lnSpc>
              <a:buNone/>
            </a:pPr>
            <a:r>
              <a:rPr lang="en-US" sz="1400" dirty="0">
                <a:solidFill>
                  <a:srgbClr val="403011"/>
                </a:solidFill>
                <a:latin typeface="Brygada 1918" pitchFamily="34" charset="0"/>
                <a:ea typeface="Brygada 1918" pitchFamily="34" charset="-122"/>
                <a:cs typeface="Brygada 1918" pitchFamily="34" charset="-120"/>
              </a:rPr>
              <a:t>"Organisations that embed equality into their DNA—through policy, practice, and culture—create sustainable competitive advantage whilst fulfilling their legal and ethical obligations to all employees."</a:t>
            </a:r>
            <a:endParaRPr lang="en-US" sz="1400" dirty="0"/>
          </a:p>
        </p:txBody>
      </p:sp>
      <p:sp>
        <p:nvSpPr>
          <p:cNvPr id="17" name="Shape 14"/>
          <p:cNvSpPr/>
          <p:nvPr/>
        </p:nvSpPr>
        <p:spPr>
          <a:xfrm>
            <a:off x="644128" y="6434614"/>
            <a:ext cx="22860" cy="1002983"/>
          </a:xfrm>
          <a:prstGeom prst="rect">
            <a:avLst/>
          </a:prstGeom>
          <a:solidFill>
            <a:srgbClr val="626C3B"/>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978</Words>
  <Application>Microsoft Office PowerPoint</Application>
  <PresentationFormat>Particularizare</PresentationFormat>
  <Paragraphs>96</Paragraphs>
  <Slides>10</Slides>
  <Notes>10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10</vt:i4>
      </vt:variant>
    </vt:vector>
  </HeadingPairs>
  <TitlesOfParts>
    <vt:vector size="17" baseType="lpstr">
      <vt:lpstr>Calibri</vt:lpstr>
      <vt:lpstr>Brygada 1918 Semi Bold</vt:lpstr>
      <vt:lpstr>Times New Roman</vt:lpstr>
      <vt:lpstr>Arial</vt:lpstr>
      <vt:lpstr>Brygada 1918 Light</vt:lpstr>
      <vt:lpstr>Brygada 1918</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2</cp:revision>
  <dcterms:created xsi:type="dcterms:W3CDTF">2025-12-30T16:04:44Z</dcterms:created>
  <dcterms:modified xsi:type="dcterms:W3CDTF">2025-12-30T16:10:07Z</dcterms:modified>
</cp:coreProperties>
</file>