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4630400" cy="8229600"/>
  <p:notesSz cx="8229600" cy="14630400"/>
  <p:embeddedFontLst>
    <p:embeddedFont>
      <p:font typeface="Fraunces Extra Bold" panose="020B0604020202020204" charset="-18"/>
      <p:regular r:id="rId23"/>
    </p:embeddedFont>
    <p:embeddedFont>
      <p:font typeface="Calibri" panose="020F0502020204030204" pitchFamily="34" charset="0"/>
      <p:regular r:id="rId24"/>
      <p:bold r:id="rId25"/>
      <p:italic r:id="rId26"/>
      <p:boldItalic r:id="rId27"/>
    </p:embeddedFont>
    <p:embeddedFont>
      <p:font typeface="Nobile" panose="020B0604020202020204" charset="0"/>
      <p:regular r:id="rId28"/>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992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569682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file:///C:\Users\ISJ_INFO\Downloads\PHOTO-2024-07-22-12-58-56.jpg" TargetMode="External"/><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6.svg"/><Relationship Id="rId5" Type="http://schemas.openxmlformats.org/officeDocument/2006/relationships/image" Target="../media/image-2-4.svg"/><Relationship Id="rId10" Type="http://schemas.openxmlformats.org/officeDocument/2006/relationships/image" Target="../media/image-2-10.svg"/><Relationship Id="rId4" Type="http://schemas.openxmlformats.org/officeDocument/2006/relationships/image" Target="../media/image-2-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7-2.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1-6.svg"/><Relationship Id="rId5" Type="http://schemas.openxmlformats.org/officeDocument/2006/relationships/image" Target="../media/image-11-4.svg"/><Relationship Id="rId4" Type="http://schemas.openxmlformats.org/officeDocument/2006/relationships/image" Target="../media/image-11-2.sv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3028355"/>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Utilizarea calculatorului pentru muncă și documente</a:t>
            </a:r>
            <a:endParaRPr lang="en-US" sz="3900" dirty="0"/>
          </a:p>
        </p:txBody>
      </p:sp>
      <p:sp>
        <p:nvSpPr>
          <p:cNvPr id="4" name="Text 1"/>
          <p:cNvSpPr/>
          <p:nvPr/>
        </p:nvSpPr>
        <p:spPr>
          <a:xfrm>
            <a:off x="793790" y="456616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Modulul 2: Competențe digitale esențiale pentru căutarea unui loc de muncă și organizarea documentelor profesionale</a:t>
            </a:r>
            <a:endParaRPr lang="en-US" sz="1550" dirty="0"/>
          </a:p>
        </p:txBody>
      </p:sp>
      <p:pic>
        <p:nvPicPr>
          <p:cNvPr id="5" name="Imagine 4"/>
          <p:cNvPicPr>
            <a:picLocks noChangeAspect="1"/>
          </p:cNvPicPr>
          <p:nvPr/>
        </p:nvPicPr>
        <p:blipFill>
          <a:blip r:embed="rId4"/>
          <a:stretch>
            <a:fillRect/>
          </a:stretch>
        </p:blipFill>
        <p:spPr>
          <a:xfrm>
            <a:off x="7011426" y="321097"/>
            <a:ext cx="1876950" cy="594933"/>
          </a:xfrm>
          <a:prstGeom prst="rect">
            <a:avLst/>
          </a:prstGeom>
        </p:spPr>
      </p:pic>
      <p:pic>
        <p:nvPicPr>
          <p:cNvPr id="6" name="Imagine 5"/>
          <p:cNvPicPr>
            <a:picLocks noChangeAspect="1"/>
          </p:cNvPicPr>
          <p:nvPr/>
        </p:nvPicPr>
        <p:blipFill>
          <a:blip r:embed="rId5"/>
          <a:stretch>
            <a:fillRect/>
          </a:stretch>
        </p:blipFill>
        <p:spPr>
          <a:xfrm>
            <a:off x="2733750" y="425380"/>
            <a:ext cx="3676500" cy="666067"/>
          </a:xfrm>
          <a:prstGeom prst="rect">
            <a:avLst/>
          </a:prstGeom>
        </p:spPr>
      </p:pic>
      <p:pic>
        <p:nvPicPr>
          <p:cNvPr id="8" name="Imagine 7"/>
          <p:cNvPicPr/>
          <p:nvPr/>
        </p:nvPicPr>
        <p:blipFill>
          <a:blip r:embed="rId6">
            <a:extLst>
              <a:ext uri="{28A0092B-C50C-407E-A947-70E740481C1C}">
                <a14:useLocalDpi xmlns:a14="http://schemas.microsoft.com/office/drawing/2010/main" val="0"/>
              </a:ext>
            </a:extLst>
          </a:blip>
          <a:srcRect l="-9" t="-43" r="-9" b="-43"/>
          <a:stretch>
            <a:fillRect/>
          </a:stretch>
        </p:blipFill>
        <p:spPr bwMode="auto">
          <a:xfrm>
            <a:off x="2869602" y="7106322"/>
            <a:ext cx="2651760" cy="579120"/>
          </a:xfrm>
          <a:prstGeom prst="rect">
            <a:avLst/>
          </a:prstGeom>
          <a:noFill/>
          <a:ln>
            <a:noFill/>
          </a:ln>
        </p:spPr>
      </p:pic>
      <p:sp>
        <p:nvSpPr>
          <p:cNvPr id="9" name="Dreptunghi 8"/>
          <p:cNvSpPr/>
          <p:nvPr/>
        </p:nvSpPr>
        <p:spPr>
          <a:xfrm>
            <a:off x="4248834" y="6608788"/>
            <a:ext cx="646331" cy="369332"/>
          </a:xfrm>
          <a:prstGeom prst="rect">
            <a:avLst/>
          </a:prstGeom>
        </p:spPr>
        <p:txBody>
          <a:bodyPr wrap="square">
            <a:spAutoFit/>
          </a:bodyPr>
          <a:lstStyle/>
          <a:p>
            <a:r>
              <a:rPr lang="en-US" b="1" dirty="0" smtClean="0">
                <a:effectLst/>
                <a:latin typeface="Times New Roman" panose="02020603050405020304" pitchFamily="18" charset="0"/>
                <a:ea typeface="Times New Roman" panose="02020603050405020304" pitchFamily="18" charset="0"/>
              </a:rPr>
              <a:t>2025</a:t>
            </a:r>
            <a:endParaRPr lang="ro-RO" dirty="0"/>
          </a:p>
        </p:txBody>
      </p:sp>
      <p:pic>
        <p:nvPicPr>
          <p:cNvPr id="10" name="Picture 2" descr="C:\Users\ISJ_INFO\Downloads\PHOTO-2024-07-22-12-58-56.jpg"/>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674499" y="258505"/>
            <a:ext cx="1384753" cy="1416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88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93790" y="805458"/>
            <a:ext cx="1165384" cy="373142"/>
          </a:xfrm>
          <a:prstGeom prst="roundRect">
            <a:avLst>
              <a:gd name="adj" fmla="val 38297"/>
            </a:avLst>
          </a:prstGeom>
          <a:solidFill>
            <a:srgbClr val="DDEEE0"/>
          </a:solidFill>
          <a:ln/>
        </p:spPr>
      </p:sp>
      <p:sp>
        <p:nvSpPr>
          <p:cNvPr id="3" name="Text 1"/>
          <p:cNvSpPr/>
          <p:nvPr/>
        </p:nvSpPr>
        <p:spPr>
          <a:xfrm>
            <a:off x="912852" y="864989"/>
            <a:ext cx="927259" cy="254079"/>
          </a:xfrm>
          <a:prstGeom prst="rect">
            <a:avLst/>
          </a:prstGeom>
          <a:noFill/>
          <a:ln/>
        </p:spPr>
        <p:txBody>
          <a:bodyPr wrap="none" lIns="0" tIns="0" rIns="0" bIns="0" rtlCol="0" anchor="t"/>
          <a:lstStyle/>
          <a:p>
            <a:pPr marL="0" indent="0" algn="l">
              <a:lnSpc>
                <a:spcPts val="2000"/>
              </a:lnSpc>
              <a:buNone/>
            </a:pPr>
            <a:r>
              <a:rPr lang="en-US" sz="1250" dirty="0">
                <a:solidFill>
                  <a:srgbClr val="405449"/>
                </a:solidFill>
                <a:latin typeface="Nobile" pitchFamily="34" charset="0"/>
                <a:ea typeface="Nobile" pitchFamily="34" charset="-122"/>
                <a:cs typeface="Nobile" pitchFamily="34" charset="-120"/>
              </a:rPr>
              <a:t>MODULUL 2</a:t>
            </a:r>
            <a:endParaRPr lang="en-US" sz="1250" dirty="0"/>
          </a:p>
        </p:txBody>
      </p:sp>
      <p:sp>
        <p:nvSpPr>
          <p:cNvPr id="4" name="Text 2"/>
          <p:cNvSpPr/>
          <p:nvPr/>
        </p:nvSpPr>
        <p:spPr>
          <a:xfrm>
            <a:off x="793790" y="1257895"/>
            <a:ext cx="7167205"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Ce vei învăța în acest modul?</a:t>
            </a:r>
            <a:endParaRPr lang="en-US" sz="3900" dirty="0"/>
          </a:p>
        </p:txBody>
      </p:sp>
      <p:sp>
        <p:nvSpPr>
          <p:cNvPr id="5" name="Text 3"/>
          <p:cNvSpPr/>
          <p:nvPr/>
        </p:nvSpPr>
        <p:spPr>
          <a:xfrm>
            <a:off x="793790" y="217562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La finalul modulului vei dobândi competențe practice esențiale pentru piața muncii moderne. Aceste abilități îți vor crește semnificativ șansele de angajare și te vor ajuta să lucrezi eficient în orice mediu profesional.</a:t>
            </a:r>
            <a:endParaRPr lang="en-US" sz="1550" dirty="0"/>
          </a:p>
        </p:txBody>
      </p:sp>
      <p:sp>
        <p:nvSpPr>
          <p:cNvPr id="6" name="Shape 4"/>
          <p:cNvSpPr/>
          <p:nvPr/>
        </p:nvSpPr>
        <p:spPr>
          <a:xfrm>
            <a:off x="793790" y="3033951"/>
            <a:ext cx="4215289" cy="2254687"/>
          </a:xfrm>
          <a:prstGeom prst="roundRect">
            <a:avLst>
              <a:gd name="adj" fmla="val 7922"/>
            </a:avLst>
          </a:prstGeom>
          <a:solidFill>
            <a:srgbClr val="E8F3E8"/>
          </a:solidFill>
          <a:ln/>
        </p:spPr>
      </p:sp>
      <p:sp>
        <p:nvSpPr>
          <p:cNvPr id="7" name="Shape 5"/>
          <p:cNvSpPr/>
          <p:nvPr/>
        </p:nvSpPr>
        <p:spPr>
          <a:xfrm>
            <a:off x="992148" y="3232309"/>
            <a:ext cx="595313" cy="595313"/>
          </a:xfrm>
          <a:prstGeom prst="roundRect">
            <a:avLst>
              <a:gd name="adj" fmla="val 15358451"/>
            </a:avLst>
          </a:prstGeom>
          <a:solidFill>
            <a:srgbClr val="438951"/>
          </a:solidFill>
          <a:ln/>
        </p:spPr>
      </p:sp>
      <p:pic>
        <p:nvPicPr>
          <p:cNvPr id="8"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55859" y="3395901"/>
            <a:ext cx="267891" cy="267891"/>
          </a:xfrm>
          <a:prstGeom prst="rect">
            <a:avLst/>
          </a:prstGeom>
        </p:spPr>
      </p:pic>
      <p:sp>
        <p:nvSpPr>
          <p:cNvPr id="9" name="Text 6"/>
          <p:cNvSpPr/>
          <p:nvPr/>
        </p:nvSpPr>
        <p:spPr>
          <a:xfrm>
            <a:off x="992148" y="4025979"/>
            <a:ext cx="3090148"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Documente profesionale</a:t>
            </a:r>
            <a:endParaRPr lang="en-US" sz="1950" dirty="0"/>
          </a:p>
        </p:txBody>
      </p:sp>
      <p:sp>
        <p:nvSpPr>
          <p:cNvPr id="10" name="Text 7"/>
          <p:cNvSpPr/>
          <p:nvPr/>
        </p:nvSpPr>
        <p:spPr>
          <a:xfrm>
            <a:off x="992148" y="4455200"/>
            <a:ext cx="3818573"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Vei scrie CV-uri, cereri și declarații clare și profesionale</a:t>
            </a:r>
            <a:endParaRPr lang="en-US" sz="1550" dirty="0"/>
          </a:p>
        </p:txBody>
      </p:sp>
      <p:sp>
        <p:nvSpPr>
          <p:cNvPr id="11" name="Shape 8"/>
          <p:cNvSpPr/>
          <p:nvPr/>
        </p:nvSpPr>
        <p:spPr>
          <a:xfrm>
            <a:off x="5207437" y="3033951"/>
            <a:ext cx="4215408" cy="2254687"/>
          </a:xfrm>
          <a:prstGeom prst="roundRect">
            <a:avLst>
              <a:gd name="adj" fmla="val 7922"/>
            </a:avLst>
          </a:prstGeom>
          <a:solidFill>
            <a:srgbClr val="E8F3E8"/>
          </a:solidFill>
          <a:ln/>
        </p:spPr>
      </p:sp>
      <p:sp>
        <p:nvSpPr>
          <p:cNvPr id="12" name="Shape 9"/>
          <p:cNvSpPr/>
          <p:nvPr/>
        </p:nvSpPr>
        <p:spPr>
          <a:xfrm>
            <a:off x="5405795" y="3232309"/>
            <a:ext cx="595313" cy="595313"/>
          </a:xfrm>
          <a:prstGeom prst="roundRect">
            <a:avLst>
              <a:gd name="adj" fmla="val 15358451"/>
            </a:avLst>
          </a:prstGeom>
          <a:solidFill>
            <a:srgbClr val="438951"/>
          </a:solidFill>
          <a:ln/>
        </p:spPr>
      </p:sp>
      <p:pic>
        <p:nvPicPr>
          <p:cNvPr id="13"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569506" y="3395901"/>
            <a:ext cx="267891" cy="267891"/>
          </a:xfrm>
          <a:prstGeom prst="rect">
            <a:avLst/>
          </a:prstGeom>
        </p:spPr>
      </p:pic>
      <p:sp>
        <p:nvSpPr>
          <p:cNvPr id="14" name="Text 10"/>
          <p:cNvSpPr/>
          <p:nvPr/>
        </p:nvSpPr>
        <p:spPr>
          <a:xfrm>
            <a:off x="5405795" y="402597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Salvare și editare</a:t>
            </a:r>
            <a:endParaRPr lang="en-US" sz="1950" dirty="0"/>
          </a:p>
        </p:txBody>
      </p:sp>
      <p:sp>
        <p:nvSpPr>
          <p:cNvPr id="15" name="Text 11"/>
          <p:cNvSpPr/>
          <p:nvPr/>
        </p:nvSpPr>
        <p:spPr>
          <a:xfrm>
            <a:off x="5405795" y="4455200"/>
            <a:ext cx="3818692"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Vei gestiona fișierele tale, salvând și modificând documente în siguranță</a:t>
            </a:r>
            <a:endParaRPr lang="en-US" sz="1550" dirty="0"/>
          </a:p>
        </p:txBody>
      </p:sp>
      <p:sp>
        <p:nvSpPr>
          <p:cNvPr id="16" name="Shape 12"/>
          <p:cNvSpPr/>
          <p:nvPr/>
        </p:nvSpPr>
        <p:spPr>
          <a:xfrm>
            <a:off x="9621203" y="3033951"/>
            <a:ext cx="4215289" cy="2254687"/>
          </a:xfrm>
          <a:prstGeom prst="roundRect">
            <a:avLst>
              <a:gd name="adj" fmla="val 7922"/>
            </a:avLst>
          </a:prstGeom>
          <a:solidFill>
            <a:srgbClr val="E8F3E8"/>
          </a:solidFill>
          <a:ln/>
        </p:spPr>
      </p:sp>
      <p:sp>
        <p:nvSpPr>
          <p:cNvPr id="17" name="Shape 13"/>
          <p:cNvSpPr/>
          <p:nvPr/>
        </p:nvSpPr>
        <p:spPr>
          <a:xfrm>
            <a:off x="9819561" y="3232309"/>
            <a:ext cx="595313" cy="595313"/>
          </a:xfrm>
          <a:prstGeom prst="roundRect">
            <a:avLst>
              <a:gd name="adj" fmla="val 15358451"/>
            </a:avLst>
          </a:prstGeom>
          <a:solidFill>
            <a:srgbClr val="438951"/>
          </a:solidFill>
          <a:ln/>
        </p:spPr>
      </p:sp>
      <p:pic>
        <p:nvPicPr>
          <p:cNvPr id="18"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9983272" y="3395901"/>
            <a:ext cx="267891" cy="267891"/>
          </a:xfrm>
          <a:prstGeom prst="rect">
            <a:avLst/>
          </a:prstGeom>
        </p:spPr>
      </p:pic>
      <p:sp>
        <p:nvSpPr>
          <p:cNvPr id="19" name="Text 14"/>
          <p:cNvSpPr/>
          <p:nvPr/>
        </p:nvSpPr>
        <p:spPr>
          <a:xfrm>
            <a:off x="9819561" y="402597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Tabele simple</a:t>
            </a:r>
            <a:endParaRPr lang="en-US" sz="1950" dirty="0"/>
          </a:p>
        </p:txBody>
      </p:sp>
      <p:sp>
        <p:nvSpPr>
          <p:cNvPr id="20" name="Text 15"/>
          <p:cNvSpPr/>
          <p:nvPr/>
        </p:nvSpPr>
        <p:spPr>
          <a:xfrm>
            <a:off x="9819561" y="4455200"/>
            <a:ext cx="3818573"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Vei crea tabele pentru program de lucru sau evidențe personale</a:t>
            </a:r>
            <a:endParaRPr lang="en-US" sz="1550" dirty="0"/>
          </a:p>
        </p:txBody>
      </p:sp>
      <p:sp>
        <p:nvSpPr>
          <p:cNvPr id="21" name="Shape 16"/>
          <p:cNvSpPr/>
          <p:nvPr/>
        </p:nvSpPr>
        <p:spPr>
          <a:xfrm>
            <a:off x="793790" y="5486995"/>
            <a:ext cx="6422112" cy="1937147"/>
          </a:xfrm>
          <a:prstGeom prst="roundRect">
            <a:avLst>
              <a:gd name="adj" fmla="val 9221"/>
            </a:avLst>
          </a:prstGeom>
          <a:solidFill>
            <a:srgbClr val="E8F3E8"/>
          </a:solidFill>
          <a:ln/>
        </p:spPr>
      </p:sp>
      <p:sp>
        <p:nvSpPr>
          <p:cNvPr id="22" name="Shape 17"/>
          <p:cNvSpPr/>
          <p:nvPr/>
        </p:nvSpPr>
        <p:spPr>
          <a:xfrm>
            <a:off x="992148" y="5685353"/>
            <a:ext cx="595313" cy="595313"/>
          </a:xfrm>
          <a:prstGeom prst="roundRect">
            <a:avLst>
              <a:gd name="adj" fmla="val 15358451"/>
            </a:avLst>
          </a:prstGeom>
          <a:solidFill>
            <a:srgbClr val="438951"/>
          </a:solidFill>
          <a:ln/>
        </p:spPr>
      </p:sp>
      <p:pic>
        <p:nvPicPr>
          <p:cNvPr id="23"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1155859" y="5848945"/>
            <a:ext cx="267891" cy="267891"/>
          </a:xfrm>
          <a:prstGeom prst="rect">
            <a:avLst/>
          </a:prstGeom>
        </p:spPr>
      </p:pic>
      <p:sp>
        <p:nvSpPr>
          <p:cNvPr id="24" name="Text 18"/>
          <p:cNvSpPr/>
          <p:nvPr/>
        </p:nvSpPr>
        <p:spPr>
          <a:xfrm>
            <a:off x="992148" y="647902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Prezentări clare</a:t>
            </a:r>
            <a:endParaRPr lang="en-US" sz="1950" dirty="0"/>
          </a:p>
        </p:txBody>
      </p:sp>
      <p:sp>
        <p:nvSpPr>
          <p:cNvPr id="25" name="Text 19"/>
          <p:cNvSpPr/>
          <p:nvPr/>
        </p:nvSpPr>
        <p:spPr>
          <a:xfrm>
            <a:off x="992148" y="6908244"/>
            <a:ext cx="6025396" cy="31754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Vei pregăti slide-uri simple pentru a te prezenta profesional</a:t>
            </a:r>
            <a:endParaRPr lang="en-US" sz="1550" dirty="0"/>
          </a:p>
        </p:txBody>
      </p:sp>
      <p:sp>
        <p:nvSpPr>
          <p:cNvPr id="26" name="Shape 20"/>
          <p:cNvSpPr/>
          <p:nvPr/>
        </p:nvSpPr>
        <p:spPr>
          <a:xfrm>
            <a:off x="7414260" y="5486995"/>
            <a:ext cx="6422231" cy="1937147"/>
          </a:xfrm>
          <a:prstGeom prst="roundRect">
            <a:avLst>
              <a:gd name="adj" fmla="val 9221"/>
            </a:avLst>
          </a:prstGeom>
          <a:solidFill>
            <a:srgbClr val="E8F3E8"/>
          </a:solidFill>
          <a:ln/>
        </p:spPr>
      </p:sp>
      <p:sp>
        <p:nvSpPr>
          <p:cNvPr id="27" name="Shape 21"/>
          <p:cNvSpPr/>
          <p:nvPr/>
        </p:nvSpPr>
        <p:spPr>
          <a:xfrm>
            <a:off x="7612618" y="5685353"/>
            <a:ext cx="595313" cy="595313"/>
          </a:xfrm>
          <a:prstGeom prst="roundRect">
            <a:avLst>
              <a:gd name="adj" fmla="val 15358451"/>
            </a:avLst>
          </a:prstGeom>
          <a:solidFill>
            <a:srgbClr val="438951"/>
          </a:solidFill>
          <a:ln/>
        </p:spPr>
      </p:sp>
      <p:pic>
        <p:nvPicPr>
          <p:cNvPr id="28"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7776329" y="5848945"/>
            <a:ext cx="267891" cy="267891"/>
          </a:xfrm>
          <a:prstGeom prst="rect">
            <a:avLst/>
          </a:prstGeom>
        </p:spPr>
      </p:pic>
      <p:sp>
        <p:nvSpPr>
          <p:cNvPr id="29" name="Text 22"/>
          <p:cNvSpPr/>
          <p:nvPr/>
        </p:nvSpPr>
        <p:spPr>
          <a:xfrm>
            <a:off x="7612618" y="647902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Organizare fișiere</a:t>
            </a:r>
            <a:endParaRPr lang="en-US" sz="1950" dirty="0"/>
          </a:p>
        </p:txBody>
      </p:sp>
      <p:sp>
        <p:nvSpPr>
          <p:cNvPr id="30" name="Text 23"/>
          <p:cNvSpPr/>
          <p:nvPr/>
        </p:nvSpPr>
        <p:spPr>
          <a:xfrm>
            <a:off x="7612618" y="6908244"/>
            <a:ext cx="6025515" cy="31754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Vei lucra ordonat cu toate documentele tale importante</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301115"/>
            <a:ext cx="975479" cy="388382"/>
          </a:xfrm>
          <a:prstGeom prst="roundRect">
            <a:avLst>
              <a:gd name="adj" fmla="val 36794"/>
            </a:avLst>
          </a:prstGeom>
          <a:noFill/>
          <a:ln w="7620">
            <a:solidFill>
              <a:srgbClr val="438951"/>
            </a:solidFill>
            <a:prstDash val="solid"/>
          </a:ln>
        </p:spPr>
      </p:sp>
      <p:sp>
        <p:nvSpPr>
          <p:cNvPr id="4" name="Text 1"/>
          <p:cNvSpPr/>
          <p:nvPr/>
        </p:nvSpPr>
        <p:spPr>
          <a:xfrm>
            <a:off x="920472" y="1368266"/>
            <a:ext cx="722114" cy="254079"/>
          </a:xfrm>
          <a:prstGeom prst="rect">
            <a:avLst/>
          </a:prstGeom>
          <a:noFill/>
          <a:ln/>
        </p:spPr>
        <p:txBody>
          <a:bodyPr wrap="none" lIns="0" tIns="0" rIns="0" bIns="0" rtlCol="0" anchor="t"/>
          <a:lstStyle/>
          <a:p>
            <a:pPr marL="0" indent="0" algn="l">
              <a:lnSpc>
                <a:spcPts val="2000"/>
              </a:lnSpc>
              <a:buNone/>
            </a:pPr>
            <a:r>
              <a:rPr lang="en-US" sz="1250" dirty="0">
                <a:solidFill>
                  <a:srgbClr val="438951"/>
                </a:solidFill>
                <a:latin typeface="Nobile" pitchFamily="34" charset="0"/>
                <a:ea typeface="Nobile" pitchFamily="34" charset="-122"/>
                <a:cs typeface="Nobile" pitchFamily="34" charset="-120"/>
              </a:rPr>
              <a:t>PARTEA 1</a:t>
            </a:r>
            <a:endParaRPr lang="en-US" sz="1250" dirty="0"/>
          </a:p>
        </p:txBody>
      </p:sp>
      <p:sp>
        <p:nvSpPr>
          <p:cNvPr id="5" name="Text 2"/>
          <p:cNvSpPr/>
          <p:nvPr/>
        </p:nvSpPr>
        <p:spPr>
          <a:xfrm>
            <a:off x="793790" y="176879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Scrierea documentelor pe calculator cu Microsoft Word</a:t>
            </a:r>
            <a:endParaRPr lang="en-US" sz="3900" dirty="0"/>
          </a:p>
        </p:txBody>
      </p:sp>
      <p:sp>
        <p:nvSpPr>
          <p:cNvPr id="6" name="Text 3"/>
          <p:cNvSpPr/>
          <p:nvPr/>
        </p:nvSpPr>
        <p:spPr>
          <a:xfrm>
            <a:off x="793790" y="3306604"/>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Microsoft Word este programul cel mai folosit în lume pentru crearea documentelor profesionale. Un document este un text scris pe calculator care poate lua diverse forme: CV-ul tău, o cerere către angajator, o declarație oficială sau o scrisoare formală.</a:t>
            </a:r>
            <a:endParaRPr lang="en-US" sz="1550" dirty="0"/>
          </a:p>
        </p:txBody>
      </p:sp>
      <p:sp>
        <p:nvSpPr>
          <p:cNvPr id="7" name="Text 4"/>
          <p:cNvSpPr/>
          <p:nvPr/>
        </p:nvSpPr>
        <p:spPr>
          <a:xfrm>
            <a:off x="793790" y="480000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Conform recomandărilor OECD, capacitatea de a redacta documente simple pe calculator crește semnificativ șansele de angajare pentru persoanele aflate în căutarea unui loc de muncă. Această competență este cerută de majoritatea angajatorilor din România și Europa.</a:t>
            </a:r>
            <a:endParaRPr lang="en-US" sz="1550" dirty="0"/>
          </a:p>
        </p:txBody>
      </p:sp>
      <p:sp>
        <p:nvSpPr>
          <p:cNvPr id="8" name="Text 5"/>
          <p:cNvSpPr/>
          <p:nvPr/>
        </p:nvSpPr>
        <p:spPr>
          <a:xfrm>
            <a:off x="793790" y="629340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La acest curs vei învăța să folosești Word pas cu pas, fără să fie nevoie de experiență anterioară.</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759625"/>
            <a:ext cx="7462838"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Primii pași în Microsoft Word</a:t>
            </a:r>
            <a:endParaRPr lang="en-US" sz="3900" dirty="0"/>
          </a:p>
        </p:txBody>
      </p:sp>
      <p:sp>
        <p:nvSpPr>
          <p:cNvPr id="3" name="Text 1"/>
          <p:cNvSpPr/>
          <p:nvPr/>
        </p:nvSpPr>
        <p:spPr>
          <a:xfrm>
            <a:off x="793790" y="2875717"/>
            <a:ext cx="3230642" cy="310158"/>
          </a:xfrm>
          <a:prstGeom prst="rect">
            <a:avLst/>
          </a:prstGeom>
          <a:noFill/>
          <a:ln/>
        </p:spPr>
        <p:txBody>
          <a:bodyPr wrap="none" lIns="0" tIns="0" rIns="0" bIns="0" rtlCol="0" anchor="t"/>
          <a:lstStyle/>
          <a:p>
            <a:pPr marL="0" indent="0" algn="l">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Deschiderea programului</a:t>
            </a:r>
            <a:endParaRPr lang="en-US" sz="1950" dirty="0"/>
          </a:p>
        </p:txBody>
      </p:sp>
      <p:sp>
        <p:nvSpPr>
          <p:cNvPr id="4" name="Text 2"/>
          <p:cNvSpPr/>
          <p:nvPr/>
        </p:nvSpPr>
        <p:spPr>
          <a:xfrm>
            <a:off x="793790" y="3384232"/>
            <a:ext cx="5602962" cy="635079"/>
          </a:xfrm>
          <a:prstGeom prst="rect">
            <a:avLst/>
          </a:prstGeom>
          <a:noFill/>
          <a:ln/>
        </p:spPr>
        <p:txBody>
          <a:bodyPr wrap="square" lIns="0" tIns="0" rIns="0" bIns="0" rtlCol="0" anchor="t"/>
          <a:lstStyle/>
          <a:p>
            <a:pPr marL="342900" indent="-342900" algn="l">
              <a:lnSpc>
                <a:spcPts val="2500"/>
              </a:lnSpc>
              <a:buSzPct val="100000"/>
              <a:buFont typeface="+mj-lt"/>
              <a:buAutoNum type="arabicPeriod"/>
            </a:pPr>
            <a:r>
              <a:rPr lang="en-US" sz="1550" dirty="0">
                <a:solidFill>
                  <a:srgbClr val="405449"/>
                </a:solidFill>
                <a:latin typeface="Nobile" pitchFamily="34" charset="0"/>
                <a:ea typeface="Nobile" pitchFamily="34" charset="-122"/>
                <a:cs typeface="Nobile" pitchFamily="34" charset="-120"/>
              </a:rPr>
              <a:t>Apasă pe butonul Start (sigla Windows, jos stânga pe ecran)</a:t>
            </a:r>
            <a:endParaRPr lang="en-US" sz="1550" dirty="0"/>
          </a:p>
        </p:txBody>
      </p:sp>
      <p:sp>
        <p:nvSpPr>
          <p:cNvPr id="5" name="Text 3"/>
          <p:cNvSpPr/>
          <p:nvPr/>
        </p:nvSpPr>
        <p:spPr>
          <a:xfrm>
            <a:off x="793790" y="4088725"/>
            <a:ext cx="5602962"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2"/>
            </a:pPr>
            <a:r>
              <a:rPr lang="en-US" sz="1550" dirty="0">
                <a:solidFill>
                  <a:srgbClr val="405449"/>
                </a:solidFill>
                <a:latin typeface="Nobile" pitchFamily="34" charset="0"/>
                <a:ea typeface="Nobile" pitchFamily="34" charset="-122"/>
                <a:cs typeface="Nobile" pitchFamily="34" charset="-120"/>
              </a:rPr>
              <a:t>Scrie "Word" în căsuța de căutare</a:t>
            </a:r>
            <a:endParaRPr lang="en-US" sz="1550" dirty="0"/>
          </a:p>
        </p:txBody>
      </p:sp>
      <p:sp>
        <p:nvSpPr>
          <p:cNvPr id="6" name="Text 4"/>
          <p:cNvSpPr/>
          <p:nvPr/>
        </p:nvSpPr>
        <p:spPr>
          <a:xfrm>
            <a:off x="793790" y="4475678"/>
            <a:ext cx="5602962"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3"/>
            </a:pPr>
            <a:r>
              <a:rPr lang="en-US" sz="1550" dirty="0">
                <a:solidFill>
                  <a:srgbClr val="405449"/>
                </a:solidFill>
                <a:latin typeface="Nobile" pitchFamily="34" charset="0"/>
                <a:ea typeface="Nobile" pitchFamily="34" charset="-122"/>
                <a:cs typeface="Nobile" pitchFamily="34" charset="-120"/>
              </a:rPr>
              <a:t>Apasă pe Word pentru a-l deschide</a:t>
            </a:r>
            <a:endParaRPr lang="en-US" sz="1550" dirty="0"/>
          </a:p>
        </p:txBody>
      </p:sp>
      <p:sp>
        <p:nvSpPr>
          <p:cNvPr id="7" name="Text 5"/>
          <p:cNvSpPr/>
          <p:nvPr/>
        </p:nvSpPr>
        <p:spPr>
          <a:xfrm>
            <a:off x="793790" y="4862632"/>
            <a:ext cx="5602962"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4"/>
            </a:pPr>
            <a:r>
              <a:rPr lang="en-US" sz="1550" dirty="0">
                <a:solidFill>
                  <a:srgbClr val="405449"/>
                </a:solidFill>
                <a:latin typeface="Nobile" pitchFamily="34" charset="0"/>
                <a:ea typeface="Nobile" pitchFamily="34" charset="-122"/>
                <a:cs typeface="Nobile" pitchFamily="34" charset="-120"/>
              </a:rPr>
              <a:t>Alege "Document gol" sau "Blank document"</a:t>
            </a:r>
            <a:endParaRPr lang="en-US" sz="1550" dirty="0"/>
          </a:p>
        </p:txBody>
      </p:sp>
      <p:sp>
        <p:nvSpPr>
          <p:cNvPr id="8" name="Text 6"/>
          <p:cNvSpPr/>
          <p:nvPr/>
        </p:nvSpPr>
        <p:spPr>
          <a:xfrm>
            <a:off x="793790" y="5358765"/>
            <a:ext cx="5602962" cy="63507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Sfat important:</a:t>
            </a:r>
            <a:r>
              <a:rPr lang="en-US" sz="1550" dirty="0">
                <a:solidFill>
                  <a:srgbClr val="405449"/>
                </a:solidFill>
                <a:latin typeface="Nobile" pitchFamily="34" charset="0"/>
                <a:ea typeface="Nobile" pitchFamily="34" charset="-122"/>
                <a:cs typeface="Nobile" pitchFamily="34" charset="-120"/>
              </a:rPr>
              <a:t> Dacă nu găsești Word instalat, verifică cu formatorul cursului sau IT-istul companiei.</a:t>
            </a:r>
            <a:endParaRPr lang="en-US" sz="1550" dirty="0"/>
          </a:p>
        </p:txBody>
      </p:sp>
      <p:sp>
        <p:nvSpPr>
          <p:cNvPr id="9" name="Text 7"/>
          <p:cNvSpPr/>
          <p:nvPr/>
        </p:nvSpPr>
        <p:spPr>
          <a:xfrm>
            <a:off x="6888480" y="2875717"/>
            <a:ext cx="3934301" cy="310158"/>
          </a:xfrm>
          <a:prstGeom prst="rect">
            <a:avLst/>
          </a:prstGeom>
          <a:noFill/>
          <a:ln/>
        </p:spPr>
        <p:txBody>
          <a:bodyPr wrap="none" lIns="0" tIns="0" rIns="0" bIns="0" rtlCol="0" anchor="t"/>
          <a:lstStyle/>
          <a:p>
            <a:pPr marL="0" indent="0" algn="l">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Tastele esențiale pentru scriere</a:t>
            </a:r>
            <a:endParaRPr lang="en-US" sz="1950" dirty="0"/>
          </a:p>
        </p:txBody>
      </p:sp>
      <p:sp>
        <p:nvSpPr>
          <p:cNvPr id="10" name="Text 8"/>
          <p:cNvSpPr/>
          <p:nvPr/>
        </p:nvSpPr>
        <p:spPr>
          <a:xfrm>
            <a:off x="6888480" y="3384232"/>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405449"/>
                </a:solidFill>
                <a:latin typeface="Nobile" pitchFamily="34" charset="0"/>
                <a:ea typeface="Nobile" pitchFamily="34" charset="-122"/>
                <a:cs typeface="Nobile" pitchFamily="34" charset="-120"/>
              </a:rPr>
              <a:t>Enter</a:t>
            </a:r>
            <a:r>
              <a:rPr lang="en-US" sz="1550" dirty="0">
                <a:solidFill>
                  <a:srgbClr val="405449"/>
                </a:solidFill>
                <a:latin typeface="Nobile" pitchFamily="34" charset="0"/>
                <a:ea typeface="Nobile" pitchFamily="34" charset="-122"/>
                <a:cs typeface="Nobile" pitchFamily="34" charset="-120"/>
              </a:rPr>
              <a:t> = treci pe rând nou (ca la scrisori)</a:t>
            </a:r>
            <a:endParaRPr lang="en-US" sz="1550" dirty="0"/>
          </a:p>
        </p:txBody>
      </p:sp>
      <p:sp>
        <p:nvSpPr>
          <p:cNvPr id="11" name="Text 9"/>
          <p:cNvSpPr/>
          <p:nvPr/>
        </p:nvSpPr>
        <p:spPr>
          <a:xfrm>
            <a:off x="6888480" y="3771186"/>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405449"/>
                </a:solidFill>
                <a:latin typeface="Nobile" pitchFamily="34" charset="0"/>
                <a:ea typeface="Nobile" pitchFamily="34" charset="-122"/>
                <a:cs typeface="Nobile" pitchFamily="34" charset="-120"/>
              </a:rPr>
              <a:t>Backspace</a:t>
            </a:r>
            <a:r>
              <a:rPr lang="en-US" sz="1550" dirty="0">
                <a:solidFill>
                  <a:srgbClr val="405449"/>
                </a:solidFill>
                <a:latin typeface="Nobile" pitchFamily="34" charset="0"/>
                <a:ea typeface="Nobile" pitchFamily="34" charset="-122"/>
                <a:cs typeface="Nobile" pitchFamily="34" charset="-120"/>
              </a:rPr>
              <a:t> = șterge litera din stânga cursorului</a:t>
            </a:r>
            <a:endParaRPr lang="en-US" sz="1550" dirty="0"/>
          </a:p>
        </p:txBody>
      </p:sp>
      <p:sp>
        <p:nvSpPr>
          <p:cNvPr id="12" name="Text 10"/>
          <p:cNvSpPr/>
          <p:nvPr/>
        </p:nvSpPr>
        <p:spPr>
          <a:xfrm>
            <a:off x="6888480" y="4158139"/>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405449"/>
                </a:solidFill>
                <a:latin typeface="Nobile" pitchFamily="34" charset="0"/>
                <a:ea typeface="Nobile" pitchFamily="34" charset="-122"/>
                <a:cs typeface="Nobile" pitchFamily="34" charset="-120"/>
              </a:rPr>
              <a:t>Delete</a:t>
            </a:r>
            <a:r>
              <a:rPr lang="en-US" sz="1550" dirty="0">
                <a:solidFill>
                  <a:srgbClr val="405449"/>
                </a:solidFill>
                <a:latin typeface="Nobile" pitchFamily="34" charset="0"/>
                <a:ea typeface="Nobile" pitchFamily="34" charset="-122"/>
                <a:cs typeface="Nobile" pitchFamily="34" charset="-120"/>
              </a:rPr>
              <a:t> = șterge litera din dreapta cursorului</a:t>
            </a:r>
            <a:endParaRPr lang="en-US" sz="1550" dirty="0"/>
          </a:p>
        </p:txBody>
      </p:sp>
      <p:sp>
        <p:nvSpPr>
          <p:cNvPr id="13" name="Text 11"/>
          <p:cNvSpPr/>
          <p:nvPr/>
        </p:nvSpPr>
        <p:spPr>
          <a:xfrm>
            <a:off x="6888480" y="4545092"/>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405449"/>
                </a:solidFill>
                <a:latin typeface="Nobile" pitchFamily="34" charset="0"/>
                <a:ea typeface="Nobile" pitchFamily="34" charset="-122"/>
                <a:cs typeface="Nobile" pitchFamily="34" charset="-120"/>
              </a:rPr>
              <a:t>Spațiu</a:t>
            </a:r>
            <a:r>
              <a:rPr lang="en-US" sz="1550" dirty="0">
                <a:solidFill>
                  <a:srgbClr val="405449"/>
                </a:solidFill>
                <a:latin typeface="Nobile" pitchFamily="34" charset="0"/>
                <a:ea typeface="Nobile" pitchFamily="34" charset="-122"/>
                <a:cs typeface="Nobile" pitchFamily="34" charset="-120"/>
              </a:rPr>
              <a:t> = lasă loc între cuvinte</a:t>
            </a:r>
            <a:endParaRPr lang="en-US" sz="1550" dirty="0"/>
          </a:p>
        </p:txBody>
      </p:sp>
      <p:sp>
        <p:nvSpPr>
          <p:cNvPr id="14" name="Shape 12"/>
          <p:cNvSpPr/>
          <p:nvPr/>
        </p:nvSpPr>
        <p:spPr>
          <a:xfrm>
            <a:off x="6888480" y="5085874"/>
            <a:ext cx="6955631" cy="1160740"/>
          </a:xfrm>
          <a:prstGeom prst="roundRect">
            <a:avLst>
              <a:gd name="adj" fmla="val 15389"/>
            </a:avLst>
          </a:prstGeom>
          <a:solidFill>
            <a:srgbClr val="CCE6D1"/>
          </a:solidFill>
          <a:ln/>
        </p:spPr>
      </p:sp>
      <p:pic>
        <p:nvPicPr>
          <p:cNvPr id="15" name="Image 0" descr="preencoded.png"/>
          <p:cNvPicPr>
            <a:picLocks noChangeAspect="1"/>
          </p:cNvPicPr>
          <p:nvPr/>
        </p:nvPicPr>
        <p:blipFill>
          <a:blip r:embed="rId3"/>
          <a:stretch>
            <a:fillRect/>
          </a:stretch>
        </p:blipFill>
        <p:spPr>
          <a:xfrm>
            <a:off x="7086838" y="5373529"/>
            <a:ext cx="248007" cy="198358"/>
          </a:xfrm>
          <a:prstGeom prst="rect">
            <a:avLst/>
          </a:prstGeom>
        </p:spPr>
      </p:pic>
      <p:sp>
        <p:nvSpPr>
          <p:cNvPr id="16" name="Text 13"/>
          <p:cNvSpPr/>
          <p:nvPr/>
        </p:nvSpPr>
        <p:spPr>
          <a:xfrm>
            <a:off x="7533203" y="5333762"/>
            <a:ext cx="6112550"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Nobile" pitchFamily="34" charset="0"/>
                <a:ea typeface="Nobile" pitchFamily="34" charset="-122"/>
                <a:cs typeface="Nobile" pitchFamily="34" charset="-120"/>
              </a:rPr>
              <a:t>Nu te grăbi!</a:t>
            </a:r>
            <a:r>
              <a:rPr lang="en-US" sz="1550" dirty="0">
                <a:solidFill>
                  <a:srgbClr val="000000"/>
                </a:solidFill>
                <a:latin typeface="Nobile" pitchFamily="34" charset="0"/>
                <a:ea typeface="Nobile" pitchFamily="34" charset="-122"/>
                <a:cs typeface="Nobile" pitchFamily="34" charset="-120"/>
              </a:rPr>
              <a:t> Scrie încet și atent. Este absolut normal să greșești la început. Fiecare greșeală este o ocazie de învățare.</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088112"/>
            <a:ext cx="8403074"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Corectarea și formatarea textului</a:t>
            </a:r>
            <a:endParaRPr lang="en-US" sz="3900" dirty="0"/>
          </a:p>
        </p:txBody>
      </p:sp>
      <p:sp>
        <p:nvSpPr>
          <p:cNvPr id="3" name="Text 1"/>
          <p:cNvSpPr/>
          <p:nvPr/>
        </p:nvSpPr>
        <p:spPr>
          <a:xfrm>
            <a:off x="793790" y="210502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Fraunces Light" pitchFamily="34" charset="0"/>
                <a:ea typeface="Fraunces Light" pitchFamily="34" charset="-122"/>
                <a:cs typeface="Fraunces Light" pitchFamily="34" charset="-120"/>
              </a:rPr>
              <a:t>01</a:t>
            </a:r>
            <a:endParaRPr lang="en-US" sz="1550" dirty="0"/>
          </a:p>
        </p:txBody>
      </p:sp>
      <p:sp>
        <p:nvSpPr>
          <p:cNvPr id="4" name="Shape 2"/>
          <p:cNvSpPr/>
          <p:nvPr/>
        </p:nvSpPr>
        <p:spPr>
          <a:xfrm>
            <a:off x="793790" y="2419350"/>
            <a:ext cx="6422231" cy="22860"/>
          </a:xfrm>
          <a:prstGeom prst="rect">
            <a:avLst/>
          </a:prstGeom>
          <a:solidFill>
            <a:srgbClr val="438951"/>
          </a:solidFill>
          <a:ln/>
        </p:spPr>
      </p:sp>
      <p:sp>
        <p:nvSpPr>
          <p:cNvPr id="5" name="Text 3"/>
          <p:cNvSpPr/>
          <p:nvPr/>
        </p:nvSpPr>
        <p:spPr>
          <a:xfrm>
            <a:off x="793790" y="2564249"/>
            <a:ext cx="2663428"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Corectarea greșelilor</a:t>
            </a:r>
            <a:endParaRPr lang="en-US" sz="1950" dirty="0"/>
          </a:p>
        </p:txBody>
      </p:sp>
      <p:sp>
        <p:nvSpPr>
          <p:cNvPr id="6" name="Text 4"/>
          <p:cNvSpPr/>
          <p:nvPr/>
        </p:nvSpPr>
        <p:spPr>
          <a:xfrm>
            <a:off x="793790" y="2993469"/>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Pentru a modifica un cuvânt greșit, apasă cu mouse-ul în interiorul cuvântului. Șterge cu Backspace și scrie din nou corect. Cu practica, acest lucru devine foarte rapid.</a:t>
            </a:r>
            <a:endParaRPr lang="en-US" sz="1550" dirty="0"/>
          </a:p>
        </p:txBody>
      </p:sp>
      <p:sp>
        <p:nvSpPr>
          <p:cNvPr id="7" name="Text 5"/>
          <p:cNvSpPr/>
          <p:nvPr/>
        </p:nvSpPr>
        <p:spPr>
          <a:xfrm>
            <a:off x="7414379" y="210502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Fraunces Light" pitchFamily="34" charset="0"/>
                <a:ea typeface="Fraunces Light" pitchFamily="34" charset="-122"/>
                <a:cs typeface="Fraunces Light" pitchFamily="34" charset="-120"/>
              </a:rPr>
              <a:t>02</a:t>
            </a:r>
            <a:endParaRPr lang="en-US" sz="1550" dirty="0"/>
          </a:p>
        </p:txBody>
      </p:sp>
      <p:sp>
        <p:nvSpPr>
          <p:cNvPr id="8" name="Shape 6"/>
          <p:cNvSpPr/>
          <p:nvPr/>
        </p:nvSpPr>
        <p:spPr>
          <a:xfrm>
            <a:off x="7414379" y="2419350"/>
            <a:ext cx="6422231" cy="22860"/>
          </a:xfrm>
          <a:prstGeom prst="rect">
            <a:avLst/>
          </a:prstGeom>
          <a:solidFill>
            <a:srgbClr val="438951"/>
          </a:solidFill>
          <a:ln/>
        </p:spPr>
      </p:sp>
      <p:sp>
        <p:nvSpPr>
          <p:cNvPr id="9" name="Text 7"/>
          <p:cNvSpPr/>
          <p:nvPr/>
        </p:nvSpPr>
        <p:spPr>
          <a:xfrm>
            <a:off x="7414379" y="256424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Selectarea textului</a:t>
            </a:r>
            <a:endParaRPr lang="en-US" sz="1950" dirty="0"/>
          </a:p>
        </p:txBody>
      </p:sp>
      <p:sp>
        <p:nvSpPr>
          <p:cNvPr id="10" name="Text 8"/>
          <p:cNvSpPr/>
          <p:nvPr/>
        </p:nvSpPr>
        <p:spPr>
          <a:xfrm>
            <a:off x="7414379" y="2993469"/>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Pentru a formata textul, mai întâi trebuie să-l selectezi. Trage cu mouse-ul peste textul dorit - vei vedea că se colorează în albastru când este selectat.</a:t>
            </a:r>
            <a:endParaRPr lang="en-US" sz="1550" dirty="0"/>
          </a:p>
        </p:txBody>
      </p:sp>
      <p:sp>
        <p:nvSpPr>
          <p:cNvPr id="11" name="Text 9"/>
          <p:cNvSpPr/>
          <p:nvPr/>
        </p:nvSpPr>
        <p:spPr>
          <a:xfrm>
            <a:off x="793790" y="429327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Fraunces Light" pitchFamily="34" charset="0"/>
                <a:ea typeface="Fraunces Light" pitchFamily="34" charset="-122"/>
                <a:cs typeface="Fraunces Light" pitchFamily="34" charset="-120"/>
              </a:rPr>
              <a:t>03</a:t>
            </a:r>
            <a:endParaRPr lang="en-US" sz="1550" dirty="0"/>
          </a:p>
        </p:txBody>
      </p:sp>
      <p:sp>
        <p:nvSpPr>
          <p:cNvPr id="12" name="Shape 10"/>
          <p:cNvSpPr/>
          <p:nvPr/>
        </p:nvSpPr>
        <p:spPr>
          <a:xfrm>
            <a:off x="793790" y="4607600"/>
            <a:ext cx="6422231" cy="22860"/>
          </a:xfrm>
          <a:prstGeom prst="rect">
            <a:avLst/>
          </a:prstGeom>
          <a:solidFill>
            <a:srgbClr val="438951"/>
          </a:solidFill>
          <a:ln/>
        </p:spPr>
      </p:sp>
      <p:sp>
        <p:nvSpPr>
          <p:cNvPr id="13" name="Text 11"/>
          <p:cNvSpPr/>
          <p:nvPr/>
        </p:nvSpPr>
        <p:spPr>
          <a:xfrm>
            <a:off x="793790" y="4752499"/>
            <a:ext cx="266759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Opțiuni de formatare</a:t>
            </a:r>
            <a:endParaRPr lang="en-US" sz="1950" dirty="0"/>
          </a:p>
        </p:txBody>
      </p:sp>
      <p:sp>
        <p:nvSpPr>
          <p:cNvPr id="14" name="Text 12"/>
          <p:cNvSpPr/>
          <p:nvPr/>
        </p:nvSpPr>
        <p:spPr>
          <a:xfrm>
            <a:off x="793790" y="5181719"/>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Sus, la meniul "Acasă" sau "Home", găsești butoanele: </a:t>
            </a:r>
            <a:r>
              <a:rPr lang="en-US" sz="1550" b="1" dirty="0">
                <a:solidFill>
                  <a:srgbClr val="405449"/>
                </a:solidFill>
                <a:latin typeface="Nobile" pitchFamily="34" charset="0"/>
                <a:ea typeface="Nobile" pitchFamily="34" charset="-122"/>
                <a:cs typeface="Nobile" pitchFamily="34" charset="-120"/>
              </a:rPr>
              <a:t>B</a:t>
            </a:r>
            <a:r>
              <a:rPr lang="en-US" sz="1550" dirty="0">
                <a:solidFill>
                  <a:srgbClr val="405449"/>
                </a:solidFill>
                <a:latin typeface="Nobile" pitchFamily="34" charset="0"/>
                <a:ea typeface="Nobile" pitchFamily="34" charset="-122"/>
                <a:cs typeface="Nobile" pitchFamily="34" charset="-120"/>
              </a:rPr>
              <a:t> pentru text îngroșat (Bold), </a:t>
            </a:r>
            <a:r>
              <a:rPr lang="en-US" sz="1550" i="1" dirty="0">
                <a:solidFill>
                  <a:srgbClr val="405449"/>
                </a:solidFill>
                <a:latin typeface="Nobile" pitchFamily="34" charset="0"/>
                <a:ea typeface="Nobile" pitchFamily="34" charset="-122"/>
                <a:cs typeface="Nobile" pitchFamily="34" charset="-120"/>
              </a:rPr>
              <a:t>I</a:t>
            </a:r>
            <a:r>
              <a:rPr lang="en-US" sz="1550" dirty="0">
                <a:solidFill>
                  <a:srgbClr val="405449"/>
                </a:solidFill>
                <a:latin typeface="Nobile" pitchFamily="34" charset="0"/>
                <a:ea typeface="Nobile" pitchFamily="34" charset="-122"/>
                <a:cs typeface="Nobile" pitchFamily="34" charset="-120"/>
              </a:rPr>
              <a:t> pentru text înclinat (Italic), și </a:t>
            </a:r>
            <a:r>
              <a:rPr lang="en-US" sz="1550" u="sng" dirty="0">
                <a:solidFill>
                  <a:srgbClr val="405449"/>
                </a:solidFill>
                <a:latin typeface="Nobile" pitchFamily="34" charset="0"/>
                <a:ea typeface="Nobile" pitchFamily="34" charset="-122"/>
                <a:cs typeface="Nobile" pitchFamily="34" charset="-120"/>
              </a:rPr>
              <a:t>U</a:t>
            </a:r>
            <a:r>
              <a:rPr lang="en-US" sz="1550" dirty="0">
                <a:solidFill>
                  <a:srgbClr val="405449"/>
                </a:solidFill>
                <a:latin typeface="Nobile" pitchFamily="34" charset="0"/>
                <a:ea typeface="Nobile" pitchFamily="34" charset="-122"/>
                <a:cs typeface="Nobile" pitchFamily="34" charset="-120"/>
              </a:rPr>
              <a:t> pentru text subliniat (Underline).</a:t>
            </a:r>
            <a:endParaRPr lang="en-US" sz="1550" dirty="0"/>
          </a:p>
        </p:txBody>
      </p:sp>
      <p:sp>
        <p:nvSpPr>
          <p:cNvPr id="15" name="Text 13"/>
          <p:cNvSpPr/>
          <p:nvPr/>
        </p:nvSpPr>
        <p:spPr>
          <a:xfrm>
            <a:off x="7414379" y="429327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Fraunces Light" pitchFamily="34" charset="0"/>
                <a:ea typeface="Fraunces Light" pitchFamily="34" charset="-122"/>
                <a:cs typeface="Fraunces Light" pitchFamily="34" charset="-120"/>
              </a:rPr>
              <a:t>04</a:t>
            </a:r>
            <a:endParaRPr lang="en-US" sz="1550" dirty="0"/>
          </a:p>
        </p:txBody>
      </p:sp>
      <p:sp>
        <p:nvSpPr>
          <p:cNvPr id="16" name="Shape 14"/>
          <p:cNvSpPr/>
          <p:nvPr/>
        </p:nvSpPr>
        <p:spPr>
          <a:xfrm>
            <a:off x="7414379" y="4607600"/>
            <a:ext cx="6422231" cy="22860"/>
          </a:xfrm>
          <a:prstGeom prst="rect">
            <a:avLst/>
          </a:prstGeom>
          <a:solidFill>
            <a:srgbClr val="438951"/>
          </a:solidFill>
          <a:ln/>
        </p:spPr>
      </p:sp>
      <p:sp>
        <p:nvSpPr>
          <p:cNvPr id="17" name="Text 15"/>
          <p:cNvSpPr/>
          <p:nvPr/>
        </p:nvSpPr>
        <p:spPr>
          <a:xfrm>
            <a:off x="7414379" y="475249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Mărirea literelor</a:t>
            </a:r>
            <a:endParaRPr lang="en-US" sz="1950" dirty="0"/>
          </a:p>
        </p:txBody>
      </p:sp>
      <p:sp>
        <p:nvSpPr>
          <p:cNvPr id="18" name="Text 16"/>
          <p:cNvSpPr/>
          <p:nvPr/>
        </p:nvSpPr>
        <p:spPr>
          <a:xfrm>
            <a:off x="7414379" y="5181719"/>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Pentru a mări sau micșora literele, apasă pe numărul de lângă numele fontului (de exemplu 11) și alege dimensiunea dorită: 12 sau 14 pentru text normal, 14-16 pentru titluri.</a:t>
            </a:r>
            <a:endParaRPr lang="en-US" sz="1550" dirty="0"/>
          </a:p>
        </p:txBody>
      </p:sp>
      <p:sp>
        <p:nvSpPr>
          <p:cNvPr id="19" name="Text 17"/>
          <p:cNvSpPr/>
          <p:nvPr/>
        </p:nvSpPr>
        <p:spPr>
          <a:xfrm>
            <a:off x="793790" y="6506408"/>
            <a:ext cx="13042821" cy="63507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Recomandare pentru CV:</a:t>
            </a:r>
            <a:r>
              <a:rPr lang="en-US" sz="1550" dirty="0">
                <a:solidFill>
                  <a:srgbClr val="405449"/>
                </a:solidFill>
                <a:latin typeface="Nobile" pitchFamily="34" charset="0"/>
                <a:ea typeface="Nobile" pitchFamily="34" charset="-122"/>
                <a:cs typeface="Nobile" pitchFamily="34" charset="-120"/>
              </a:rPr>
              <a:t> Folosește text de dimensiune 11-12 pentru conținut și 14-16 pentru titluri. Această mărime este standard și ușor de citit de către angajatori.</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15264"/>
          </a:xfrm>
          <a:prstGeom prst="rect">
            <a:avLst/>
          </a:prstGeom>
        </p:spPr>
      </p:pic>
      <p:sp>
        <p:nvSpPr>
          <p:cNvPr id="3" name="Text 0"/>
          <p:cNvSpPr/>
          <p:nvPr/>
        </p:nvSpPr>
        <p:spPr>
          <a:xfrm>
            <a:off x="676870" y="2830235"/>
            <a:ext cx="10102810" cy="528757"/>
          </a:xfrm>
          <a:prstGeom prst="rect">
            <a:avLst/>
          </a:prstGeom>
          <a:noFill/>
          <a:ln/>
        </p:spPr>
        <p:txBody>
          <a:bodyPr wrap="none" lIns="0" tIns="0" rIns="0" bIns="0" rtlCol="0" anchor="t"/>
          <a:lstStyle/>
          <a:p>
            <a:pPr marL="0" indent="0" algn="l">
              <a:lnSpc>
                <a:spcPts val="4150"/>
              </a:lnSpc>
              <a:buNone/>
            </a:pPr>
            <a:r>
              <a:rPr lang="en-US" sz="3300" b="1" dirty="0">
                <a:solidFill>
                  <a:srgbClr val="3B4540"/>
                </a:solidFill>
                <a:latin typeface="Fraunces Extra Bold" pitchFamily="34" charset="0"/>
                <a:ea typeface="Fraunces Extra Bold" pitchFamily="34" charset="-122"/>
                <a:cs typeface="Fraunces Extra Bold" pitchFamily="34" charset="-120"/>
              </a:rPr>
              <a:t>Salvarea documentelor - cel mai important pas!</a:t>
            </a:r>
            <a:endParaRPr lang="en-US" sz="3300" dirty="0"/>
          </a:p>
        </p:txBody>
      </p:sp>
      <p:sp>
        <p:nvSpPr>
          <p:cNvPr id="4" name="Text 1"/>
          <p:cNvSpPr/>
          <p:nvPr/>
        </p:nvSpPr>
        <p:spPr>
          <a:xfrm>
            <a:off x="676870" y="3612833"/>
            <a:ext cx="13276659" cy="541258"/>
          </a:xfrm>
          <a:prstGeom prst="rect">
            <a:avLst/>
          </a:prstGeom>
          <a:noFill/>
          <a:ln/>
        </p:spPr>
        <p:txBody>
          <a:bodyPr wrap="squar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Salvarea corectă a documentelor este esențială pentru a nu pierde munca depusă. Multe persoane pierd documente importante pentru că nu le-au salvat corect sau nu știu unde le-au salvat.</a:t>
            </a:r>
            <a:endParaRPr lang="en-US" sz="1300" dirty="0"/>
          </a:p>
        </p:txBody>
      </p:sp>
      <p:pic>
        <p:nvPicPr>
          <p:cNvPr id="5" name="Image 1" descr="preencoded.png"/>
          <p:cNvPicPr>
            <a:picLocks noChangeAspect="1"/>
          </p:cNvPicPr>
          <p:nvPr/>
        </p:nvPicPr>
        <p:blipFill>
          <a:blip r:embed="rId4"/>
          <a:stretch>
            <a:fillRect/>
          </a:stretch>
        </p:blipFill>
        <p:spPr>
          <a:xfrm>
            <a:off x="676870" y="4344472"/>
            <a:ext cx="846058" cy="1245513"/>
          </a:xfrm>
          <a:prstGeom prst="rect">
            <a:avLst/>
          </a:prstGeom>
        </p:spPr>
      </p:pic>
      <p:sp>
        <p:nvSpPr>
          <p:cNvPr id="6" name="Text 2"/>
          <p:cNvSpPr/>
          <p:nvPr/>
        </p:nvSpPr>
        <p:spPr>
          <a:xfrm>
            <a:off x="1692116" y="4513659"/>
            <a:ext cx="2115264" cy="264438"/>
          </a:xfrm>
          <a:prstGeom prst="rect">
            <a:avLst/>
          </a:prstGeom>
          <a:noFill/>
          <a:ln/>
        </p:spPr>
        <p:txBody>
          <a:bodyPr wrap="none" lIns="0" tIns="0" rIns="0" bIns="0" rtlCol="0" anchor="t"/>
          <a:lstStyle/>
          <a:p>
            <a:pPr marL="0" indent="0" algn="l">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Salvare ca DOCX</a:t>
            </a:r>
            <a:endParaRPr lang="en-US" sz="1650" dirty="0"/>
          </a:p>
        </p:txBody>
      </p:sp>
      <p:sp>
        <p:nvSpPr>
          <p:cNvPr id="7" name="Text 3"/>
          <p:cNvSpPr/>
          <p:nvPr/>
        </p:nvSpPr>
        <p:spPr>
          <a:xfrm>
            <a:off x="1692116" y="4879538"/>
            <a:ext cx="12261413" cy="541258"/>
          </a:xfrm>
          <a:prstGeom prst="rect">
            <a:avLst/>
          </a:prstGeom>
          <a:noFill/>
          <a:ln/>
        </p:spPr>
        <p:txBody>
          <a:bodyPr wrap="squar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Apasă "Fișier" sau "File", apoi "Salvare ca" sau "Save As". Alege "Acest PC" și selectează un folder cum ar fi "Documente pentru muncă". Scrie un nume clar: CV_Ion_Popescu.docx</a:t>
            </a:r>
            <a:endParaRPr lang="en-US" sz="1300" dirty="0"/>
          </a:p>
        </p:txBody>
      </p:sp>
      <p:pic>
        <p:nvPicPr>
          <p:cNvPr id="8" name="Image 2" descr="preencoded.png"/>
          <p:cNvPicPr>
            <a:picLocks noChangeAspect="1"/>
          </p:cNvPicPr>
          <p:nvPr/>
        </p:nvPicPr>
        <p:blipFill>
          <a:blip r:embed="rId5"/>
          <a:stretch>
            <a:fillRect/>
          </a:stretch>
        </p:blipFill>
        <p:spPr>
          <a:xfrm>
            <a:off x="676870" y="5589984"/>
            <a:ext cx="846058" cy="1015365"/>
          </a:xfrm>
          <a:prstGeom prst="rect">
            <a:avLst/>
          </a:prstGeom>
        </p:spPr>
      </p:pic>
      <p:sp>
        <p:nvSpPr>
          <p:cNvPr id="9" name="Text 4"/>
          <p:cNvSpPr/>
          <p:nvPr/>
        </p:nvSpPr>
        <p:spPr>
          <a:xfrm>
            <a:off x="1692116" y="5759172"/>
            <a:ext cx="2115264" cy="264438"/>
          </a:xfrm>
          <a:prstGeom prst="rect">
            <a:avLst/>
          </a:prstGeom>
          <a:noFill/>
          <a:ln/>
        </p:spPr>
        <p:txBody>
          <a:bodyPr wrap="none" lIns="0" tIns="0" rIns="0" bIns="0" rtlCol="0" anchor="t"/>
          <a:lstStyle/>
          <a:p>
            <a:pPr marL="0" indent="0" algn="l">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Salvare ca PDF</a:t>
            </a:r>
            <a:endParaRPr lang="en-US" sz="1650" dirty="0"/>
          </a:p>
        </p:txBody>
      </p:sp>
      <p:sp>
        <p:nvSpPr>
          <p:cNvPr id="10" name="Text 5"/>
          <p:cNvSpPr/>
          <p:nvPr/>
        </p:nvSpPr>
        <p:spPr>
          <a:xfrm>
            <a:off x="1692116" y="6125051"/>
            <a:ext cx="12261413" cy="270629"/>
          </a:xfrm>
          <a:prstGeom prst="rect">
            <a:avLst/>
          </a:prstGeom>
          <a:noFill/>
          <a:ln/>
        </p:spPr>
        <p:txBody>
          <a:bodyPr wrap="non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Pentru a trimite documentul la angajatori, salvează-l ca PDF. Urmează aceiași pași, dar la "Tip fișier" alege "PDF". Numele: CV_Ion_Popescu.pdf</a:t>
            </a:r>
            <a:endParaRPr lang="en-US" sz="1300" dirty="0"/>
          </a:p>
        </p:txBody>
      </p:sp>
      <p:sp>
        <p:nvSpPr>
          <p:cNvPr id="11" name="Shape 6"/>
          <p:cNvSpPr/>
          <p:nvPr/>
        </p:nvSpPr>
        <p:spPr>
          <a:xfrm>
            <a:off x="676870" y="6795730"/>
            <a:ext cx="13276659" cy="718899"/>
          </a:xfrm>
          <a:prstGeom prst="roundRect">
            <a:avLst>
              <a:gd name="adj" fmla="val 21186"/>
            </a:avLst>
          </a:prstGeom>
          <a:solidFill>
            <a:srgbClr val="CCE6D1"/>
          </a:solidFill>
          <a:ln/>
        </p:spPr>
      </p:sp>
      <p:pic>
        <p:nvPicPr>
          <p:cNvPr id="12" name="Image 3" descr="preencoded.png"/>
          <p:cNvPicPr>
            <a:picLocks noChangeAspect="1"/>
          </p:cNvPicPr>
          <p:nvPr/>
        </p:nvPicPr>
        <p:blipFill>
          <a:blip r:embed="rId6"/>
          <a:stretch>
            <a:fillRect/>
          </a:stretch>
        </p:blipFill>
        <p:spPr>
          <a:xfrm>
            <a:off x="846058" y="7041952"/>
            <a:ext cx="211455" cy="169188"/>
          </a:xfrm>
          <a:prstGeom prst="rect">
            <a:avLst/>
          </a:prstGeom>
        </p:spPr>
      </p:pic>
      <p:sp>
        <p:nvSpPr>
          <p:cNvPr id="13" name="Text 7"/>
          <p:cNvSpPr/>
          <p:nvPr/>
        </p:nvSpPr>
        <p:spPr>
          <a:xfrm>
            <a:off x="1226701" y="7007185"/>
            <a:ext cx="12557641" cy="270629"/>
          </a:xfrm>
          <a:prstGeom prst="rect">
            <a:avLst/>
          </a:prstGeom>
          <a:noFill/>
          <a:ln/>
        </p:spPr>
        <p:txBody>
          <a:bodyPr wrap="none" lIns="0" tIns="0" rIns="0" bIns="0" rtlCol="0" anchor="t"/>
          <a:lstStyle/>
          <a:p>
            <a:pPr marL="0" indent="0" algn="l">
              <a:lnSpc>
                <a:spcPts val="2100"/>
              </a:lnSpc>
              <a:buNone/>
            </a:pPr>
            <a:r>
              <a:rPr lang="en-US" sz="1300" b="1" dirty="0">
                <a:solidFill>
                  <a:srgbClr val="000000"/>
                </a:solidFill>
                <a:latin typeface="Nobile" pitchFamily="34" charset="0"/>
                <a:ea typeface="Nobile" pitchFamily="34" charset="-122"/>
                <a:cs typeface="Nobile" pitchFamily="34" charset="-120"/>
              </a:rPr>
              <a:t>De ce PDF?</a:t>
            </a:r>
            <a:r>
              <a:rPr lang="en-US" sz="1300" dirty="0">
                <a:solidFill>
                  <a:srgbClr val="000000"/>
                </a:solidFill>
                <a:latin typeface="Nobile" pitchFamily="34" charset="0"/>
                <a:ea typeface="Nobile" pitchFamily="34" charset="-122"/>
                <a:cs typeface="Nobile" pitchFamily="34" charset="-120"/>
              </a:rPr>
              <a:t> Formatul PDF arată exact la fel pe orice calculator și nu poate fi modificat accidental. Angajatorii preferă să primească CV-uri în format PDF.</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70798" y="461129"/>
            <a:ext cx="1218724" cy="315158"/>
          </a:xfrm>
          <a:prstGeom prst="roundRect">
            <a:avLst>
              <a:gd name="adj" fmla="val 38317"/>
            </a:avLst>
          </a:prstGeom>
          <a:solidFill>
            <a:srgbClr val="DDEEE0"/>
          </a:solidFill>
          <a:ln/>
        </p:spPr>
      </p:sp>
      <p:pic>
        <p:nvPicPr>
          <p:cNvPr id="3"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71406" y="551617"/>
            <a:ext cx="134064" cy="134064"/>
          </a:xfrm>
          <a:prstGeom prst="rect">
            <a:avLst/>
          </a:prstGeom>
        </p:spPr>
      </p:pic>
      <p:sp>
        <p:nvSpPr>
          <p:cNvPr id="4" name="Text 1"/>
          <p:cNvSpPr/>
          <p:nvPr/>
        </p:nvSpPr>
        <p:spPr>
          <a:xfrm>
            <a:off x="972503" y="511373"/>
            <a:ext cx="816412" cy="214670"/>
          </a:xfrm>
          <a:prstGeom prst="rect">
            <a:avLst/>
          </a:prstGeom>
          <a:noFill/>
          <a:ln/>
        </p:spPr>
        <p:txBody>
          <a:bodyPr wrap="none" lIns="0" tIns="0" rIns="0" bIns="0" rtlCol="0" anchor="t"/>
          <a:lstStyle/>
          <a:p>
            <a:pPr marL="0" indent="0" algn="l">
              <a:lnSpc>
                <a:spcPts val="1650"/>
              </a:lnSpc>
              <a:buNone/>
            </a:pPr>
            <a:r>
              <a:rPr lang="en-US" sz="1050" dirty="0">
                <a:solidFill>
                  <a:srgbClr val="405449"/>
                </a:solidFill>
                <a:latin typeface="Nobile" pitchFamily="34" charset="0"/>
                <a:ea typeface="Nobile" pitchFamily="34" charset="-122"/>
                <a:cs typeface="Nobile" pitchFamily="34" charset="-120"/>
              </a:rPr>
              <a:t>IMPORTANT</a:t>
            </a:r>
            <a:endParaRPr lang="en-US" sz="1050" dirty="0"/>
          </a:p>
        </p:txBody>
      </p:sp>
      <p:sp>
        <p:nvSpPr>
          <p:cNvPr id="5" name="Text 2"/>
          <p:cNvSpPr/>
          <p:nvPr/>
        </p:nvSpPr>
        <p:spPr>
          <a:xfrm>
            <a:off x="670798" y="843320"/>
            <a:ext cx="8045291" cy="524113"/>
          </a:xfrm>
          <a:prstGeom prst="rect">
            <a:avLst/>
          </a:prstGeom>
          <a:noFill/>
          <a:ln/>
        </p:spPr>
        <p:txBody>
          <a:bodyPr wrap="none" lIns="0" tIns="0" rIns="0" bIns="0" rtlCol="0" anchor="t"/>
          <a:lstStyle/>
          <a:p>
            <a:pPr marL="0" indent="0" algn="l">
              <a:lnSpc>
                <a:spcPts val="4100"/>
              </a:lnSpc>
              <a:buNone/>
            </a:pPr>
            <a:r>
              <a:rPr lang="en-US" sz="3300" b="1" dirty="0">
                <a:solidFill>
                  <a:srgbClr val="3B4540"/>
                </a:solidFill>
                <a:latin typeface="Fraunces Extra Bold" pitchFamily="34" charset="0"/>
                <a:ea typeface="Fraunces Extra Bold" pitchFamily="34" charset="-122"/>
                <a:cs typeface="Fraunces Extra Bold" pitchFamily="34" charset="-120"/>
              </a:rPr>
              <a:t>CV-ul - cartea ta de vizită profesională</a:t>
            </a:r>
            <a:endParaRPr lang="en-US" sz="3300" dirty="0"/>
          </a:p>
        </p:txBody>
      </p:sp>
      <p:pic>
        <p:nvPicPr>
          <p:cNvPr id="6" name="Image 1" descr="preencoded.png"/>
          <p:cNvPicPr>
            <a:picLocks noChangeAspect="1"/>
          </p:cNvPicPr>
          <p:nvPr/>
        </p:nvPicPr>
        <p:blipFill>
          <a:blip r:embed="rId5"/>
          <a:stretch>
            <a:fillRect/>
          </a:stretch>
        </p:blipFill>
        <p:spPr>
          <a:xfrm>
            <a:off x="670798" y="1807607"/>
            <a:ext cx="6439853" cy="6439852"/>
          </a:xfrm>
          <a:prstGeom prst="rect">
            <a:avLst/>
          </a:prstGeom>
        </p:spPr>
      </p:pic>
      <p:sp>
        <p:nvSpPr>
          <p:cNvPr id="7" name="Text 3"/>
          <p:cNvSpPr/>
          <p:nvPr/>
        </p:nvSpPr>
        <p:spPr>
          <a:xfrm>
            <a:off x="7527369" y="1769864"/>
            <a:ext cx="6439853" cy="805101"/>
          </a:xfrm>
          <a:prstGeom prst="rect">
            <a:avLst/>
          </a:prstGeom>
          <a:noFill/>
          <a:ln/>
        </p:spPr>
        <p:txBody>
          <a:bodyPr wrap="squar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CV-ul este cel mai important document în căutarea unui loc de muncă. Este prima impresie pe care o lași angajatorului și poate face diferența între a fi chemat la interviu sau nu.</a:t>
            </a:r>
            <a:endParaRPr lang="en-US" sz="1300" dirty="0"/>
          </a:p>
        </p:txBody>
      </p:sp>
      <p:sp>
        <p:nvSpPr>
          <p:cNvPr id="8" name="Text 4"/>
          <p:cNvSpPr/>
          <p:nvPr/>
        </p:nvSpPr>
        <p:spPr>
          <a:xfrm>
            <a:off x="7527369" y="2725817"/>
            <a:ext cx="6439853" cy="268367"/>
          </a:xfrm>
          <a:prstGeom prst="rect">
            <a:avLst/>
          </a:prstGeom>
          <a:noFill/>
          <a:ln/>
        </p:spPr>
        <p:txBody>
          <a:bodyPr wrap="non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La acest curs vei învăța:</a:t>
            </a:r>
            <a:endParaRPr lang="en-US" sz="1300" dirty="0"/>
          </a:p>
        </p:txBody>
      </p:sp>
      <p:sp>
        <p:nvSpPr>
          <p:cNvPr id="9" name="Text 5"/>
          <p:cNvSpPr/>
          <p:nvPr/>
        </p:nvSpPr>
        <p:spPr>
          <a:xfrm>
            <a:off x="7527369" y="3145036"/>
            <a:ext cx="6439853" cy="268367"/>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5449"/>
                </a:solidFill>
                <a:latin typeface="Nobile" pitchFamily="34" charset="0"/>
                <a:ea typeface="Nobile" pitchFamily="34" charset="-122"/>
                <a:cs typeface="Nobile" pitchFamily="34" charset="-120"/>
              </a:rPr>
              <a:t>Să completezi un CV simplu și clar</a:t>
            </a:r>
            <a:endParaRPr lang="en-US" sz="1300" dirty="0"/>
          </a:p>
        </p:txBody>
      </p:sp>
      <p:sp>
        <p:nvSpPr>
          <p:cNvPr id="10" name="Text 6"/>
          <p:cNvSpPr/>
          <p:nvPr/>
        </p:nvSpPr>
        <p:spPr>
          <a:xfrm>
            <a:off x="7527369" y="3472101"/>
            <a:ext cx="6439853" cy="268367"/>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5449"/>
                </a:solidFill>
                <a:latin typeface="Nobile" pitchFamily="34" charset="0"/>
                <a:ea typeface="Nobile" pitchFamily="34" charset="-122"/>
                <a:cs typeface="Nobile" pitchFamily="34" charset="-120"/>
              </a:rPr>
              <a:t>Ce informații sunt absolut necesare</a:t>
            </a:r>
            <a:endParaRPr lang="en-US" sz="1300" dirty="0"/>
          </a:p>
        </p:txBody>
      </p:sp>
      <p:sp>
        <p:nvSpPr>
          <p:cNvPr id="11" name="Text 7"/>
          <p:cNvSpPr/>
          <p:nvPr/>
        </p:nvSpPr>
        <p:spPr>
          <a:xfrm>
            <a:off x="7527369" y="3799165"/>
            <a:ext cx="6439853" cy="268367"/>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5449"/>
                </a:solidFill>
                <a:latin typeface="Nobile" pitchFamily="34" charset="0"/>
                <a:ea typeface="Nobile" pitchFamily="34" charset="-122"/>
                <a:cs typeface="Nobile" pitchFamily="34" charset="-120"/>
              </a:rPr>
              <a:t>Cum să salvezi CV-ul în format corect</a:t>
            </a:r>
            <a:endParaRPr lang="en-US" sz="1300" dirty="0"/>
          </a:p>
        </p:txBody>
      </p:sp>
      <p:sp>
        <p:nvSpPr>
          <p:cNvPr id="12" name="Text 8"/>
          <p:cNvSpPr/>
          <p:nvPr/>
        </p:nvSpPr>
        <p:spPr>
          <a:xfrm>
            <a:off x="7527369" y="4126230"/>
            <a:ext cx="6439853" cy="268367"/>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5449"/>
                </a:solidFill>
                <a:latin typeface="Nobile" pitchFamily="34" charset="0"/>
                <a:ea typeface="Nobile" pitchFamily="34" charset="-122"/>
                <a:cs typeface="Nobile" pitchFamily="34" charset="-120"/>
              </a:rPr>
              <a:t>Cum să-l atașezi la un e-mail</a:t>
            </a:r>
            <a:endParaRPr lang="en-US" sz="1300" dirty="0"/>
          </a:p>
        </p:txBody>
      </p:sp>
      <p:sp>
        <p:nvSpPr>
          <p:cNvPr id="13" name="Text 9"/>
          <p:cNvSpPr/>
          <p:nvPr/>
        </p:nvSpPr>
        <p:spPr>
          <a:xfrm>
            <a:off x="7527369" y="4453295"/>
            <a:ext cx="6439853" cy="268367"/>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5449"/>
                </a:solidFill>
                <a:latin typeface="Nobile" pitchFamily="34" charset="0"/>
                <a:ea typeface="Nobile" pitchFamily="34" charset="-122"/>
                <a:cs typeface="Nobile" pitchFamily="34" charset="-120"/>
              </a:rPr>
              <a:t>Ce greșeli să eviți</a:t>
            </a:r>
            <a:endParaRPr lang="en-US" sz="1300" dirty="0"/>
          </a:p>
        </p:txBody>
      </p:sp>
      <p:sp>
        <p:nvSpPr>
          <p:cNvPr id="14" name="Text 10"/>
          <p:cNvSpPr/>
          <p:nvPr/>
        </p:nvSpPr>
        <p:spPr>
          <a:xfrm>
            <a:off x="7527369" y="4872514"/>
            <a:ext cx="6439853" cy="536734"/>
          </a:xfrm>
          <a:prstGeom prst="rect">
            <a:avLst/>
          </a:prstGeom>
          <a:noFill/>
          <a:ln/>
        </p:spPr>
        <p:txBody>
          <a:bodyPr wrap="square" lIns="0" tIns="0" rIns="0" bIns="0" rtlCol="0" anchor="t"/>
          <a:lstStyle/>
          <a:p>
            <a:pPr marL="0" indent="0" algn="l">
              <a:lnSpc>
                <a:spcPts val="2100"/>
              </a:lnSpc>
              <a:buNone/>
            </a:pPr>
            <a:r>
              <a:rPr lang="en-US" sz="1300" b="1" dirty="0">
                <a:solidFill>
                  <a:srgbClr val="405449"/>
                </a:solidFill>
                <a:latin typeface="Nobile" pitchFamily="34" charset="0"/>
                <a:ea typeface="Nobile" pitchFamily="34" charset="-122"/>
                <a:cs typeface="Nobile" pitchFamily="34" charset="-120"/>
              </a:rPr>
              <a:t>Conform studiilor OECD:</a:t>
            </a:r>
            <a:r>
              <a:rPr lang="en-US" sz="1300" dirty="0">
                <a:solidFill>
                  <a:srgbClr val="405449"/>
                </a:solidFill>
                <a:latin typeface="Nobile" pitchFamily="34" charset="0"/>
                <a:ea typeface="Nobile" pitchFamily="34" charset="-122"/>
                <a:cs typeface="Nobile" pitchFamily="34" charset="-120"/>
              </a:rPr>
              <a:t> Capacitatea de a redacta documente simple pe calculator crește semnificativ șansele de angajare pentru șomeri.</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5440" y="457438"/>
            <a:ext cx="7301627" cy="519827"/>
          </a:xfrm>
          <a:prstGeom prst="rect">
            <a:avLst/>
          </a:prstGeom>
          <a:noFill/>
          <a:ln/>
        </p:spPr>
        <p:txBody>
          <a:bodyPr wrap="none" lIns="0" tIns="0" rIns="0" bIns="0" rtlCol="0" anchor="t"/>
          <a:lstStyle/>
          <a:p>
            <a:pPr marL="0" indent="0" algn="l">
              <a:lnSpc>
                <a:spcPts val="4050"/>
              </a:lnSpc>
              <a:buNone/>
            </a:pPr>
            <a:r>
              <a:rPr lang="en-US" sz="3250" b="1" dirty="0">
                <a:solidFill>
                  <a:srgbClr val="3B4540"/>
                </a:solidFill>
                <a:latin typeface="Fraunces Extra Bold" pitchFamily="34" charset="0"/>
                <a:ea typeface="Fraunces Extra Bold" pitchFamily="34" charset="-122"/>
                <a:cs typeface="Fraunces Extra Bold" pitchFamily="34" charset="-120"/>
              </a:rPr>
              <a:t>Pregătirea pentru scrierea CV-ului</a:t>
            </a:r>
            <a:endParaRPr lang="en-US" sz="3250" dirty="0"/>
          </a:p>
        </p:txBody>
      </p:sp>
      <p:sp>
        <p:nvSpPr>
          <p:cNvPr id="3" name="Text 1"/>
          <p:cNvSpPr/>
          <p:nvPr/>
        </p:nvSpPr>
        <p:spPr>
          <a:xfrm>
            <a:off x="665440" y="1309926"/>
            <a:ext cx="13299519" cy="266105"/>
          </a:xfrm>
          <a:prstGeom prst="rect">
            <a:avLst/>
          </a:prstGeom>
          <a:noFill/>
          <a:ln/>
        </p:spPr>
        <p:txBody>
          <a:bodyPr wrap="none" lIns="0" tIns="0" rIns="0" bIns="0" rtlCol="0" anchor="t"/>
          <a:lstStyle/>
          <a:p>
            <a:pPr marL="0" indent="0" algn="l">
              <a:lnSpc>
                <a:spcPts val="2050"/>
              </a:lnSpc>
              <a:buNone/>
            </a:pPr>
            <a:r>
              <a:rPr lang="en-US" sz="1300" dirty="0">
                <a:solidFill>
                  <a:srgbClr val="405449"/>
                </a:solidFill>
                <a:latin typeface="Nobile" pitchFamily="34" charset="0"/>
                <a:ea typeface="Nobile" pitchFamily="34" charset="-122"/>
                <a:cs typeface="Nobile" pitchFamily="34" charset="-120"/>
              </a:rPr>
              <a:t>Înainte să începi să scrii CV-ul pe calculator, este foarte util să îți notezi toate informațiile necesare pe o foaie. Astfel vei lucra mai rapid și mai organizat.</a:t>
            </a:r>
            <a:endParaRPr lang="en-US" sz="1300" dirty="0"/>
          </a:p>
        </p:txBody>
      </p:sp>
      <p:sp>
        <p:nvSpPr>
          <p:cNvPr id="4" name="Shape 2"/>
          <p:cNvSpPr/>
          <p:nvPr/>
        </p:nvSpPr>
        <p:spPr>
          <a:xfrm>
            <a:off x="665440" y="1763197"/>
            <a:ext cx="6566535" cy="2476262"/>
          </a:xfrm>
          <a:prstGeom prst="roundRect">
            <a:avLst>
              <a:gd name="adj" fmla="val 6047"/>
            </a:avLst>
          </a:prstGeom>
          <a:solidFill>
            <a:srgbClr val="FAFFFA"/>
          </a:solidFill>
          <a:ln w="22860">
            <a:solidFill>
              <a:srgbClr val="CED9CE"/>
            </a:solidFill>
            <a:prstDash val="solid"/>
          </a:ln>
        </p:spPr>
      </p:sp>
      <p:sp>
        <p:nvSpPr>
          <p:cNvPr id="5" name="Shape 3"/>
          <p:cNvSpPr/>
          <p:nvPr/>
        </p:nvSpPr>
        <p:spPr>
          <a:xfrm>
            <a:off x="688300" y="1786057"/>
            <a:ext cx="6520815" cy="499110"/>
          </a:xfrm>
          <a:prstGeom prst="roundRect">
            <a:avLst>
              <a:gd name="adj" fmla="val 24504"/>
            </a:avLst>
          </a:prstGeom>
          <a:solidFill>
            <a:srgbClr val="E8F3E8"/>
          </a:solidFill>
          <a:ln/>
        </p:spPr>
      </p:sp>
      <p:sp>
        <p:nvSpPr>
          <p:cNvPr id="6" name="Text 4"/>
          <p:cNvSpPr/>
          <p:nvPr/>
        </p:nvSpPr>
        <p:spPr>
          <a:xfrm>
            <a:off x="3823930" y="1879640"/>
            <a:ext cx="249555" cy="311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1</a:t>
            </a:r>
            <a:endParaRPr lang="en-US" sz="1950" dirty="0"/>
          </a:p>
        </p:txBody>
      </p:sp>
      <p:sp>
        <p:nvSpPr>
          <p:cNvPr id="7" name="Text 5"/>
          <p:cNvSpPr/>
          <p:nvPr/>
        </p:nvSpPr>
        <p:spPr>
          <a:xfrm>
            <a:off x="854631" y="2451497"/>
            <a:ext cx="2079546" cy="259913"/>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Date personale</a:t>
            </a:r>
            <a:endParaRPr lang="en-US" sz="1600" dirty="0"/>
          </a:p>
        </p:txBody>
      </p:sp>
      <p:sp>
        <p:nvSpPr>
          <p:cNvPr id="8" name="Text 6"/>
          <p:cNvSpPr/>
          <p:nvPr/>
        </p:nvSpPr>
        <p:spPr>
          <a:xfrm>
            <a:off x="854631" y="2811185"/>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Nume complet (fără prenume al părinților)</a:t>
            </a:r>
            <a:endParaRPr lang="en-US" sz="1300" dirty="0"/>
          </a:p>
        </p:txBody>
      </p:sp>
      <p:sp>
        <p:nvSpPr>
          <p:cNvPr id="9" name="Text 7"/>
          <p:cNvSpPr/>
          <p:nvPr/>
        </p:nvSpPr>
        <p:spPr>
          <a:xfrm>
            <a:off x="854631" y="3135511"/>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Număr de telefon (verifică că este corect!)</a:t>
            </a:r>
            <a:endParaRPr lang="en-US" sz="1300" dirty="0"/>
          </a:p>
        </p:txBody>
      </p:sp>
      <p:sp>
        <p:nvSpPr>
          <p:cNvPr id="10" name="Text 8"/>
          <p:cNvSpPr/>
          <p:nvPr/>
        </p:nvSpPr>
        <p:spPr>
          <a:xfrm>
            <a:off x="854631" y="3459837"/>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Adresă de e-mail serioasă</a:t>
            </a:r>
            <a:endParaRPr lang="en-US" sz="1300" dirty="0"/>
          </a:p>
        </p:txBody>
      </p:sp>
      <p:sp>
        <p:nvSpPr>
          <p:cNvPr id="11" name="Text 9"/>
          <p:cNvSpPr/>
          <p:nvPr/>
        </p:nvSpPr>
        <p:spPr>
          <a:xfrm>
            <a:off x="854631" y="3784163"/>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Orașul în care locuiești</a:t>
            </a:r>
            <a:endParaRPr lang="en-US" sz="1300" dirty="0"/>
          </a:p>
        </p:txBody>
      </p:sp>
      <p:sp>
        <p:nvSpPr>
          <p:cNvPr id="12" name="Shape 10"/>
          <p:cNvSpPr/>
          <p:nvPr/>
        </p:nvSpPr>
        <p:spPr>
          <a:xfrm>
            <a:off x="7398306" y="1763197"/>
            <a:ext cx="6566654" cy="2476262"/>
          </a:xfrm>
          <a:prstGeom prst="roundRect">
            <a:avLst>
              <a:gd name="adj" fmla="val 6047"/>
            </a:avLst>
          </a:prstGeom>
          <a:solidFill>
            <a:srgbClr val="FAFFFA"/>
          </a:solidFill>
          <a:ln w="22860">
            <a:solidFill>
              <a:srgbClr val="CED9CE"/>
            </a:solidFill>
            <a:prstDash val="solid"/>
          </a:ln>
        </p:spPr>
      </p:sp>
      <p:sp>
        <p:nvSpPr>
          <p:cNvPr id="13" name="Shape 11"/>
          <p:cNvSpPr/>
          <p:nvPr/>
        </p:nvSpPr>
        <p:spPr>
          <a:xfrm>
            <a:off x="7421166" y="1786057"/>
            <a:ext cx="6520934" cy="499110"/>
          </a:xfrm>
          <a:prstGeom prst="roundRect">
            <a:avLst>
              <a:gd name="adj" fmla="val 24504"/>
            </a:avLst>
          </a:prstGeom>
          <a:solidFill>
            <a:srgbClr val="E8F3E8"/>
          </a:solidFill>
          <a:ln/>
        </p:spPr>
      </p:sp>
      <p:sp>
        <p:nvSpPr>
          <p:cNvPr id="14" name="Text 12"/>
          <p:cNvSpPr/>
          <p:nvPr/>
        </p:nvSpPr>
        <p:spPr>
          <a:xfrm>
            <a:off x="10556796" y="1879640"/>
            <a:ext cx="249555" cy="311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2</a:t>
            </a:r>
            <a:endParaRPr lang="en-US" sz="1950" dirty="0"/>
          </a:p>
        </p:txBody>
      </p:sp>
      <p:sp>
        <p:nvSpPr>
          <p:cNvPr id="15" name="Text 13"/>
          <p:cNvSpPr/>
          <p:nvPr/>
        </p:nvSpPr>
        <p:spPr>
          <a:xfrm>
            <a:off x="7587496" y="2451497"/>
            <a:ext cx="2542222" cy="259913"/>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Experiență profesională</a:t>
            </a:r>
            <a:endParaRPr lang="en-US" sz="1600" dirty="0"/>
          </a:p>
        </p:txBody>
      </p:sp>
      <p:sp>
        <p:nvSpPr>
          <p:cNvPr id="16" name="Text 14"/>
          <p:cNvSpPr/>
          <p:nvPr/>
        </p:nvSpPr>
        <p:spPr>
          <a:xfrm>
            <a:off x="7587496" y="2811185"/>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Ultimele locuri de muncă</a:t>
            </a:r>
            <a:endParaRPr lang="en-US" sz="1300" dirty="0"/>
          </a:p>
        </p:txBody>
      </p:sp>
      <p:sp>
        <p:nvSpPr>
          <p:cNvPr id="17" name="Text 15"/>
          <p:cNvSpPr/>
          <p:nvPr/>
        </p:nvSpPr>
        <p:spPr>
          <a:xfrm>
            <a:off x="7587496" y="3135511"/>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Perioada (lună/an - lună/an)</a:t>
            </a:r>
            <a:endParaRPr lang="en-US" sz="1300" dirty="0"/>
          </a:p>
        </p:txBody>
      </p:sp>
      <p:sp>
        <p:nvSpPr>
          <p:cNvPr id="18" name="Text 16"/>
          <p:cNvSpPr/>
          <p:nvPr/>
        </p:nvSpPr>
        <p:spPr>
          <a:xfrm>
            <a:off x="7587496" y="3459837"/>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Ce responsabilități ai avut</a:t>
            </a:r>
            <a:endParaRPr lang="en-US" sz="1300" dirty="0"/>
          </a:p>
        </p:txBody>
      </p:sp>
      <p:sp>
        <p:nvSpPr>
          <p:cNvPr id="19" name="Text 17"/>
          <p:cNvSpPr/>
          <p:nvPr/>
        </p:nvSpPr>
        <p:spPr>
          <a:xfrm>
            <a:off x="7587496" y="3784163"/>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Nome firma (dacă îl știi)</a:t>
            </a:r>
            <a:endParaRPr lang="en-US" sz="1300" dirty="0"/>
          </a:p>
        </p:txBody>
      </p:sp>
      <p:sp>
        <p:nvSpPr>
          <p:cNvPr id="20" name="Shape 18"/>
          <p:cNvSpPr/>
          <p:nvPr/>
        </p:nvSpPr>
        <p:spPr>
          <a:xfrm>
            <a:off x="665440" y="4405789"/>
            <a:ext cx="6566535" cy="2476262"/>
          </a:xfrm>
          <a:prstGeom prst="roundRect">
            <a:avLst>
              <a:gd name="adj" fmla="val 6047"/>
            </a:avLst>
          </a:prstGeom>
          <a:solidFill>
            <a:srgbClr val="FAFFFA"/>
          </a:solidFill>
          <a:ln w="22860">
            <a:solidFill>
              <a:srgbClr val="CED9CE"/>
            </a:solidFill>
            <a:prstDash val="solid"/>
          </a:ln>
        </p:spPr>
      </p:sp>
      <p:sp>
        <p:nvSpPr>
          <p:cNvPr id="21" name="Shape 19"/>
          <p:cNvSpPr/>
          <p:nvPr/>
        </p:nvSpPr>
        <p:spPr>
          <a:xfrm>
            <a:off x="688300" y="4428649"/>
            <a:ext cx="6520815" cy="499110"/>
          </a:xfrm>
          <a:prstGeom prst="roundRect">
            <a:avLst>
              <a:gd name="adj" fmla="val 24504"/>
            </a:avLst>
          </a:prstGeom>
          <a:solidFill>
            <a:srgbClr val="E8F3E8"/>
          </a:solidFill>
          <a:ln/>
        </p:spPr>
      </p:sp>
      <p:sp>
        <p:nvSpPr>
          <p:cNvPr id="22" name="Text 20"/>
          <p:cNvSpPr/>
          <p:nvPr/>
        </p:nvSpPr>
        <p:spPr>
          <a:xfrm>
            <a:off x="3823930" y="4522232"/>
            <a:ext cx="249555" cy="311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3</a:t>
            </a:r>
            <a:endParaRPr lang="en-US" sz="1950" dirty="0"/>
          </a:p>
        </p:txBody>
      </p:sp>
      <p:sp>
        <p:nvSpPr>
          <p:cNvPr id="23" name="Text 21"/>
          <p:cNvSpPr/>
          <p:nvPr/>
        </p:nvSpPr>
        <p:spPr>
          <a:xfrm>
            <a:off x="854631" y="5094089"/>
            <a:ext cx="2079546" cy="259913"/>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Educație</a:t>
            </a:r>
            <a:endParaRPr lang="en-US" sz="1600" dirty="0"/>
          </a:p>
        </p:txBody>
      </p:sp>
      <p:sp>
        <p:nvSpPr>
          <p:cNvPr id="24" name="Text 22"/>
          <p:cNvSpPr/>
          <p:nvPr/>
        </p:nvSpPr>
        <p:spPr>
          <a:xfrm>
            <a:off x="854631" y="5453777"/>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Școala sau liceul terminat</a:t>
            </a:r>
            <a:endParaRPr lang="en-US" sz="1300" dirty="0"/>
          </a:p>
        </p:txBody>
      </p:sp>
      <p:sp>
        <p:nvSpPr>
          <p:cNvPr id="25" name="Text 23"/>
          <p:cNvSpPr/>
          <p:nvPr/>
        </p:nvSpPr>
        <p:spPr>
          <a:xfrm>
            <a:off x="854631" y="5778103"/>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Perioada (măcar anul aproximativ)</a:t>
            </a:r>
            <a:endParaRPr lang="en-US" sz="1300" dirty="0"/>
          </a:p>
        </p:txBody>
      </p:sp>
      <p:sp>
        <p:nvSpPr>
          <p:cNvPr id="26" name="Text 24"/>
          <p:cNvSpPr/>
          <p:nvPr/>
        </p:nvSpPr>
        <p:spPr>
          <a:xfrm>
            <a:off x="854631" y="6102429"/>
            <a:ext cx="6188154"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Calificare obținută (dacă ai)</a:t>
            </a:r>
            <a:endParaRPr lang="en-US" sz="1300" dirty="0"/>
          </a:p>
        </p:txBody>
      </p:sp>
      <p:sp>
        <p:nvSpPr>
          <p:cNvPr id="27" name="Shape 25"/>
          <p:cNvSpPr/>
          <p:nvPr/>
        </p:nvSpPr>
        <p:spPr>
          <a:xfrm>
            <a:off x="7398306" y="4405789"/>
            <a:ext cx="6566654" cy="2476262"/>
          </a:xfrm>
          <a:prstGeom prst="roundRect">
            <a:avLst>
              <a:gd name="adj" fmla="val 6047"/>
            </a:avLst>
          </a:prstGeom>
          <a:solidFill>
            <a:srgbClr val="FAFFFA"/>
          </a:solidFill>
          <a:ln w="22860">
            <a:solidFill>
              <a:srgbClr val="CED9CE"/>
            </a:solidFill>
            <a:prstDash val="solid"/>
          </a:ln>
        </p:spPr>
      </p:sp>
      <p:sp>
        <p:nvSpPr>
          <p:cNvPr id="28" name="Shape 26"/>
          <p:cNvSpPr/>
          <p:nvPr/>
        </p:nvSpPr>
        <p:spPr>
          <a:xfrm>
            <a:off x="7421166" y="4428649"/>
            <a:ext cx="6520934" cy="499110"/>
          </a:xfrm>
          <a:prstGeom prst="roundRect">
            <a:avLst>
              <a:gd name="adj" fmla="val 24504"/>
            </a:avLst>
          </a:prstGeom>
          <a:solidFill>
            <a:srgbClr val="E8F3E8"/>
          </a:solidFill>
          <a:ln/>
        </p:spPr>
      </p:sp>
      <p:sp>
        <p:nvSpPr>
          <p:cNvPr id="29" name="Text 27"/>
          <p:cNvSpPr/>
          <p:nvPr/>
        </p:nvSpPr>
        <p:spPr>
          <a:xfrm>
            <a:off x="10556796" y="4522232"/>
            <a:ext cx="249555" cy="311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4</a:t>
            </a:r>
            <a:endParaRPr lang="en-US" sz="1950" dirty="0"/>
          </a:p>
        </p:txBody>
      </p:sp>
      <p:sp>
        <p:nvSpPr>
          <p:cNvPr id="30" name="Text 28"/>
          <p:cNvSpPr/>
          <p:nvPr/>
        </p:nvSpPr>
        <p:spPr>
          <a:xfrm>
            <a:off x="7587496" y="5094089"/>
            <a:ext cx="2079546" cy="259913"/>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Competențe</a:t>
            </a:r>
            <a:endParaRPr lang="en-US" sz="1600" dirty="0"/>
          </a:p>
        </p:txBody>
      </p:sp>
      <p:sp>
        <p:nvSpPr>
          <p:cNvPr id="31" name="Text 29"/>
          <p:cNvSpPr/>
          <p:nvPr/>
        </p:nvSpPr>
        <p:spPr>
          <a:xfrm>
            <a:off x="7587496" y="5453777"/>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Ce știi să faci bine</a:t>
            </a:r>
            <a:endParaRPr lang="en-US" sz="1300" dirty="0"/>
          </a:p>
        </p:txBody>
      </p:sp>
      <p:sp>
        <p:nvSpPr>
          <p:cNvPr id="32" name="Text 30"/>
          <p:cNvSpPr/>
          <p:nvPr/>
        </p:nvSpPr>
        <p:spPr>
          <a:xfrm>
            <a:off x="7587496" y="5778103"/>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Abilități practice</a:t>
            </a:r>
            <a:endParaRPr lang="en-US" sz="1300" dirty="0"/>
          </a:p>
        </p:txBody>
      </p:sp>
      <p:sp>
        <p:nvSpPr>
          <p:cNvPr id="33" name="Text 31"/>
          <p:cNvSpPr/>
          <p:nvPr/>
        </p:nvSpPr>
        <p:spPr>
          <a:xfrm>
            <a:off x="7587496" y="6102429"/>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Permis de conducere (dacă ai)</a:t>
            </a:r>
            <a:endParaRPr lang="en-US" sz="1300" dirty="0"/>
          </a:p>
        </p:txBody>
      </p:sp>
      <p:sp>
        <p:nvSpPr>
          <p:cNvPr id="34" name="Text 32"/>
          <p:cNvSpPr/>
          <p:nvPr/>
        </p:nvSpPr>
        <p:spPr>
          <a:xfrm>
            <a:off x="7587496" y="6426756"/>
            <a:ext cx="6188273" cy="266105"/>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405449"/>
                </a:solidFill>
                <a:latin typeface="Nobile" pitchFamily="34" charset="0"/>
                <a:ea typeface="Nobile" pitchFamily="34" charset="-122"/>
                <a:cs typeface="Nobile" pitchFamily="34" charset="-120"/>
              </a:rPr>
              <a:t>Cursuri absolvite</a:t>
            </a:r>
            <a:endParaRPr lang="en-US" sz="1300" dirty="0"/>
          </a:p>
        </p:txBody>
      </p:sp>
      <p:sp>
        <p:nvSpPr>
          <p:cNvPr id="35" name="Shape 33"/>
          <p:cNvSpPr/>
          <p:nvPr/>
        </p:nvSpPr>
        <p:spPr>
          <a:xfrm>
            <a:off x="665440" y="7069217"/>
            <a:ext cx="13299519" cy="706755"/>
          </a:xfrm>
          <a:prstGeom prst="roundRect">
            <a:avLst>
              <a:gd name="adj" fmla="val 21186"/>
            </a:avLst>
          </a:prstGeom>
          <a:solidFill>
            <a:srgbClr val="CCE6D1"/>
          </a:solidFill>
          <a:ln/>
        </p:spPr>
      </p:sp>
      <p:pic>
        <p:nvPicPr>
          <p:cNvPr id="36" name="Image 0" descr="preencoded.png"/>
          <p:cNvPicPr>
            <a:picLocks noChangeAspect="1"/>
          </p:cNvPicPr>
          <p:nvPr/>
        </p:nvPicPr>
        <p:blipFill>
          <a:blip r:embed="rId3"/>
          <a:stretch>
            <a:fillRect/>
          </a:stretch>
        </p:blipFill>
        <p:spPr>
          <a:xfrm>
            <a:off x="831771" y="7306747"/>
            <a:ext cx="207883" cy="166330"/>
          </a:xfrm>
          <a:prstGeom prst="rect">
            <a:avLst/>
          </a:prstGeom>
        </p:spPr>
      </p:pic>
      <p:sp>
        <p:nvSpPr>
          <p:cNvPr id="37" name="Text 34"/>
          <p:cNvSpPr/>
          <p:nvPr/>
        </p:nvSpPr>
        <p:spPr>
          <a:xfrm>
            <a:off x="1205984" y="7277100"/>
            <a:ext cx="12592645" cy="266105"/>
          </a:xfrm>
          <a:prstGeom prst="rect">
            <a:avLst/>
          </a:prstGeom>
          <a:noFill/>
          <a:ln/>
        </p:spPr>
        <p:txBody>
          <a:bodyPr wrap="none" lIns="0" tIns="0" rIns="0" bIns="0" rtlCol="0" anchor="t"/>
          <a:lstStyle/>
          <a:p>
            <a:pPr marL="0" indent="0" algn="l">
              <a:lnSpc>
                <a:spcPts val="2050"/>
              </a:lnSpc>
              <a:buNone/>
            </a:pPr>
            <a:r>
              <a:rPr lang="en-US" sz="1300" b="1" dirty="0">
                <a:solidFill>
                  <a:srgbClr val="000000"/>
                </a:solidFill>
                <a:latin typeface="Nobile" pitchFamily="34" charset="0"/>
                <a:ea typeface="Nobile" pitchFamily="34" charset="-122"/>
                <a:cs typeface="Nobile" pitchFamily="34" charset="-120"/>
              </a:rPr>
              <a:t>Sfat practic:</a:t>
            </a:r>
            <a:r>
              <a:rPr lang="en-US" sz="1300" dirty="0">
                <a:solidFill>
                  <a:srgbClr val="000000"/>
                </a:solidFill>
                <a:latin typeface="Nobile" pitchFamily="34" charset="0"/>
                <a:ea typeface="Nobile" pitchFamily="34" charset="-122"/>
                <a:cs typeface="Nobile" pitchFamily="34" charset="-120"/>
              </a:rPr>
              <a:t> Nu trebuie să fie perfect din prima încercare. CV-ul îl îmbunătățim împreună la curs, pas cu pas.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31163" y="609362"/>
            <a:ext cx="8256032" cy="571262"/>
          </a:xfrm>
          <a:prstGeom prst="rect">
            <a:avLst/>
          </a:prstGeom>
          <a:noFill/>
          <a:ln/>
        </p:spPr>
        <p:txBody>
          <a:bodyPr wrap="none" lIns="0" tIns="0" rIns="0" bIns="0" rtlCol="0" anchor="t"/>
          <a:lstStyle/>
          <a:p>
            <a:pPr marL="0" indent="0" algn="l">
              <a:lnSpc>
                <a:spcPts val="4450"/>
              </a:lnSpc>
              <a:buNone/>
            </a:pPr>
            <a:r>
              <a:rPr lang="en-US" sz="3550" b="1" dirty="0">
                <a:solidFill>
                  <a:srgbClr val="3B4540"/>
                </a:solidFill>
                <a:latin typeface="Fraunces Extra Bold" pitchFamily="34" charset="0"/>
                <a:ea typeface="Fraunces Extra Bold" pitchFamily="34" charset="-122"/>
                <a:cs typeface="Fraunces Extra Bold" pitchFamily="34" charset="-120"/>
              </a:rPr>
              <a:t>Structura unui CV simplu și eficient</a:t>
            </a:r>
            <a:endParaRPr lang="en-US" sz="3550" dirty="0"/>
          </a:p>
        </p:txBody>
      </p:sp>
      <p:sp>
        <p:nvSpPr>
          <p:cNvPr id="3" name="Text 1"/>
          <p:cNvSpPr/>
          <p:nvPr/>
        </p:nvSpPr>
        <p:spPr>
          <a:xfrm>
            <a:off x="731163" y="1546146"/>
            <a:ext cx="13168074" cy="292418"/>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Un CV bun are o structură clară și logică. Angajatorii petrec în medie 30 de secunde citind un CV, deci trebuie să fie ușor de scanat și de înțeles rapid.</a:t>
            </a:r>
            <a:endParaRPr lang="en-US" sz="1400" dirty="0"/>
          </a:p>
        </p:txBody>
      </p:sp>
      <p:sp>
        <p:nvSpPr>
          <p:cNvPr id="4" name="Text 2"/>
          <p:cNvSpPr/>
          <p:nvPr/>
        </p:nvSpPr>
        <p:spPr>
          <a:xfrm>
            <a:off x="731163" y="2044184"/>
            <a:ext cx="182761" cy="228481"/>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Fraunces Light" pitchFamily="34" charset="0"/>
                <a:ea typeface="Fraunces Light" pitchFamily="34" charset="-122"/>
                <a:cs typeface="Fraunces Light" pitchFamily="34" charset="-120"/>
              </a:rPr>
              <a:t>01</a:t>
            </a:r>
            <a:endParaRPr lang="en-US" sz="1400" dirty="0"/>
          </a:p>
        </p:txBody>
      </p:sp>
      <p:sp>
        <p:nvSpPr>
          <p:cNvPr id="5" name="Shape 3"/>
          <p:cNvSpPr/>
          <p:nvPr/>
        </p:nvSpPr>
        <p:spPr>
          <a:xfrm>
            <a:off x="731163" y="2331958"/>
            <a:ext cx="6492597" cy="22860"/>
          </a:xfrm>
          <a:prstGeom prst="rect">
            <a:avLst/>
          </a:prstGeom>
          <a:solidFill>
            <a:srgbClr val="438951"/>
          </a:solidFill>
          <a:ln/>
        </p:spPr>
      </p:sp>
      <p:sp>
        <p:nvSpPr>
          <p:cNvPr id="6" name="Text 4"/>
          <p:cNvSpPr/>
          <p:nvPr/>
        </p:nvSpPr>
        <p:spPr>
          <a:xfrm>
            <a:off x="731163" y="2468999"/>
            <a:ext cx="2719149" cy="285512"/>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Nume și date de contact</a:t>
            </a:r>
            <a:endParaRPr lang="en-US" sz="1750" dirty="0"/>
          </a:p>
        </p:txBody>
      </p:sp>
      <p:sp>
        <p:nvSpPr>
          <p:cNvPr id="7" name="Text 5"/>
          <p:cNvSpPr/>
          <p:nvPr/>
        </p:nvSpPr>
        <p:spPr>
          <a:xfrm>
            <a:off x="731163" y="2864168"/>
            <a:ext cx="6492597" cy="877253"/>
          </a:xfrm>
          <a:prstGeom prst="rect">
            <a:avLst/>
          </a:prstGeom>
          <a:noFill/>
          <a:ln/>
        </p:spPr>
        <p:txBody>
          <a:bodyPr wrap="squar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Scrie sus, vizibil: numele complet, telefon, e-mail, localitate. Folosește o adresă de e-mail profesională (nume.prenume@gmail.com), nu porecle sau nume copilărești.</a:t>
            </a:r>
            <a:endParaRPr lang="en-US" sz="1400" dirty="0"/>
          </a:p>
        </p:txBody>
      </p:sp>
      <p:sp>
        <p:nvSpPr>
          <p:cNvPr id="8" name="Text 6"/>
          <p:cNvSpPr/>
          <p:nvPr/>
        </p:nvSpPr>
        <p:spPr>
          <a:xfrm>
            <a:off x="7406521" y="2044184"/>
            <a:ext cx="182761" cy="228481"/>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Fraunces Light" pitchFamily="34" charset="0"/>
                <a:ea typeface="Fraunces Light" pitchFamily="34" charset="-122"/>
                <a:cs typeface="Fraunces Light" pitchFamily="34" charset="-120"/>
              </a:rPr>
              <a:t>02</a:t>
            </a:r>
            <a:endParaRPr lang="en-US" sz="1400" dirty="0"/>
          </a:p>
        </p:txBody>
      </p:sp>
      <p:sp>
        <p:nvSpPr>
          <p:cNvPr id="9" name="Shape 7"/>
          <p:cNvSpPr/>
          <p:nvPr/>
        </p:nvSpPr>
        <p:spPr>
          <a:xfrm>
            <a:off x="7406521" y="2331958"/>
            <a:ext cx="6492716" cy="22860"/>
          </a:xfrm>
          <a:prstGeom prst="rect">
            <a:avLst/>
          </a:prstGeom>
          <a:solidFill>
            <a:srgbClr val="438951"/>
          </a:solidFill>
          <a:ln/>
        </p:spPr>
      </p:sp>
      <p:sp>
        <p:nvSpPr>
          <p:cNvPr id="10" name="Text 8"/>
          <p:cNvSpPr/>
          <p:nvPr/>
        </p:nvSpPr>
        <p:spPr>
          <a:xfrm>
            <a:off x="7406521" y="2468999"/>
            <a:ext cx="2349341" cy="285512"/>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Obiectiv profesional</a:t>
            </a:r>
            <a:endParaRPr lang="en-US" sz="1750" dirty="0"/>
          </a:p>
        </p:txBody>
      </p:sp>
      <p:sp>
        <p:nvSpPr>
          <p:cNvPr id="11" name="Text 9"/>
          <p:cNvSpPr/>
          <p:nvPr/>
        </p:nvSpPr>
        <p:spPr>
          <a:xfrm>
            <a:off x="7406521" y="2864168"/>
            <a:ext cx="6492716" cy="877253"/>
          </a:xfrm>
          <a:prstGeom prst="rect">
            <a:avLst/>
          </a:prstGeom>
          <a:noFill/>
          <a:ln/>
        </p:spPr>
        <p:txBody>
          <a:bodyPr wrap="squar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1-2 rânduri în care spui ce fel de muncă cauți. Exemplu: "Doresc un loc de muncă stabil în domeniul construcțiilor și sunt disponibil să învăț lucruri noi."</a:t>
            </a:r>
            <a:endParaRPr lang="en-US" sz="1400" dirty="0"/>
          </a:p>
        </p:txBody>
      </p:sp>
      <p:sp>
        <p:nvSpPr>
          <p:cNvPr id="12" name="Text 10"/>
          <p:cNvSpPr/>
          <p:nvPr/>
        </p:nvSpPr>
        <p:spPr>
          <a:xfrm>
            <a:off x="731163" y="4061222"/>
            <a:ext cx="182761" cy="228481"/>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Fraunces Light" pitchFamily="34" charset="0"/>
                <a:ea typeface="Fraunces Light" pitchFamily="34" charset="-122"/>
                <a:cs typeface="Fraunces Light" pitchFamily="34" charset="-120"/>
              </a:rPr>
              <a:t>03</a:t>
            </a:r>
            <a:endParaRPr lang="en-US" sz="1400" dirty="0"/>
          </a:p>
        </p:txBody>
      </p:sp>
      <p:sp>
        <p:nvSpPr>
          <p:cNvPr id="13" name="Shape 11"/>
          <p:cNvSpPr/>
          <p:nvPr/>
        </p:nvSpPr>
        <p:spPr>
          <a:xfrm>
            <a:off x="731163" y="4348996"/>
            <a:ext cx="6492597" cy="22860"/>
          </a:xfrm>
          <a:prstGeom prst="rect">
            <a:avLst/>
          </a:prstGeom>
          <a:solidFill>
            <a:srgbClr val="438951"/>
          </a:solidFill>
          <a:ln/>
        </p:spPr>
      </p:sp>
      <p:sp>
        <p:nvSpPr>
          <p:cNvPr id="14" name="Text 12"/>
          <p:cNvSpPr/>
          <p:nvPr/>
        </p:nvSpPr>
        <p:spPr>
          <a:xfrm>
            <a:off x="731163" y="4486037"/>
            <a:ext cx="2792730" cy="285512"/>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Experiență profesională</a:t>
            </a:r>
            <a:endParaRPr lang="en-US" sz="1750" dirty="0"/>
          </a:p>
        </p:txBody>
      </p:sp>
      <p:sp>
        <p:nvSpPr>
          <p:cNvPr id="15" name="Text 13"/>
          <p:cNvSpPr/>
          <p:nvPr/>
        </p:nvSpPr>
        <p:spPr>
          <a:xfrm>
            <a:off x="731163" y="4881205"/>
            <a:ext cx="6492597" cy="877253"/>
          </a:xfrm>
          <a:prstGeom prst="rect">
            <a:avLst/>
          </a:prstGeom>
          <a:noFill/>
          <a:ln/>
        </p:spPr>
        <p:txBody>
          <a:bodyPr wrap="squar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Listează de la cel mai recent job. Pentru fiecare: funcția, firma, perioada, 3-5 puncte cu ce ai făcut concret. Exemplu: "pregătire comenzi", "aranjare marfă", "curățenie".</a:t>
            </a:r>
            <a:endParaRPr lang="en-US" sz="1400" dirty="0"/>
          </a:p>
        </p:txBody>
      </p:sp>
      <p:sp>
        <p:nvSpPr>
          <p:cNvPr id="16" name="Text 14"/>
          <p:cNvSpPr/>
          <p:nvPr/>
        </p:nvSpPr>
        <p:spPr>
          <a:xfrm>
            <a:off x="7406521" y="4061222"/>
            <a:ext cx="182761" cy="228481"/>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Fraunces Light" pitchFamily="34" charset="0"/>
                <a:ea typeface="Fraunces Light" pitchFamily="34" charset="-122"/>
                <a:cs typeface="Fraunces Light" pitchFamily="34" charset="-120"/>
              </a:rPr>
              <a:t>04</a:t>
            </a:r>
            <a:endParaRPr lang="en-US" sz="1400" dirty="0"/>
          </a:p>
        </p:txBody>
      </p:sp>
      <p:sp>
        <p:nvSpPr>
          <p:cNvPr id="17" name="Shape 15"/>
          <p:cNvSpPr/>
          <p:nvPr/>
        </p:nvSpPr>
        <p:spPr>
          <a:xfrm>
            <a:off x="7406521" y="4348996"/>
            <a:ext cx="6492716" cy="22860"/>
          </a:xfrm>
          <a:prstGeom prst="rect">
            <a:avLst/>
          </a:prstGeom>
          <a:solidFill>
            <a:srgbClr val="438951"/>
          </a:solidFill>
          <a:ln/>
        </p:spPr>
      </p:sp>
      <p:sp>
        <p:nvSpPr>
          <p:cNvPr id="18" name="Text 16"/>
          <p:cNvSpPr/>
          <p:nvPr/>
        </p:nvSpPr>
        <p:spPr>
          <a:xfrm>
            <a:off x="7406521" y="4486037"/>
            <a:ext cx="2285048" cy="285512"/>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Educație</a:t>
            </a:r>
            <a:endParaRPr lang="en-US" sz="1750" dirty="0"/>
          </a:p>
        </p:txBody>
      </p:sp>
      <p:sp>
        <p:nvSpPr>
          <p:cNvPr id="19" name="Text 17"/>
          <p:cNvSpPr/>
          <p:nvPr/>
        </p:nvSpPr>
        <p:spPr>
          <a:xfrm>
            <a:off x="7406521" y="4881205"/>
            <a:ext cx="6492716" cy="584835"/>
          </a:xfrm>
          <a:prstGeom prst="rect">
            <a:avLst/>
          </a:prstGeom>
          <a:noFill/>
          <a:ln/>
        </p:spPr>
        <p:txBody>
          <a:bodyPr wrap="squar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Școala/liceul absolvit, perioada, calificarea obținută. Dacă nu știi anul exact, pune aproximativ (ex: 2005-2009).</a:t>
            </a:r>
            <a:endParaRPr lang="en-US" sz="1400" dirty="0"/>
          </a:p>
        </p:txBody>
      </p:sp>
      <p:sp>
        <p:nvSpPr>
          <p:cNvPr id="20" name="Text 18"/>
          <p:cNvSpPr/>
          <p:nvPr/>
        </p:nvSpPr>
        <p:spPr>
          <a:xfrm>
            <a:off x="731163" y="6078260"/>
            <a:ext cx="182761" cy="228481"/>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Fraunces Light" pitchFamily="34" charset="0"/>
                <a:ea typeface="Fraunces Light" pitchFamily="34" charset="-122"/>
                <a:cs typeface="Fraunces Light" pitchFamily="34" charset="-120"/>
              </a:rPr>
              <a:t>05</a:t>
            </a:r>
            <a:endParaRPr lang="en-US" sz="1400" dirty="0"/>
          </a:p>
        </p:txBody>
      </p:sp>
      <p:sp>
        <p:nvSpPr>
          <p:cNvPr id="21" name="Shape 19"/>
          <p:cNvSpPr/>
          <p:nvPr/>
        </p:nvSpPr>
        <p:spPr>
          <a:xfrm>
            <a:off x="731163" y="6366034"/>
            <a:ext cx="6492597" cy="22860"/>
          </a:xfrm>
          <a:prstGeom prst="rect">
            <a:avLst/>
          </a:prstGeom>
          <a:solidFill>
            <a:srgbClr val="438951"/>
          </a:solidFill>
          <a:ln/>
        </p:spPr>
      </p:sp>
      <p:sp>
        <p:nvSpPr>
          <p:cNvPr id="22" name="Text 20"/>
          <p:cNvSpPr/>
          <p:nvPr/>
        </p:nvSpPr>
        <p:spPr>
          <a:xfrm>
            <a:off x="731163" y="6503075"/>
            <a:ext cx="2623185" cy="285512"/>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Abilități și competențe</a:t>
            </a:r>
            <a:endParaRPr lang="en-US" sz="1750" dirty="0"/>
          </a:p>
        </p:txBody>
      </p:sp>
      <p:sp>
        <p:nvSpPr>
          <p:cNvPr id="23" name="Text 21"/>
          <p:cNvSpPr/>
          <p:nvPr/>
        </p:nvSpPr>
        <p:spPr>
          <a:xfrm>
            <a:off x="731163" y="6898243"/>
            <a:ext cx="6492597" cy="584835"/>
          </a:xfrm>
          <a:prstGeom prst="rect">
            <a:avLst/>
          </a:prstGeom>
          <a:noFill/>
          <a:ln/>
        </p:spPr>
        <p:txBody>
          <a:bodyPr wrap="squar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Lista scurtă cu ce știi să faci: lucru în echipă, punctualitate, atenție la detalii, organizare, operare calculator nivel de bază, comunicare cu clienții.</a:t>
            </a:r>
            <a:endParaRPr lang="en-US" sz="1400" dirty="0"/>
          </a:p>
        </p:txBody>
      </p:sp>
      <p:sp>
        <p:nvSpPr>
          <p:cNvPr id="24" name="Text 22"/>
          <p:cNvSpPr/>
          <p:nvPr/>
        </p:nvSpPr>
        <p:spPr>
          <a:xfrm>
            <a:off x="7406521" y="6078260"/>
            <a:ext cx="182761" cy="228481"/>
          </a:xfrm>
          <a:prstGeom prst="rect">
            <a:avLst/>
          </a:prstGeom>
          <a:noFill/>
          <a:ln/>
        </p:spPr>
        <p:txBody>
          <a:bodyPr wrap="none" lIns="0" tIns="0" rIns="0" bIns="0" rtlCol="0" anchor="t"/>
          <a:lstStyle/>
          <a:p>
            <a:pPr marL="0" indent="0" algn="l">
              <a:lnSpc>
                <a:spcPts val="2300"/>
              </a:lnSpc>
              <a:buNone/>
            </a:pPr>
            <a:r>
              <a:rPr lang="en-US" sz="1400" dirty="0">
                <a:solidFill>
                  <a:srgbClr val="405449"/>
                </a:solidFill>
                <a:latin typeface="Fraunces Light" pitchFamily="34" charset="0"/>
                <a:ea typeface="Fraunces Light" pitchFamily="34" charset="-122"/>
                <a:cs typeface="Fraunces Light" pitchFamily="34" charset="-120"/>
              </a:rPr>
              <a:t>06</a:t>
            </a:r>
            <a:endParaRPr lang="en-US" sz="1400" dirty="0"/>
          </a:p>
        </p:txBody>
      </p:sp>
      <p:sp>
        <p:nvSpPr>
          <p:cNvPr id="25" name="Shape 23"/>
          <p:cNvSpPr/>
          <p:nvPr/>
        </p:nvSpPr>
        <p:spPr>
          <a:xfrm>
            <a:off x="7406521" y="6366034"/>
            <a:ext cx="6492716" cy="22860"/>
          </a:xfrm>
          <a:prstGeom prst="rect">
            <a:avLst/>
          </a:prstGeom>
          <a:solidFill>
            <a:srgbClr val="438951"/>
          </a:solidFill>
          <a:ln/>
        </p:spPr>
      </p:sp>
      <p:sp>
        <p:nvSpPr>
          <p:cNvPr id="26" name="Text 24"/>
          <p:cNvSpPr/>
          <p:nvPr/>
        </p:nvSpPr>
        <p:spPr>
          <a:xfrm>
            <a:off x="7406521" y="6503075"/>
            <a:ext cx="2835354" cy="285512"/>
          </a:xfrm>
          <a:prstGeom prst="rect">
            <a:avLst/>
          </a:prstGeom>
          <a:noFill/>
          <a:ln/>
        </p:spPr>
        <p:txBody>
          <a:bodyPr wrap="none" lIns="0" tIns="0" rIns="0" bIns="0" rtlCol="0" anchor="t"/>
          <a:lstStyle/>
          <a:p>
            <a:pPr marL="0" indent="0" algn="l">
              <a:lnSpc>
                <a:spcPts val="2200"/>
              </a:lnSpc>
              <a:buNone/>
            </a:pPr>
            <a:r>
              <a:rPr lang="en-US" sz="1750" b="1" dirty="0">
                <a:solidFill>
                  <a:srgbClr val="405449"/>
                </a:solidFill>
                <a:latin typeface="Fraunces Extra Bold" pitchFamily="34" charset="0"/>
                <a:ea typeface="Fraunces Extra Bold" pitchFamily="34" charset="-122"/>
                <a:cs typeface="Fraunces Extra Bold" pitchFamily="34" charset="-120"/>
              </a:rPr>
              <a:t>Informații suplimentare</a:t>
            </a:r>
            <a:endParaRPr lang="en-US" sz="1750" dirty="0"/>
          </a:p>
        </p:txBody>
      </p:sp>
      <p:sp>
        <p:nvSpPr>
          <p:cNvPr id="27" name="Text 25"/>
          <p:cNvSpPr/>
          <p:nvPr/>
        </p:nvSpPr>
        <p:spPr>
          <a:xfrm>
            <a:off x="7406521" y="6898243"/>
            <a:ext cx="6492716" cy="584835"/>
          </a:xfrm>
          <a:prstGeom prst="rect">
            <a:avLst/>
          </a:prstGeom>
          <a:noFill/>
          <a:ln/>
        </p:spPr>
        <p:txBody>
          <a:bodyPr wrap="square" lIns="0" tIns="0" rIns="0" bIns="0" rtlCol="0" anchor="t"/>
          <a:lstStyle/>
          <a:p>
            <a:pPr marL="0" indent="0" algn="l">
              <a:lnSpc>
                <a:spcPts val="2300"/>
              </a:lnSpc>
              <a:buNone/>
            </a:pPr>
            <a:r>
              <a:rPr lang="en-US" sz="1400" dirty="0">
                <a:solidFill>
                  <a:srgbClr val="405449"/>
                </a:solidFill>
                <a:latin typeface="Nobile" pitchFamily="34" charset="0"/>
                <a:ea typeface="Nobile" pitchFamily="34" charset="-122"/>
                <a:cs typeface="Nobile" pitchFamily="34" charset="-120"/>
              </a:rPr>
              <a:t>Limbi străine (dacă vorbești), permis de conducere (dacă ai), cursuri absolvite. Doar ce este relevant pentru job.</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303139"/>
            <a:ext cx="9203293"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Greșeli frecvente în CV și cum le eviți</a:t>
            </a:r>
            <a:endParaRPr lang="en-US" sz="3900" dirty="0"/>
          </a:p>
        </p:txBody>
      </p:sp>
      <p:sp>
        <p:nvSpPr>
          <p:cNvPr id="3" name="Text 1"/>
          <p:cNvSpPr/>
          <p:nvPr/>
        </p:nvSpPr>
        <p:spPr>
          <a:xfrm>
            <a:off x="793790" y="2419231"/>
            <a:ext cx="2480905" cy="31777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Fraunces Extra Bold" pitchFamily="34" charset="0"/>
                <a:ea typeface="Fraunces Extra Bold" pitchFamily="34" charset="-122"/>
                <a:cs typeface="Fraunces Extra Bold" pitchFamily="34" charset="-120"/>
              </a:rPr>
              <a:t>❌</a:t>
            </a:r>
            <a:r>
              <a:rPr lang="en-US" sz="1950" b="1" dirty="0">
                <a:solidFill>
                  <a:srgbClr val="3B4540"/>
                </a:solidFill>
                <a:latin typeface="Fraunces Extra Bold" pitchFamily="34" charset="0"/>
                <a:ea typeface="Fraunces Extra Bold" pitchFamily="34" charset="-122"/>
                <a:cs typeface="Fraunces Extra Bold" pitchFamily="34" charset="-120"/>
              </a:rPr>
              <a:t> Greșeli de evitat</a:t>
            </a:r>
            <a:endParaRPr lang="en-US" sz="1950" dirty="0"/>
          </a:p>
        </p:txBody>
      </p:sp>
      <p:sp>
        <p:nvSpPr>
          <p:cNvPr id="4" name="Text 2"/>
          <p:cNvSpPr/>
          <p:nvPr/>
        </p:nvSpPr>
        <p:spPr>
          <a:xfrm>
            <a:off x="793790" y="293536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Adresă de e-mail neprofesională (danutz_haide@...)</a:t>
            </a:r>
            <a:endParaRPr lang="en-US" sz="1550" dirty="0"/>
          </a:p>
        </p:txBody>
      </p:sp>
      <p:sp>
        <p:nvSpPr>
          <p:cNvPr id="5" name="Text 3"/>
          <p:cNvSpPr/>
          <p:nvPr/>
        </p:nvSpPr>
        <p:spPr>
          <a:xfrm>
            <a:off x="793790" y="332232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Propoziții foarte lungi și complicate</a:t>
            </a:r>
            <a:endParaRPr lang="en-US" sz="1550" dirty="0"/>
          </a:p>
        </p:txBody>
      </p:sp>
      <p:sp>
        <p:nvSpPr>
          <p:cNvPr id="6" name="Text 4"/>
          <p:cNvSpPr/>
          <p:nvPr/>
        </p:nvSpPr>
        <p:spPr>
          <a:xfrm>
            <a:off x="793790" y="370927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Prea multe detalii personale inutile</a:t>
            </a:r>
            <a:endParaRPr lang="en-US" sz="1550" dirty="0"/>
          </a:p>
        </p:txBody>
      </p:sp>
      <p:sp>
        <p:nvSpPr>
          <p:cNvPr id="7" name="Text 5"/>
          <p:cNvSpPr/>
          <p:nvPr/>
        </p:nvSpPr>
        <p:spPr>
          <a:xfrm>
            <a:off x="793790" y="409622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Greșeli de ortografie și scriere</a:t>
            </a:r>
            <a:endParaRPr lang="en-US" sz="1550" dirty="0"/>
          </a:p>
        </p:txBody>
      </p:sp>
      <p:sp>
        <p:nvSpPr>
          <p:cNvPr id="8" name="Text 6"/>
          <p:cNvSpPr/>
          <p:nvPr/>
        </p:nvSpPr>
        <p:spPr>
          <a:xfrm>
            <a:off x="793790" y="448317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CV mai lung de 2 pagini</a:t>
            </a:r>
            <a:endParaRPr lang="en-US" sz="1550" dirty="0"/>
          </a:p>
        </p:txBody>
      </p:sp>
      <p:sp>
        <p:nvSpPr>
          <p:cNvPr id="9" name="Text 7"/>
          <p:cNvSpPr/>
          <p:nvPr/>
        </p:nvSpPr>
        <p:spPr>
          <a:xfrm>
            <a:off x="793790" y="487013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Font prea mic (sub 10) sau prea mare</a:t>
            </a:r>
            <a:endParaRPr lang="en-US" sz="1550" dirty="0"/>
          </a:p>
        </p:txBody>
      </p:sp>
      <p:sp>
        <p:nvSpPr>
          <p:cNvPr id="10" name="Text 8"/>
          <p:cNvSpPr/>
          <p:nvPr/>
        </p:nvSpPr>
        <p:spPr>
          <a:xfrm>
            <a:off x="793790" y="525708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Lipsa datelor de contact clare</a:t>
            </a:r>
            <a:endParaRPr lang="en-US" sz="1550" dirty="0"/>
          </a:p>
        </p:txBody>
      </p:sp>
      <p:sp>
        <p:nvSpPr>
          <p:cNvPr id="11" name="Text 9"/>
          <p:cNvSpPr/>
          <p:nvPr/>
        </p:nvSpPr>
        <p:spPr>
          <a:xfrm>
            <a:off x="793790" y="564403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Experiență fără detalii concrete</a:t>
            </a:r>
            <a:endParaRPr lang="en-US" sz="1550" dirty="0"/>
          </a:p>
        </p:txBody>
      </p:sp>
      <p:sp>
        <p:nvSpPr>
          <p:cNvPr id="12" name="Text 10"/>
          <p:cNvSpPr/>
          <p:nvPr/>
        </p:nvSpPr>
        <p:spPr>
          <a:xfrm>
            <a:off x="7564874" y="2419231"/>
            <a:ext cx="2480905" cy="31777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Fraunces Extra Bold" pitchFamily="34" charset="0"/>
                <a:ea typeface="Fraunces Extra Bold" pitchFamily="34" charset="-122"/>
                <a:cs typeface="Fraunces Extra Bold" pitchFamily="34" charset="-120"/>
              </a:rPr>
              <a:t>✅</a:t>
            </a:r>
            <a:r>
              <a:rPr lang="en-US" sz="1950" b="1" dirty="0">
                <a:solidFill>
                  <a:srgbClr val="3B4540"/>
                </a:solidFill>
                <a:latin typeface="Fraunces Extra Bold" pitchFamily="34" charset="0"/>
                <a:ea typeface="Fraunces Extra Bold" pitchFamily="34" charset="-122"/>
                <a:cs typeface="Fraunces Extra Bold" pitchFamily="34" charset="-120"/>
              </a:rPr>
              <a:t> Practici corecte</a:t>
            </a:r>
            <a:endParaRPr lang="en-US" sz="1950" dirty="0"/>
          </a:p>
        </p:txBody>
      </p:sp>
      <p:sp>
        <p:nvSpPr>
          <p:cNvPr id="13" name="Text 11"/>
          <p:cNvSpPr/>
          <p:nvPr/>
        </p:nvSpPr>
        <p:spPr>
          <a:xfrm>
            <a:off x="7564874" y="293536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E-mail format din nume.prenume@gmail.com</a:t>
            </a:r>
            <a:endParaRPr lang="en-US" sz="1550" dirty="0"/>
          </a:p>
        </p:txBody>
      </p:sp>
      <p:sp>
        <p:nvSpPr>
          <p:cNvPr id="14" name="Text 12"/>
          <p:cNvSpPr/>
          <p:nvPr/>
        </p:nvSpPr>
        <p:spPr>
          <a:xfrm>
            <a:off x="7564874" y="332232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Puncte scurte, clare, concrete</a:t>
            </a:r>
            <a:endParaRPr lang="en-US" sz="1550" dirty="0"/>
          </a:p>
        </p:txBody>
      </p:sp>
      <p:sp>
        <p:nvSpPr>
          <p:cNvPr id="15" name="Text 13"/>
          <p:cNvSpPr/>
          <p:nvPr/>
        </p:nvSpPr>
        <p:spPr>
          <a:xfrm>
            <a:off x="7564874" y="370927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Doar informații relevante pentru job</a:t>
            </a:r>
            <a:endParaRPr lang="en-US" sz="1550" dirty="0"/>
          </a:p>
        </p:txBody>
      </p:sp>
      <p:sp>
        <p:nvSpPr>
          <p:cNvPr id="16" name="Text 14"/>
          <p:cNvSpPr/>
          <p:nvPr/>
        </p:nvSpPr>
        <p:spPr>
          <a:xfrm>
            <a:off x="7564874" y="409622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Recitește întotdeauna înainte să trimiți</a:t>
            </a:r>
            <a:endParaRPr lang="en-US" sz="1550" dirty="0"/>
          </a:p>
        </p:txBody>
      </p:sp>
      <p:sp>
        <p:nvSpPr>
          <p:cNvPr id="17" name="Text 15"/>
          <p:cNvSpPr/>
          <p:nvPr/>
        </p:nvSpPr>
        <p:spPr>
          <a:xfrm>
            <a:off x="7564874" y="448317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Maxim 1 pagină (ideal), maxim 2</a:t>
            </a:r>
            <a:endParaRPr lang="en-US" sz="1550" dirty="0"/>
          </a:p>
        </p:txBody>
      </p:sp>
      <p:sp>
        <p:nvSpPr>
          <p:cNvPr id="18" name="Text 16"/>
          <p:cNvSpPr/>
          <p:nvPr/>
        </p:nvSpPr>
        <p:spPr>
          <a:xfrm>
            <a:off x="7564874" y="487013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Font 11-12 pentru text, 14-16 titluri</a:t>
            </a:r>
            <a:endParaRPr lang="en-US" sz="1550" dirty="0"/>
          </a:p>
        </p:txBody>
      </p:sp>
      <p:sp>
        <p:nvSpPr>
          <p:cNvPr id="19" name="Text 17"/>
          <p:cNvSpPr/>
          <p:nvPr/>
        </p:nvSpPr>
        <p:spPr>
          <a:xfrm>
            <a:off x="7564874" y="525708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Telefon și e-mail vizibile sus</a:t>
            </a:r>
            <a:endParaRPr lang="en-US" sz="1550" dirty="0"/>
          </a:p>
        </p:txBody>
      </p:sp>
      <p:sp>
        <p:nvSpPr>
          <p:cNvPr id="20" name="Text 18"/>
          <p:cNvSpPr/>
          <p:nvPr/>
        </p:nvSpPr>
        <p:spPr>
          <a:xfrm>
            <a:off x="7564874" y="564403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3-6 responsabilități la fiecare job</a:t>
            </a:r>
            <a:endParaRPr lang="en-US" sz="1550" dirty="0"/>
          </a:p>
        </p:txBody>
      </p:sp>
      <p:sp>
        <p:nvSpPr>
          <p:cNvPr id="21" name="Shape 19"/>
          <p:cNvSpPr/>
          <p:nvPr/>
        </p:nvSpPr>
        <p:spPr>
          <a:xfrm>
            <a:off x="793790" y="6353382"/>
            <a:ext cx="13042821" cy="32385"/>
          </a:xfrm>
          <a:prstGeom prst="rect">
            <a:avLst/>
          </a:prstGeom>
          <a:solidFill>
            <a:srgbClr val="405449">
              <a:alpha val="50000"/>
            </a:srgbClr>
          </a:solidFill>
          <a:ln/>
        </p:spPr>
      </p:sp>
      <p:sp>
        <p:nvSpPr>
          <p:cNvPr id="22" name="Text 20"/>
          <p:cNvSpPr/>
          <p:nvPr/>
        </p:nvSpPr>
        <p:spPr>
          <a:xfrm>
            <a:off x="793790" y="6608921"/>
            <a:ext cx="13042821" cy="317540"/>
          </a:xfrm>
          <a:prstGeom prst="rect">
            <a:avLst/>
          </a:prstGeom>
          <a:noFill/>
          <a:ln/>
        </p:spPr>
        <p:txBody>
          <a:bodyPr wrap="non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Regula de aur:</a:t>
            </a:r>
            <a:r>
              <a:rPr lang="en-US" sz="1550" dirty="0">
                <a:solidFill>
                  <a:srgbClr val="405449"/>
                </a:solidFill>
                <a:latin typeface="Nobile" pitchFamily="34" charset="0"/>
                <a:ea typeface="Nobile" pitchFamily="34" charset="-122"/>
                <a:cs typeface="Nobile" pitchFamily="34" charset="-120"/>
              </a:rPr>
              <a:t> CV-ul trebuie să fie clar și concis, nu lung și complicat. Angajatorul trebuie să înțeleagă rapid cine ești și ce poți face.</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93790" y="1451134"/>
            <a:ext cx="1003459" cy="388382"/>
          </a:xfrm>
          <a:prstGeom prst="roundRect">
            <a:avLst>
              <a:gd name="adj" fmla="val 36794"/>
            </a:avLst>
          </a:prstGeom>
          <a:noFill/>
          <a:ln w="7620">
            <a:solidFill>
              <a:srgbClr val="438951"/>
            </a:solidFill>
            <a:prstDash val="solid"/>
          </a:ln>
        </p:spPr>
      </p:sp>
      <p:sp>
        <p:nvSpPr>
          <p:cNvPr id="3" name="Text 1"/>
          <p:cNvSpPr/>
          <p:nvPr/>
        </p:nvSpPr>
        <p:spPr>
          <a:xfrm>
            <a:off x="920472" y="1518285"/>
            <a:ext cx="750094" cy="254079"/>
          </a:xfrm>
          <a:prstGeom prst="rect">
            <a:avLst/>
          </a:prstGeom>
          <a:noFill/>
          <a:ln/>
        </p:spPr>
        <p:txBody>
          <a:bodyPr wrap="none" lIns="0" tIns="0" rIns="0" bIns="0" rtlCol="0" anchor="t"/>
          <a:lstStyle/>
          <a:p>
            <a:pPr marL="0" indent="0" algn="l">
              <a:lnSpc>
                <a:spcPts val="2000"/>
              </a:lnSpc>
              <a:buNone/>
            </a:pPr>
            <a:r>
              <a:rPr lang="en-US" sz="1250" dirty="0">
                <a:solidFill>
                  <a:srgbClr val="438951"/>
                </a:solidFill>
                <a:latin typeface="Nobile" pitchFamily="34" charset="0"/>
                <a:ea typeface="Nobile" pitchFamily="34" charset="-122"/>
                <a:cs typeface="Nobile" pitchFamily="34" charset="-120"/>
              </a:rPr>
              <a:t>PARTEA 2</a:t>
            </a:r>
            <a:endParaRPr lang="en-US" sz="1250" dirty="0"/>
          </a:p>
        </p:txBody>
      </p:sp>
      <p:sp>
        <p:nvSpPr>
          <p:cNvPr id="4" name="Text 2"/>
          <p:cNvSpPr/>
          <p:nvPr/>
        </p:nvSpPr>
        <p:spPr>
          <a:xfrm>
            <a:off x="793790" y="1918811"/>
            <a:ext cx="8128992"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Tabele simple pentru organizare</a:t>
            </a:r>
            <a:endParaRPr lang="en-US" sz="3900" dirty="0"/>
          </a:p>
        </p:txBody>
      </p:sp>
      <p:sp>
        <p:nvSpPr>
          <p:cNvPr id="5" name="Text 3"/>
          <p:cNvSpPr/>
          <p:nvPr/>
        </p:nvSpPr>
        <p:spPr>
          <a:xfrm>
            <a:off x="793790" y="283654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Un tabel este o foaie împărțită în rânduri orizontale și coloane verticale, formând căsuțe în care poți scrie text sau numere. Tabelele sunt extrem de utile pentru organizarea informațiilor.</a:t>
            </a:r>
            <a:endParaRPr lang="en-US" sz="1550" dirty="0"/>
          </a:p>
        </p:txBody>
      </p:sp>
      <p:pic>
        <p:nvPicPr>
          <p:cNvPr id="6"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93790" y="3694867"/>
            <a:ext cx="595313" cy="595313"/>
          </a:xfrm>
          <a:prstGeom prst="rect">
            <a:avLst/>
          </a:prstGeom>
        </p:spPr>
      </p:pic>
      <p:sp>
        <p:nvSpPr>
          <p:cNvPr id="7" name="Text 4"/>
          <p:cNvSpPr/>
          <p:nvPr/>
        </p:nvSpPr>
        <p:spPr>
          <a:xfrm>
            <a:off x="793790" y="45381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Program de lucru</a:t>
            </a:r>
            <a:endParaRPr lang="en-US" sz="1950" dirty="0"/>
          </a:p>
        </p:txBody>
      </p:sp>
      <p:sp>
        <p:nvSpPr>
          <p:cNvPr id="8" name="Text 5"/>
          <p:cNvSpPr/>
          <p:nvPr/>
        </p:nvSpPr>
        <p:spPr>
          <a:xfrm>
            <a:off x="793790" y="4967407"/>
            <a:ext cx="4182189"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Creează un tabel simplu cu zilele săptămânii și orele de lucru pentru a-ți organiza timpul eficient.</a:t>
            </a:r>
            <a:endParaRPr lang="en-US" sz="1550" dirty="0"/>
          </a:p>
        </p:txBody>
      </p:sp>
      <p:pic>
        <p:nvPicPr>
          <p:cNvPr id="9"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223986" y="3694867"/>
            <a:ext cx="595313" cy="595313"/>
          </a:xfrm>
          <a:prstGeom prst="rect">
            <a:avLst/>
          </a:prstGeom>
        </p:spPr>
      </p:pic>
      <p:sp>
        <p:nvSpPr>
          <p:cNvPr id="10" name="Text 6"/>
          <p:cNvSpPr/>
          <p:nvPr/>
        </p:nvSpPr>
        <p:spPr>
          <a:xfrm>
            <a:off x="5223986" y="45381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Liste și evidențe</a:t>
            </a:r>
            <a:endParaRPr lang="en-US" sz="1950" dirty="0"/>
          </a:p>
        </p:txBody>
      </p:sp>
      <p:sp>
        <p:nvSpPr>
          <p:cNvPr id="11" name="Text 7"/>
          <p:cNvSpPr/>
          <p:nvPr/>
        </p:nvSpPr>
        <p:spPr>
          <a:xfrm>
            <a:off x="5223986" y="4967407"/>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Ține evidența activităților, sarcinilor sau obiectelor folosind tabele clare și ușor de actualizat.</a:t>
            </a:r>
            <a:endParaRPr lang="en-US" sz="1550" dirty="0"/>
          </a:p>
        </p:txBody>
      </p:sp>
      <p:pic>
        <p:nvPicPr>
          <p:cNvPr id="12"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9654302" y="3694867"/>
            <a:ext cx="595313" cy="595313"/>
          </a:xfrm>
          <a:prstGeom prst="rect">
            <a:avLst/>
          </a:prstGeom>
        </p:spPr>
      </p:pic>
      <p:sp>
        <p:nvSpPr>
          <p:cNvPr id="13" name="Text 8"/>
          <p:cNvSpPr/>
          <p:nvPr/>
        </p:nvSpPr>
        <p:spPr>
          <a:xfrm>
            <a:off x="9654302" y="45381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Calcule simple</a:t>
            </a:r>
            <a:endParaRPr lang="en-US" sz="1950" dirty="0"/>
          </a:p>
        </p:txBody>
      </p:sp>
      <p:sp>
        <p:nvSpPr>
          <p:cNvPr id="14" name="Text 9"/>
          <p:cNvSpPr/>
          <p:nvPr/>
        </p:nvSpPr>
        <p:spPr>
          <a:xfrm>
            <a:off x="9654302" y="4967407"/>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Faci adunări sau scăderi simple pentru cheltuieli lunare sau alte calcule practice, fără matematică complicată.</a:t>
            </a:r>
            <a:endParaRPr lang="en-US" sz="1550" dirty="0"/>
          </a:p>
        </p:txBody>
      </p:sp>
      <p:sp>
        <p:nvSpPr>
          <p:cNvPr id="15" name="Text 10"/>
          <p:cNvSpPr/>
          <p:nvPr/>
        </p:nvSpPr>
        <p:spPr>
          <a:xfrm>
            <a:off x="793790" y="6143268"/>
            <a:ext cx="13042821" cy="63507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La curs vei învăța:</a:t>
            </a:r>
            <a:r>
              <a:rPr lang="en-US" sz="1550" dirty="0">
                <a:solidFill>
                  <a:srgbClr val="405449"/>
                </a:solidFill>
                <a:latin typeface="Nobile" pitchFamily="34" charset="0"/>
                <a:ea typeface="Nobile" pitchFamily="34" charset="-122"/>
                <a:cs typeface="Nobile" pitchFamily="34" charset="-120"/>
              </a:rPr>
              <a:t> să deschizi un tabel nou în Excel sau Google Sheets, să scrii text și cifre în căsuțe, să faci o adunare simplă automată, și să salvezi tabelul pentru utilizare viitoare.</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93790" y="735568"/>
            <a:ext cx="1005959" cy="388382"/>
          </a:xfrm>
          <a:prstGeom prst="roundRect">
            <a:avLst>
              <a:gd name="adj" fmla="val 36794"/>
            </a:avLst>
          </a:prstGeom>
          <a:noFill/>
          <a:ln w="7620">
            <a:solidFill>
              <a:srgbClr val="438951"/>
            </a:solidFill>
            <a:prstDash val="solid"/>
          </a:ln>
        </p:spPr>
      </p:sp>
      <p:sp>
        <p:nvSpPr>
          <p:cNvPr id="3" name="Text 1"/>
          <p:cNvSpPr/>
          <p:nvPr/>
        </p:nvSpPr>
        <p:spPr>
          <a:xfrm>
            <a:off x="920472" y="802719"/>
            <a:ext cx="752594" cy="254079"/>
          </a:xfrm>
          <a:prstGeom prst="rect">
            <a:avLst/>
          </a:prstGeom>
          <a:noFill/>
          <a:ln/>
        </p:spPr>
        <p:txBody>
          <a:bodyPr wrap="none" lIns="0" tIns="0" rIns="0" bIns="0" rtlCol="0" anchor="t"/>
          <a:lstStyle/>
          <a:p>
            <a:pPr marL="0" indent="0" algn="l">
              <a:lnSpc>
                <a:spcPts val="2000"/>
              </a:lnSpc>
              <a:buNone/>
            </a:pPr>
            <a:r>
              <a:rPr lang="en-US" sz="1250" dirty="0">
                <a:solidFill>
                  <a:srgbClr val="438951"/>
                </a:solidFill>
                <a:latin typeface="Nobile" pitchFamily="34" charset="0"/>
                <a:ea typeface="Nobile" pitchFamily="34" charset="-122"/>
                <a:cs typeface="Nobile" pitchFamily="34" charset="-120"/>
              </a:rPr>
              <a:t>PARTEA 3</a:t>
            </a:r>
            <a:endParaRPr lang="en-US" sz="1250" dirty="0"/>
          </a:p>
        </p:txBody>
      </p:sp>
      <p:sp>
        <p:nvSpPr>
          <p:cNvPr id="4" name="Text 2"/>
          <p:cNvSpPr/>
          <p:nvPr/>
        </p:nvSpPr>
        <p:spPr>
          <a:xfrm>
            <a:off x="793790" y="1203246"/>
            <a:ext cx="8298180"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Prezentări simple cu PowerPoint</a:t>
            </a:r>
            <a:endParaRPr lang="en-US" sz="3900" dirty="0"/>
          </a:p>
        </p:txBody>
      </p:sp>
      <p:pic>
        <p:nvPicPr>
          <p:cNvPr id="5" name="Image 0" descr="preencoded.png"/>
          <p:cNvPicPr>
            <a:picLocks noChangeAspect="1"/>
          </p:cNvPicPr>
          <p:nvPr/>
        </p:nvPicPr>
        <p:blipFill>
          <a:blip r:embed="rId3"/>
          <a:stretch>
            <a:fillRect/>
          </a:stretch>
        </p:blipFill>
        <p:spPr>
          <a:xfrm>
            <a:off x="793790" y="2344222"/>
            <a:ext cx="4926568" cy="4926568"/>
          </a:xfrm>
          <a:prstGeom prst="rect">
            <a:avLst/>
          </a:prstGeom>
        </p:spPr>
      </p:pic>
      <p:sp>
        <p:nvSpPr>
          <p:cNvPr id="6" name="Text 3"/>
          <p:cNvSpPr/>
          <p:nvPr/>
        </p:nvSpPr>
        <p:spPr>
          <a:xfrm>
            <a:off x="6212086" y="229957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O prezentare este un set de pagini (numite slide-uri) care conțin text scurt, titluri și uneori imagini. Prezentările sunt folosite la cursuri, instruiri profesionale și uneori chiar la interviurile de angajare.</a:t>
            </a:r>
            <a:endParaRPr lang="en-US" sz="1550" dirty="0"/>
          </a:p>
        </p:txBody>
      </p:sp>
      <p:sp>
        <p:nvSpPr>
          <p:cNvPr id="7" name="Text 4"/>
          <p:cNvSpPr/>
          <p:nvPr/>
        </p:nvSpPr>
        <p:spPr>
          <a:xfrm>
            <a:off x="6212086" y="3430786"/>
            <a:ext cx="7632025" cy="317540"/>
          </a:xfrm>
          <a:prstGeom prst="rect">
            <a:avLst/>
          </a:prstGeom>
          <a:noFill/>
          <a:ln/>
        </p:spPr>
        <p:txBody>
          <a:bodyPr wrap="non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Elemente cheie ale unei prezentări:</a:t>
            </a:r>
            <a:endParaRPr lang="en-US" sz="1550" dirty="0"/>
          </a:p>
        </p:txBody>
      </p:sp>
      <p:sp>
        <p:nvSpPr>
          <p:cNvPr id="8" name="Text 5"/>
          <p:cNvSpPr/>
          <p:nvPr/>
        </p:nvSpPr>
        <p:spPr>
          <a:xfrm>
            <a:off x="6212086" y="392691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Text scurt și la obiect pe fiecare slide</a:t>
            </a:r>
            <a:endParaRPr lang="en-US" sz="1550" dirty="0"/>
          </a:p>
        </p:txBody>
      </p:sp>
      <p:sp>
        <p:nvSpPr>
          <p:cNvPr id="9" name="Text 6"/>
          <p:cNvSpPr/>
          <p:nvPr/>
        </p:nvSpPr>
        <p:spPr>
          <a:xfrm>
            <a:off x="6212086" y="4313873"/>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Titluri clare care spun despre ce este vorba</a:t>
            </a:r>
            <a:endParaRPr lang="en-US" sz="1550" dirty="0"/>
          </a:p>
        </p:txBody>
      </p:sp>
      <p:sp>
        <p:nvSpPr>
          <p:cNvPr id="10" name="Text 7"/>
          <p:cNvSpPr/>
          <p:nvPr/>
        </p:nvSpPr>
        <p:spPr>
          <a:xfrm>
            <a:off x="6212086" y="4700826"/>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Imagini sau iconițe (opțional)</a:t>
            </a:r>
            <a:endParaRPr lang="en-US" sz="1550" dirty="0"/>
          </a:p>
        </p:txBody>
      </p:sp>
      <p:sp>
        <p:nvSpPr>
          <p:cNvPr id="11" name="Text 8"/>
          <p:cNvSpPr/>
          <p:nvPr/>
        </p:nvSpPr>
        <p:spPr>
          <a:xfrm>
            <a:off x="6212086" y="508777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Maxim 5-7 slide-uri pentru o prezentare simplă</a:t>
            </a:r>
            <a:endParaRPr lang="en-US" sz="1550" dirty="0"/>
          </a:p>
        </p:txBody>
      </p:sp>
      <p:sp>
        <p:nvSpPr>
          <p:cNvPr id="12" name="Text 9"/>
          <p:cNvSpPr/>
          <p:nvPr/>
        </p:nvSpPr>
        <p:spPr>
          <a:xfrm>
            <a:off x="6212086" y="5583912"/>
            <a:ext cx="7632025" cy="31754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Nu trebuie să fie complicat - scopul este să comunici clar informații importante.</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58297" y="453033"/>
            <a:ext cx="9725620" cy="514350"/>
          </a:xfrm>
          <a:prstGeom prst="rect">
            <a:avLst/>
          </a:prstGeom>
          <a:noFill/>
          <a:ln/>
        </p:spPr>
        <p:txBody>
          <a:bodyPr wrap="none" lIns="0" tIns="0" rIns="0" bIns="0" rtlCol="0" anchor="t"/>
          <a:lstStyle/>
          <a:p>
            <a:pPr marL="0" indent="0" algn="l">
              <a:lnSpc>
                <a:spcPts val="4050"/>
              </a:lnSpc>
              <a:buNone/>
            </a:pPr>
            <a:r>
              <a:rPr lang="en-US" sz="3200" b="1" dirty="0">
                <a:solidFill>
                  <a:srgbClr val="3B4540"/>
                </a:solidFill>
                <a:latin typeface="Fraunces Extra Bold" pitchFamily="34" charset="0"/>
                <a:ea typeface="Fraunces Extra Bold" pitchFamily="34" charset="-122"/>
                <a:cs typeface="Fraunces Extra Bold" pitchFamily="34" charset="-120"/>
              </a:rPr>
              <a:t>Crearea unei prezentări PowerPoint pas cu pas</a:t>
            </a:r>
            <a:endParaRPr lang="en-US" sz="3200" dirty="0"/>
          </a:p>
        </p:txBody>
      </p:sp>
      <p:pic>
        <p:nvPicPr>
          <p:cNvPr id="3" name="Image 0" descr="preencoded.png"/>
          <p:cNvPicPr>
            <a:picLocks noChangeAspect="1"/>
          </p:cNvPicPr>
          <p:nvPr/>
        </p:nvPicPr>
        <p:blipFill>
          <a:blip r:embed="rId3"/>
          <a:stretch>
            <a:fillRect/>
          </a:stretch>
        </p:blipFill>
        <p:spPr>
          <a:xfrm>
            <a:off x="658297" y="1296472"/>
            <a:ext cx="493752" cy="1143000"/>
          </a:xfrm>
          <a:prstGeom prst="rect">
            <a:avLst/>
          </a:prstGeom>
        </p:spPr>
      </p:pic>
      <p:sp>
        <p:nvSpPr>
          <p:cNvPr id="4" name="Text 1"/>
          <p:cNvSpPr/>
          <p:nvPr/>
        </p:nvSpPr>
        <p:spPr>
          <a:xfrm>
            <a:off x="1316593" y="1461016"/>
            <a:ext cx="2246709" cy="257175"/>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Deschide PowerPoint</a:t>
            </a:r>
            <a:endParaRPr lang="en-US" sz="1600" dirty="0"/>
          </a:p>
        </p:txBody>
      </p:sp>
      <p:sp>
        <p:nvSpPr>
          <p:cNvPr id="5" name="Text 2"/>
          <p:cNvSpPr/>
          <p:nvPr/>
        </p:nvSpPr>
        <p:spPr>
          <a:xfrm>
            <a:off x="1316593" y="1816894"/>
            <a:ext cx="12655510" cy="263247"/>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Nobile" pitchFamily="34" charset="0"/>
                <a:ea typeface="Nobile" pitchFamily="34" charset="-122"/>
                <a:cs typeface="Nobile" pitchFamily="34" charset="-120"/>
              </a:rPr>
              <a:t>Apasă Start, scrie "PowerPoint", deschide programul și alege "Prezentare goală" sau "Blank Presentation".</a:t>
            </a:r>
            <a:endParaRPr lang="en-US" sz="1250" dirty="0"/>
          </a:p>
        </p:txBody>
      </p:sp>
      <p:pic>
        <p:nvPicPr>
          <p:cNvPr id="6" name="Image 1" descr="preencoded.png"/>
          <p:cNvPicPr>
            <a:picLocks noChangeAspect="1"/>
          </p:cNvPicPr>
          <p:nvPr/>
        </p:nvPicPr>
        <p:blipFill>
          <a:blip r:embed="rId3"/>
          <a:stretch>
            <a:fillRect/>
          </a:stretch>
        </p:blipFill>
        <p:spPr>
          <a:xfrm>
            <a:off x="905113" y="2448520"/>
            <a:ext cx="493752" cy="1143000"/>
          </a:xfrm>
          <a:prstGeom prst="rect">
            <a:avLst/>
          </a:prstGeom>
        </p:spPr>
      </p:pic>
      <p:sp>
        <p:nvSpPr>
          <p:cNvPr id="7" name="Text 3"/>
          <p:cNvSpPr/>
          <p:nvPr/>
        </p:nvSpPr>
        <p:spPr>
          <a:xfrm>
            <a:off x="1563410" y="2613065"/>
            <a:ext cx="2057519" cy="257175"/>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Primul slide - Titlul</a:t>
            </a:r>
            <a:endParaRPr lang="en-US" sz="1600" dirty="0"/>
          </a:p>
        </p:txBody>
      </p:sp>
      <p:sp>
        <p:nvSpPr>
          <p:cNvPr id="8" name="Text 4"/>
          <p:cNvSpPr/>
          <p:nvPr/>
        </p:nvSpPr>
        <p:spPr>
          <a:xfrm>
            <a:off x="1563410" y="2968943"/>
            <a:ext cx="12408694" cy="263247"/>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Nobile" pitchFamily="34" charset="0"/>
                <a:ea typeface="Nobile" pitchFamily="34" charset="-122"/>
                <a:cs typeface="Nobile" pitchFamily="34" charset="-120"/>
              </a:rPr>
              <a:t>Pe primul slide scrie: Titlul (Nume Prenume) și Subtitlul (Postul căutat). Exemplu: "Ion Popescu" și "Caut post de lucrător depozit".</a:t>
            </a:r>
            <a:endParaRPr lang="en-US" sz="1250" dirty="0"/>
          </a:p>
        </p:txBody>
      </p:sp>
      <p:pic>
        <p:nvPicPr>
          <p:cNvPr id="9" name="Image 2" descr="preencoded.png"/>
          <p:cNvPicPr>
            <a:picLocks noChangeAspect="1"/>
          </p:cNvPicPr>
          <p:nvPr/>
        </p:nvPicPr>
        <p:blipFill>
          <a:blip r:embed="rId3"/>
          <a:stretch>
            <a:fillRect/>
          </a:stretch>
        </p:blipFill>
        <p:spPr>
          <a:xfrm>
            <a:off x="1152049" y="3600569"/>
            <a:ext cx="493752" cy="1143000"/>
          </a:xfrm>
          <a:prstGeom prst="rect">
            <a:avLst/>
          </a:prstGeom>
        </p:spPr>
      </p:pic>
      <p:sp>
        <p:nvSpPr>
          <p:cNvPr id="10" name="Text 5"/>
          <p:cNvSpPr/>
          <p:nvPr/>
        </p:nvSpPr>
        <p:spPr>
          <a:xfrm>
            <a:off x="1810345" y="3765113"/>
            <a:ext cx="2104311" cy="257175"/>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Adaugă slide-uri noi</a:t>
            </a:r>
            <a:endParaRPr lang="en-US" sz="1600" dirty="0"/>
          </a:p>
        </p:txBody>
      </p:sp>
      <p:sp>
        <p:nvSpPr>
          <p:cNvPr id="11" name="Text 6"/>
          <p:cNvSpPr/>
          <p:nvPr/>
        </p:nvSpPr>
        <p:spPr>
          <a:xfrm>
            <a:off x="1810345" y="4120991"/>
            <a:ext cx="12161758" cy="263247"/>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Nobile" pitchFamily="34" charset="0"/>
                <a:ea typeface="Nobile" pitchFamily="34" charset="-122"/>
                <a:cs typeface="Nobile" pitchFamily="34" charset="-120"/>
              </a:rPr>
              <a:t>Sus apasă "New Slide" și alege modelul "Titlu și conținut". Fiecare slide nou va avea o temă clară.</a:t>
            </a:r>
            <a:endParaRPr lang="en-US" sz="1250" dirty="0"/>
          </a:p>
        </p:txBody>
      </p:sp>
      <p:pic>
        <p:nvPicPr>
          <p:cNvPr id="12" name="Image 3" descr="preencoded.png"/>
          <p:cNvPicPr>
            <a:picLocks noChangeAspect="1"/>
          </p:cNvPicPr>
          <p:nvPr/>
        </p:nvPicPr>
        <p:blipFill>
          <a:blip r:embed="rId3"/>
          <a:stretch>
            <a:fillRect/>
          </a:stretch>
        </p:blipFill>
        <p:spPr>
          <a:xfrm>
            <a:off x="1398984" y="4752618"/>
            <a:ext cx="493752" cy="1143000"/>
          </a:xfrm>
          <a:prstGeom prst="rect">
            <a:avLst/>
          </a:prstGeom>
        </p:spPr>
      </p:pic>
      <p:sp>
        <p:nvSpPr>
          <p:cNvPr id="13" name="Text 7"/>
          <p:cNvSpPr/>
          <p:nvPr/>
        </p:nvSpPr>
        <p:spPr>
          <a:xfrm>
            <a:off x="2057281" y="4917162"/>
            <a:ext cx="2493883" cy="257175"/>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Completează conținutul</a:t>
            </a:r>
            <a:endParaRPr lang="en-US" sz="1600" dirty="0"/>
          </a:p>
        </p:txBody>
      </p:sp>
      <p:sp>
        <p:nvSpPr>
          <p:cNvPr id="14" name="Text 8"/>
          <p:cNvSpPr/>
          <p:nvPr/>
        </p:nvSpPr>
        <p:spPr>
          <a:xfrm>
            <a:off x="2057281" y="5273040"/>
            <a:ext cx="11914823" cy="263247"/>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Nobile" pitchFamily="34" charset="0"/>
                <a:ea typeface="Nobile" pitchFamily="34" charset="-122"/>
                <a:cs typeface="Nobile" pitchFamily="34" charset="-120"/>
              </a:rPr>
              <a:t>Slide 2: Experiență (3 puncte), Slide 3: Abilități, Slide 4: Disponibilitate, Slide 5: Contact. Folosește liste cu puncte.</a:t>
            </a:r>
            <a:endParaRPr lang="en-US" sz="1250" dirty="0"/>
          </a:p>
        </p:txBody>
      </p:sp>
      <p:pic>
        <p:nvPicPr>
          <p:cNvPr id="15" name="Image 4" descr="preencoded.png"/>
          <p:cNvPicPr>
            <a:picLocks noChangeAspect="1"/>
          </p:cNvPicPr>
          <p:nvPr/>
        </p:nvPicPr>
        <p:blipFill>
          <a:blip r:embed="rId3"/>
          <a:stretch>
            <a:fillRect/>
          </a:stretch>
        </p:blipFill>
        <p:spPr>
          <a:xfrm>
            <a:off x="1152049" y="5904667"/>
            <a:ext cx="493752" cy="1143000"/>
          </a:xfrm>
          <a:prstGeom prst="rect">
            <a:avLst/>
          </a:prstGeom>
        </p:spPr>
      </p:pic>
      <p:sp>
        <p:nvSpPr>
          <p:cNvPr id="16" name="Text 9"/>
          <p:cNvSpPr/>
          <p:nvPr/>
        </p:nvSpPr>
        <p:spPr>
          <a:xfrm>
            <a:off x="1810345" y="6069211"/>
            <a:ext cx="2210038" cy="257175"/>
          </a:xfrm>
          <a:prstGeom prst="rect">
            <a:avLst/>
          </a:prstGeom>
          <a:noFill/>
          <a:ln/>
        </p:spPr>
        <p:txBody>
          <a:bodyPr wrap="none" lIns="0" tIns="0" rIns="0" bIns="0" rtlCol="0" anchor="t"/>
          <a:lstStyle/>
          <a:p>
            <a:pPr marL="0" indent="0" algn="l">
              <a:lnSpc>
                <a:spcPts val="2000"/>
              </a:lnSpc>
              <a:buNone/>
            </a:pPr>
            <a:r>
              <a:rPr lang="en-US" sz="1600" b="1" dirty="0">
                <a:solidFill>
                  <a:srgbClr val="405449"/>
                </a:solidFill>
                <a:latin typeface="Fraunces Extra Bold" pitchFamily="34" charset="0"/>
                <a:ea typeface="Fraunces Extra Bold" pitchFamily="34" charset="-122"/>
                <a:cs typeface="Fraunces Extra Bold" pitchFamily="34" charset="-120"/>
              </a:rPr>
              <a:t>Salvează prezentarea</a:t>
            </a:r>
            <a:endParaRPr lang="en-US" sz="1600" dirty="0"/>
          </a:p>
        </p:txBody>
      </p:sp>
      <p:sp>
        <p:nvSpPr>
          <p:cNvPr id="17" name="Text 10"/>
          <p:cNvSpPr/>
          <p:nvPr/>
        </p:nvSpPr>
        <p:spPr>
          <a:xfrm>
            <a:off x="1810345" y="6425089"/>
            <a:ext cx="12161758" cy="263247"/>
          </a:xfrm>
          <a:prstGeom prst="rect">
            <a:avLst/>
          </a:prstGeom>
          <a:noFill/>
          <a:ln/>
        </p:spPr>
        <p:txBody>
          <a:bodyPr wrap="none" lIns="0" tIns="0" rIns="0" bIns="0" rtlCol="0" anchor="t"/>
          <a:lstStyle/>
          <a:p>
            <a:pPr marL="0" indent="0" algn="l">
              <a:lnSpc>
                <a:spcPts val="2050"/>
              </a:lnSpc>
              <a:buNone/>
            </a:pPr>
            <a:r>
              <a:rPr lang="en-US" sz="1250" dirty="0">
                <a:solidFill>
                  <a:srgbClr val="405449"/>
                </a:solidFill>
                <a:latin typeface="Nobile" pitchFamily="34" charset="0"/>
                <a:ea typeface="Nobile" pitchFamily="34" charset="-122"/>
                <a:cs typeface="Nobile" pitchFamily="34" charset="-120"/>
              </a:rPr>
              <a:t>File → Save As → alege folder "Documente pentru muncă" → nume: Prezentare_Ion_Popescu.pptx</a:t>
            </a:r>
            <a:endParaRPr lang="en-US" sz="1250" dirty="0"/>
          </a:p>
        </p:txBody>
      </p:sp>
      <p:sp>
        <p:nvSpPr>
          <p:cNvPr id="18" name="Shape 11"/>
          <p:cNvSpPr/>
          <p:nvPr/>
        </p:nvSpPr>
        <p:spPr>
          <a:xfrm>
            <a:off x="658297" y="7077313"/>
            <a:ext cx="13313807" cy="699254"/>
          </a:xfrm>
          <a:prstGeom prst="roundRect">
            <a:avLst>
              <a:gd name="adj" fmla="val 21186"/>
            </a:avLst>
          </a:prstGeom>
          <a:solidFill>
            <a:srgbClr val="CCE6D1"/>
          </a:solidFill>
          <a:ln/>
        </p:spPr>
      </p:sp>
      <p:pic>
        <p:nvPicPr>
          <p:cNvPr id="19" name="Image 5" descr="preencoded.png"/>
          <p:cNvPicPr>
            <a:picLocks noChangeAspect="1"/>
          </p:cNvPicPr>
          <p:nvPr/>
        </p:nvPicPr>
        <p:blipFill>
          <a:blip r:embed="rId4"/>
          <a:stretch>
            <a:fillRect/>
          </a:stretch>
        </p:blipFill>
        <p:spPr>
          <a:xfrm>
            <a:off x="822841" y="7314128"/>
            <a:ext cx="205740" cy="164544"/>
          </a:xfrm>
          <a:prstGeom prst="rect">
            <a:avLst/>
          </a:prstGeom>
        </p:spPr>
      </p:pic>
      <p:sp>
        <p:nvSpPr>
          <p:cNvPr id="20" name="Text 12"/>
          <p:cNvSpPr/>
          <p:nvPr/>
        </p:nvSpPr>
        <p:spPr>
          <a:xfrm>
            <a:off x="1193125" y="7282934"/>
            <a:ext cx="12614434" cy="263247"/>
          </a:xfrm>
          <a:prstGeom prst="rect">
            <a:avLst/>
          </a:prstGeom>
          <a:noFill/>
          <a:ln/>
        </p:spPr>
        <p:txBody>
          <a:bodyPr wrap="none" lIns="0" tIns="0" rIns="0" bIns="0" rtlCol="0" anchor="t"/>
          <a:lstStyle/>
          <a:p>
            <a:pPr marL="0" indent="0" algn="l">
              <a:lnSpc>
                <a:spcPts val="2050"/>
              </a:lnSpc>
              <a:buNone/>
            </a:pPr>
            <a:r>
              <a:rPr lang="en-US" sz="1250" b="1" dirty="0">
                <a:solidFill>
                  <a:srgbClr val="000000"/>
                </a:solidFill>
                <a:latin typeface="Nobile" pitchFamily="34" charset="0"/>
                <a:ea typeface="Nobile" pitchFamily="34" charset="-122"/>
                <a:cs typeface="Nobile" pitchFamily="34" charset="-120"/>
              </a:rPr>
              <a:t>Sfat pentru prezentări:</a:t>
            </a:r>
            <a:r>
              <a:rPr lang="en-US" sz="1250" dirty="0">
                <a:solidFill>
                  <a:srgbClr val="000000"/>
                </a:solidFill>
                <a:latin typeface="Nobile" pitchFamily="34" charset="0"/>
                <a:ea typeface="Nobile" pitchFamily="34" charset="-122"/>
                <a:cs typeface="Nobile" pitchFamily="34" charset="-120"/>
              </a:rPr>
              <a:t> Mai bine puțin conținut și foarte clar, decât multe informații încurcate. Fiecare slide = o singură idee principală.</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858685"/>
            <a:ext cx="12111395"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Europass CV - instrumentul european pentru CV</a:t>
            </a:r>
            <a:endParaRPr lang="en-US" sz="3900" dirty="0"/>
          </a:p>
        </p:txBody>
      </p:sp>
      <p:sp>
        <p:nvSpPr>
          <p:cNvPr id="3" name="Text 1"/>
          <p:cNvSpPr/>
          <p:nvPr/>
        </p:nvSpPr>
        <p:spPr>
          <a:xfrm>
            <a:off x="793790" y="287559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Europass este un instrument online gratuit al Uniunii Europene care te ajută să îți creezi CV-ul direct pe site și să îl descarci în format PDF profesional. Este recunoscut în toate țările UE și te ajută să te prezinți uniform către angajatori.</a:t>
            </a:r>
            <a:endParaRPr lang="en-US" sz="1550" dirty="0"/>
          </a:p>
        </p:txBody>
      </p:sp>
      <p:sp>
        <p:nvSpPr>
          <p:cNvPr id="4" name="Shape 2"/>
          <p:cNvSpPr/>
          <p:nvPr/>
        </p:nvSpPr>
        <p:spPr>
          <a:xfrm>
            <a:off x="793790" y="3733919"/>
            <a:ext cx="4215289" cy="2096095"/>
          </a:xfrm>
          <a:prstGeom prst="roundRect">
            <a:avLst>
              <a:gd name="adj" fmla="val 8522"/>
            </a:avLst>
          </a:prstGeom>
          <a:solidFill>
            <a:srgbClr val="E8F3E8"/>
          </a:solidFill>
          <a:ln/>
        </p:spPr>
      </p:sp>
      <p:sp>
        <p:nvSpPr>
          <p:cNvPr id="5" name="Text 3"/>
          <p:cNvSpPr/>
          <p:nvPr/>
        </p:nvSpPr>
        <p:spPr>
          <a:xfrm>
            <a:off x="992148" y="393227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Acces gratuit</a:t>
            </a:r>
            <a:endParaRPr lang="en-US" sz="1950" dirty="0"/>
          </a:p>
        </p:txBody>
      </p:sp>
      <p:sp>
        <p:nvSpPr>
          <p:cNvPr id="6" name="Text 4"/>
          <p:cNvSpPr/>
          <p:nvPr/>
        </p:nvSpPr>
        <p:spPr>
          <a:xfrm>
            <a:off x="992148" y="4361498"/>
            <a:ext cx="3818573" cy="127015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Intri pe site-ul Europass, completezi formularul pas cu pas și nu plătești nimic. Interfața este disponibilă în limba română.</a:t>
            </a:r>
            <a:endParaRPr lang="en-US" sz="1550" dirty="0"/>
          </a:p>
        </p:txBody>
      </p:sp>
      <p:sp>
        <p:nvSpPr>
          <p:cNvPr id="7" name="Shape 5"/>
          <p:cNvSpPr/>
          <p:nvPr/>
        </p:nvSpPr>
        <p:spPr>
          <a:xfrm>
            <a:off x="5207437" y="3733919"/>
            <a:ext cx="4215408" cy="2096095"/>
          </a:xfrm>
          <a:prstGeom prst="roundRect">
            <a:avLst>
              <a:gd name="adj" fmla="val 8522"/>
            </a:avLst>
          </a:prstGeom>
          <a:solidFill>
            <a:srgbClr val="E8F3E8"/>
          </a:solidFill>
          <a:ln/>
        </p:spPr>
      </p:sp>
      <p:sp>
        <p:nvSpPr>
          <p:cNvPr id="8" name="Text 6"/>
          <p:cNvSpPr/>
          <p:nvPr/>
        </p:nvSpPr>
        <p:spPr>
          <a:xfrm>
            <a:off x="5405795" y="3932277"/>
            <a:ext cx="3372803"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Format standard european</a:t>
            </a:r>
            <a:endParaRPr lang="en-US" sz="1950" dirty="0"/>
          </a:p>
        </p:txBody>
      </p:sp>
      <p:sp>
        <p:nvSpPr>
          <p:cNvPr id="9" name="Text 7"/>
          <p:cNvSpPr/>
          <p:nvPr/>
        </p:nvSpPr>
        <p:spPr>
          <a:xfrm>
            <a:off x="5405795" y="4361498"/>
            <a:ext cx="3818692" cy="127015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CV-ul Europass este recunoscut de angajatori din toată Europa și respectă standardele internaționale de prezentare.</a:t>
            </a:r>
            <a:endParaRPr lang="en-US" sz="1550" dirty="0"/>
          </a:p>
        </p:txBody>
      </p:sp>
      <p:sp>
        <p:nvSpPr>
          <p:cNvPr id="10" name="Shape 8"/>
          <p:cNvSpPr/>
          <p:nvPr/>
        </p:nvSpPr>
        <p:spPr>
          <a:xfrm>
            <a:off x="9621203" y="3733919"/>
            <a:ext cx="4215289" cy="2096095"/>
          </a:xfrm>
          <a:prstGeom prst="roundRect">
            <a:avLst>
              <a:gd name="adj" fmla="val 8522"/>
            </a:avLst>
          </a:prstGeom>
          <a:solidFill>
            <a:srgbClr val="E8F3E8"/>
          </a:solidFill>
          <a:ln/>
        </p:spPr>
      </p:sp>
      <p:sp>
        <p:nvSpPr>
          <p:cNvPr id="11" name="Text 9"/>
          <p:cNvSpPr/>
          <p:nvPr/>
        </p:nvSpPr>
        <p:spPr>
          <a:xfrm>
            <a:off x="9819561" y="393227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Salvare și revenire</a:t>
            </a:r>
            <a:endParaRPr lang="en-US" sz="1950" dirty="0"/>
          </a:p>
        </p:txBody>
      </p:sp>
      <p:sp>
        <p:nvSpPr>
          <p:cNvPr id="12" name="Text 10"/>
          <p:cNvSpPr/>
          <p:nvPr/>
        </p:nvSpPr>
        <p:spPr>
          <a:xfrm>
            <a:off x="9819561" y="4361498"/>
            <a:ext cx="3818573"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Îți creezi un profil și poți reveni oricând să modifici sau să creezi CV-uri noi pentru diferite joburi.</a:t>
            </a:r>
            <a:endParaRPr lang="en-US" sz="1550" dirty="0"/>
          </a:p>
        </p:txBody>
      </p:sp>
      <p:sp>
        <p:nvSpPr>
          <p:cNvPr id="13" name="Text 11"/>
          <p:cNvSpPr/>
          <p:nvPr/>
        </p:nvSpPr>
        <p:spPr>
          <a:xfrm>
            <a:off x="793790" y="6053257"/>
            <a:ext cx="13042821" cy="317540"/>
          </a:xfrm>
          <a:prstGeom prst="rect">
            <a:avLst/>
          </a:prstGeom>
          <a:noFill/>
          <a:ln/>
        </p:spPr>
        <p:txBody>
          <a:bodyPr wrap="non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Link oficial:</a:t>
            </a:r>
            <a:r>
              <a:rPr lang="en-US" sz="1550" dirty="0">
                <a:solidFill>
                  <a:srgbClr val="405449"/>
                </a:solidFill>
                <a:latin typeface="Nobile" pitchFamily="34" charset="0"/>
                <a:ea typeface="Nobile" pitchFamily="34" charset="-122"/>
                <a:cs typeface="Nobile" pitchFamily="34" charset="-120"/>
              </a:rPr>
              <a:t> europa.eu/europass - Caută "Europass CV" în browser sau întreabă formatorul pentru asistență.</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684014"/>
            <a:ext cx="11304389"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Completarea pas cu pas a profilului Europass</a:t>
            </a:r>
            <a:endParaRPr lang="en-US" sz="3900" dirty="0"/>
          </a:p>
        </p:txBody>
      </p:sp>
      <p:sp>
        <p:nvSpPr>
          <p:cNvPr id="3" name="Text 1"/>
          <p:cNvSpPr/>
          <p:nvPr/>
        </p:nvSpPr>
        <p:spPr>
          <a:xfrm>
            <a:off x="793790" y="170092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Înainte să începi efectiv pe site, pregătește pe o foaie toate informațiile necesare: nume, telefon, e-mail profesional, oraș, ultimele locuri de muncă cu perioade și responsabilități, școala absolvită, competențe, limbi străine și cursuri.</a:t>
            </a:r>
            <a:endParaRPr lang="en-US" sz="1550" dirty="0"/>
          </a:p>
        </p:txBody>
      </p:sp>
      <p:sp>
        <p:nvSpPr>
          <p:cNvPr id="4" name="Shape 2"/>
          <p:cNvSpPr/>
          <p:nvPr/>
        </p:nvSpPr>
        <p:spPr>
          <a:xfrm>
            <a:off x="793790" y="5052417"/>
            <a:ext cx="13042821" cy="22860"/>
          </a:xfrm>
          <a:prstGeom prst="roundRect">
            <a:avLst>
              <a:gd name="adj" fmla="val 781396"/>
            </a:avLst>
          </a:prstGeom>
          <a:solidFill>
            <a:srgbClr val="CED9CE"/>
          </a:solidFill>
          <a:ln/>
        </p:spPr>
      </p:sp>
      <p:sp>
        <p:nvSpPr>
          <p:cNvPr id="5" name="Shape 3"/>
          <p:cNvSpPr/>
          <p:nvPr/>
        </p:nvSpPr>
        <p:spPr>
          <a:xfrm>
            <a:off x="3316486" y="4457105"/>
            <a:ext cx="22860" cy="595313"/>
          </a:xfrm>
          <a:prstGeom prst="roundRect">
            <a:avLst>
              <a:gd name="adj" fmla="val 781396"/>
            </a:avLst>
          </a:prstGeom>
          <a:solidFill>
            <a:srgbClr val="CED9CE"/>
          </a:solidFill>
          <a:ln/>
        </p:spPr>
      </p:sp>
      <p:sp>
        <p:nvSpPr>
          <p:cNvPr id="6" name="Shape 4"/>
          <p:cNvSpPr/>
          <p:nvPr/>
        </p:nvSpPr>
        <p:spPr>
          <a:xfrm>
            <a:off x="3104674" y="4829175"/>
            <a:ext cx="446484" cy="446484"/>
          </a:xfrm>
          <a:prstGeom prst="roundRect">
            <a:avLst>
              <a:gd name="adj" fmla="val 40008"/>
            </a:avLst>
          </a:prstGeom>
          <a:solidFill>
            <a:srgbClr val="E8F3E8"/>
          </a:solidFill>
          <a:ln/>
        </p:spPr>
      </p:sp>
      <p:sp>
        <p:nvSpPr>
          <p:cNvPr id="7" name="Text 5"/>
          <p:cNvSpPr/>
          <p:nvPr/>
        </p:nvSpPr>
        <p:spPr>
          <a:xfrm>
            <a:off x="3179088" y="486638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Fraunces Extra Bold" pitchFamily="34" charset="0"/>
                <a:ea typeface="Fraunces Extra Bold" pitchFamily="34" charset="-122"/>
                <a:cs typeface="Fraunces Extra Bold" pitchFamily="34" charset="-120"/>
              </a:rPr>
              <a:t>1</a:t>
            </a:r>
            <a:endParaRPr lang="en-US" sz="2300" dirty="0"/>
          </a:p>
        </p:txBody>
      </p:sp>
      <p:sp>
        <p:nvSpPr>
          <p:cNvPr id="8" name="Text 6"/>
          <p:cNvSpPr/>
          <p:nvPr/>
        </p:nvSpPr>
        <p:spPr>
          <a:xfrm>
            <a:off x="2012633" y="2559248"/>
            <a:ext cx="2630567" cy="310158"/>
          </a:xfrm>
          <a:prstGeom prst="rect">
            <a:avLst/>
          </a:prstGeom>
          <a:noFill/>
          <a:ln/>
        </p:spPr>
        <p:txBody>
          <a:bodyPr wrap="non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Informații personale</a:t>
            </a:r>
            <a:endParaRPr lang="en-US" sz="1950" dirty="0"/>
          </a:p>
        </p:txBody>
      </p:sp>
      <p:sp>
        <p:nvSpPr>
          <p:cNvPr id="9" name="Text 7"/>
          <p:cNvSpPr/>
          <p:nvPr/>
        </p:nvSpPr>
        <p:spPr>
          <a:xfrm>
            <a:off x="992148" y="2988469"/>
            <a:ext cx="4671536" cy="127015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Completează numele complet, telefon, e-mail (serios, tip nume.prenume@), localitate și țară. Poza este opțională - adaug-o doar dacă este profesională.</a:t>
            </a:r>
            <a:endParaRPr lang="en-US" sz="1550" dirty="0"/>
          </a:p>
        </p:txBody>
      </p:sp>
      <p:sp>
        <p:nvSpPr>
          <p:cNvPr id="10" name="Shape 8"/>
          <p:cNvSpPr/>
          <p:nvPr/>
        </p:nvSpPr>
        <p:spPr>
          <a:xfrm>
            <a:off x="5974556" y="5052417"/>
            <a:ext cx="22860" cy="595313"/>
          </a:xfrm>
          <a:prstGeom prst="roundRect">
            <a:avLst>
              <a:gd name="adj" fmla="val 781396"/>
            </a:avLst>
          </a:prstGeom>
          <a:solidFill>
            <a:srgbClr val="CED9CE"/>
          </a:solidFill>
          <a:ln/>
        </p:spPr>
      </p:sp>
      <p:sp>
        <p:nvSpPr>
          <p:cNvPr id="11" name="Shape 9"/>
          <p:cNvSpPr/>
          <p:nvPr/>
        </p:nvSpPr>
        <p:spPr>
          <a:xfrm>
            <a:off x="5762744" y="4829175"/>
            <a:ext cx="446484" cy="446484"/>
          </a:xfrm>
          <a:prstGeom prst="roundRect">
            <a:avLst>
              <a:gd name="adj" fmla="val 40008"/>
            </a:avLst>
          </a:prstGeom>
          <a:solidFill>
            <a:srgbClr val="E8F3E8"/>
          </a:solidFill>
          <a:ln/>
        </p:spPr>
      </p:sp>
      <p:sp>
        <p:nvSpPr>
          <p:cNvPr id="12" name="Text 10"/>
          <p:cNvSpPr/>
          <p:nvPr/>
        </p:nvSpPr>
        <p:spPr>
          <a:xfrm>
            <a:off x="5837158" y="486638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Fraunces Extra Bold" pitchFamily="34" charset="0"/>
                <a:ea typeface="Fraunces Extra Bold" pitchFamily="34" charset="-122"/>
                <a:cs typeface="Fraunces Extra Bold" pitchFamily="34" charset="-120"/>
              </a:rPr>
              <a:t>2</a:t>
            </a:r>
            <a:endParaRPr lang="en-US" sz="2300" dirty="0"/>
          </a:p>
        </p:txBody>
      </p:sp>
      <p:sp>
        <p:nvSpPr>
          <p:cNvPr id="13" name="Text 11"/>
          <p:cNvSpPr/>
          <p:nvPr/>
        </p:nvSpPr>
        <p:spPr>
          <a:xfrm>
            <a:off x="4469487" y="5846207"/>
            <a:ext cx="3032998" cy="310158"/>
          </a:xfrm>
          <a:prstGeom prst="rect">
            <a:avLst/>
          </a:prstGeom>
          <a:noFill/>
          <a:ln/>
        </p:spPr>
        <p:txBody>
          <a:bodyPr wrap="non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Experiență profesională</a:t>
            </a:r>
            <a:endParaRPr lang="en-US" sz="1950" dirty="0"/>
          </a:p>
        </p:txBody>
      </p:sp>
      <p:sp>
        <p:nvSpPr>
          <p:cNvPr id="14" name="Text 12"/>
          <p:cNvSpPr/>
          <p:nvPr/>
        </p:nvSpPr>
        <p:spPr>
          <a:xfrm>
            <a:off x="3650218" y="6275427"/>
            <a:ext cx="4671655" cy="95261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Pentru fiecare job: funcția, angajatorul, orașul, perioada. Scrie 3-6 responsabilități concrete și simple: "pregătire comenzi", "curățenie".</a:t>
            </a:r>
            <a:endParaRPr lang="en-US" sz="1550" dirty="0"/>
          </a:p>
        </p:txBody>
      </p:sp>
      <p:sp>
        <p:nvSpPr>
          <p:cNvPr id="15" name="Shape 13"/>
          <p:cNvSpPr/>
          <p:nvPr/>
        </p:nvSpPr>
        <p:spPr>
          <a:xfrm>
            <a:off x="8632746" y="4457105"/>
            <a:ext cx="22860" cy="595313"/>
          </a:xfrm>
          <a:prstGeom prst="roundRect">
            <a:avLst>
              <a:gd name="adj" fmla="val 781396"/>
            </a:avLst>
          </a:prstGeom>
          <a:solidFill>
            <a:srgbClr val="CED9CE"/>
          </a:solidFill>
          <a:ln/>
        </p:spPr>
      </p:sp>
      <p:sp>
        <p:nvSpPr>
          <p:cNvPr id="16" name="Shape 14"/>
          <p:cNvSpPr/>
          <p:nvPr/>
        </p:nvSpPr>
        <p:spPr>
          <a:xfrm>
            <a:off x="8420933" y="4829175"/>
            <a:ext cx="446484" cy="446484"/>
          </a:xfrm>
          <a:prstGeom prst="roundRect">
            <a:avLst>
              <a:gd name="adj" fmla="val 40008"/>
            </a:avLst>
          </a:prstGeom>
          <a:solidFill>
            <a:srgbClr val="E8F3E8"/>
          </a:solidFill>
          <a:ln/>
        </p:spPr>
      </p:sp>
      <p:sp>
        <p:nvSpPr>
          <p:cNvPr id="17" name="Text 15"/>
          <p:cNvSpPr/>
          <p:nvPr/>
        </p:nvSpPr>
        <p:spPr>
          <a:xfrm>
            <a:off x="8495348" y="486638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Fraunces Extra Bold" pitchFamily="34" charset="0"/>
                <a:ea typeface="Fraunces Extra Bold" pitchFamily="34" charset="-122"/>
                <a:cs typeface="Fraunces Extra Bold" pitchFamily="34" charset="-120"/>
              </a:rPr>
              <a:t>3</a:t>
            </a:r>
            <a:endParaRPr lang="en-US" sz="2300" dirty="0"/>
          </a:p>
        </p:txBody>
      </p:sp>
      <p:sp>
        <p:nvSpPr>
          <p:cNvPr id="18" name="Text 16"/>
          <p:cNvSpPr/>
          <p:nvPr/>
        </p:nvSpPr>
        <p:spPr>
          <a:xfrm>
            <a:off x="7403783" y="2559248"/>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Educație</a:t>
            </a:r>
            <a:endParaRPr lang="en-US" sz="1950" dirty="0"/>
          </a:p>
        </p:txBody>
      </p:sp>
      <p:sp>
        <p:nvSpPr>
          <p:cNvPr id="19" name="Text 17"/>
          <p:cNvSpPr/>
          <p:nvPr/>
        </p:nvSpPr>
        <p:spPr>
          <a:xfrm>
            <a:off x="6308408" y="2988469"/>
            <a:ext cx="4671655" cy="95261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Școala/liceul, nivelul (gimnaziu/liceu/profesional), perioada. Dacă ai calificare (electrician, sudor), o menționezi aici.</a:t>
            </a:r>
            <a:endParaRPr lang="en-US" sz="1550" dirty="0"/>
          </a:p>
        </p:txBody>
      </p:sp>
      <p:sp>
        <p:nvSpPr>
          <p:cNvPr id="20" name="Shape 18"/>
          <p:cNvSpPr/>
          <p:nvPr/>
        </p:nvSpPr>
        <p:spPr>
          <a:xfrm>
            <a:off x="11290935" y="5052417"/>
            <a:ext cx="22860" cy="595313"/>
          </a:xfrm>
          <a:prstGeom prst="roundRect">
            <a:avLst>
              <a:gd name="adj" fmla="val 781396"/>
            </a:avLst>
          </a:prstGeom>
          <a:solidFill>
            <a:srgbClr val="CED9CE"/>
          </a:solidFill>
          <a:ln/>
        </p:spPr>
      </p:sp>
      <p:sp>
        <p:nvSpPr>
          <p:cNvPr id="21" name="Shape 19"/>
          <p:cNvSpPr/>
          <p:nvPr/>
        </p:nvSpPr>
        <p:spPr>
          <a:xfrm>
            <a:off x="11079123" y="4829175"/>
            <a:ext cx="446484" cy="446484"/>
          </a:xfrm>
          <a:prstGeom prst="roundRect">
            <a:avLst>
              <a:gd name="adj" fmla="val 40008"/>
            </a:avLst>
          </a:prstGeom>
          <a:solidFill>
            <a:srgbClr val="E8F3E8"/>
          </a:solidFill>
          <a:ln/>
        </p:spPr>
      </p:sp>
      <p:sp>
        <p:nvSpPr>
          <p:cNvPr id="22" name="Text 20"/>
          <p:cNvSpPr/>
          <p:nvPr/>
        </p:nvSpPr>
        <p:spPr>
          <a:xfrm>
            <a:off x="11153537" y="486638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405449"/>
                </a:solidFill>
                <a:latin typeface="Fraunces Extra Bold" pitchFamily="34" charset="0"/>
                <a:ea typeface="Fraunces Extra Bold" pitchFamily="34" charset="-122"/>
                <a:cs typeface="Fraunces Extra Bold" pitchFamily="34" charset="-120"/>
              </a:rPr>
              <a:t>4</a:t>
            </a:r>
            <a:endParaRPr lang="en-US" sz="2300" dirty="0"/>
          </a:p>
        </p:txBody>
      </p:sp>
      <p:sp>
        <p:nvSpPr>
          <p:cNvPr id="23" name="Text 21"/>
          <p:cNvSpPr/>
          <p:nvPr/>
        </p:nvSpPr>
        <p:spPr>
          <a:xfrm>
            <a:off x="10061972" y="5846207"/>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Competențe</a:t>
            </a:r>
            <a:endParaRPr lang="en-US" sz="1950" dirty="0"/>
          </a:p>
        </p:txBody>
      </p:sp>
      <p:sp>
        <p:nvSpPr>
          <p:cNvPr id="24" name="Text 22"/>
          <p:cNvSpPr/>
          <p:nvPr/>
        </p:nvSpPr>
        <p:spPr>
          <a:xfrm>
            <a:off x="8966597" y="6275427"/>
            <a:ext cx="4671655" cy="127015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Competențe personale (punctualitate, seriozitate, echipă) și digitale ("folosesc calculatorul nivel de bază", "știu să scriu în Word").</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881420"/>
            <a:ext cx="9640610"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Secțiuni importante în CV-ul Europass</a:t>
            </a:r>
            <a:endParaRPr lang="en-US" sz="3900" dirty="0"/>
          </a:p>
        </p:txBody>
      </p:sp>
      <p:sp>
        <p:nvSpPr>
          <p:cNvPr id="3" name="Text 1"/>
          <p:cNvSpPr/>
          <p:nvPr/>
        </p:nvSpPr>
        <p:spPr>
          <a:xfrm>
            <a:off x="793790" y="1997512"/>
            <a:ext cx="3032998" cy="310158"/>
          </a:xfrm>
          <a:prstGeom prst="rect">
            <a:avLst/>
          </a:prstGeom>
          <a:noFill/>
          <a:ln/>
        </p:spPr>
        <p:txBody>
          <a:bodyPr wrap="none" lIns="0" tIns="0" rIns="0" bIns="0" rtlCol="0" anchor="t"/>
          <a:lstStyle/>
          <a:p>
            <a:pPr marL="0" indent="0" algn="l">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Experiență profesională</a:t>
            </a:r>
            <a:endParaRPr lang="en-US" sz="1950" dirty="0"/>
          </a:p>
        </p:txBody>
      </p:sp>
      <p:sp>
        <p:nvSpPr>
          <p:cNvPr id="4" name="Text 2"/>
          <p:cNvSpPr/>
          <p:nvPr/>
        </p:nvSpPr>
        <p:spPr>
          <a:xfrm>
            <a:off x="793790" y="2506028"/>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Mergi la secțiunea "Experiență profesională", apasă "Adaugă experiență" și completezi pentru fiecare job:</a:t>
            </a:r>
            <a:endParaRPr lang="en-US" sz="1550" dirty="0"/>
          </a:p>
        </p:txBody>
      </p:sp>
      <p:sp>
        <p:nvSpPr>
          <p:cNvPr id="5" name="Text 3"/>
          <p:cNvSpPr/>
          <p:nvPr/>
        </p:nvSpPr>
        <p:spPr>
          <a:xfrm>
            <a:off x="793790" y="331970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Funcția (ex: Lucrător depozit)</a:t>
            </a:r>
            <a:endParaRPr lang="en-US" sz="1550" dirty="0"/>
          </a:p>
        </p:txBody>
      </p:sp>
      <p:sp>
        <p:nvSpPr>
          <p:cNvPr id="6" name="Text 4"/>
          <p:cNvSpPr/>
          <p:nvPr/>
        </p:nvSpPr>
        <p:spPr>
          <a:xfrm>
            <a:off x="793790" y="370665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Angajator (numele firmei)</a:t>
            </a:r>
            <a:endParaRPr lang="en-US" sz="1550" dirty="0"/>
          </a:p>
        </p:txBody>
      </p:sp>
      <p:sp>
        <p:nvSpPr>
          <p:cNvPr id="7" name="Text 5"/>
          <p:cNvSpPr/>
          <p:nvPr/>
        </p:nvSpPr>
        <p:spPr>
          <a:xfrm>
            <a:off x="793790" y="409360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Oraș și țară</a:t>
            </a:r>
            <a:endParaRPr lang="en-US" sz="1550" dirty="0"/>
          </a:p>
        </p:txBody>
      </p:sp>
      <p:sp>
        <p:nvSpPr>
          <p:cNvPr id="8" name="Text 6"/>
          <p:cNvSpPr/>
          <p:nvPr/>
        </p:nvSpPr>
        <p:spPr>
          <a:xfrm>
            <a:off x="793790" y="448056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Perioada (lună/an - lună/an)</a:t>
            </a:r>
            <a:endParaRPr lang="en-US" sz="1550" dirty="0"/>
          </a:p>
        </p:txBody>
      </p:sp>
      <p:sp>
        <p:nvSpPr>
          <p:cNvPr id="9" name="Text 7"/>
          <p:cNvSpPr/>
          <p:nvPr/>
        </p:nvSpPr>
        <p:spPr>
          <a:xfrm>
            <a:off x="793790" y="497669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La "Responsabilități" scrie 3-6 puncte foarte simple. Model: "aranjare marfă pe raft", "pregătire comenzi", "curățenie la locul de muncă".</a:t>
            </a:r>
            <a:endParaRPr lang="en-US" sz="1550" dirty="0"/>
          </a:p>
        </p:txBody>
      </p:sp>
      <p:sp>
        <p:nvSpPr>
          <p:cNvPr id="10" name="Text 8"/>
          <p:cNvSpPr/>
          <p:nvPr/>
        </p:nvSpPr>
        <p:spPr>
          <a:xfrm>
            <a:off x="793790" y="6107906"/>
            <a:ext cx="6279356" cy="95261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Dacă nu ai experiență:</a:t>
            </a:r>
            <a:r>
              <a:rPr lang="en-US" sz="1550" dirty="0">
                <a:solidFill>
                  <a:srgbClr val="405449"/>
                </a:solidFill>
                <a:latin typeface="Nobile" pitchFamily="34" charset="0"/>
                <a:ea typeface="Nobile" pitchFamily="34" charset="-122"/>
                <a:cs typeface="Nobile" pitchFamily="34" charset="-120"/>
              </a:rPr>
              <a:t> scrii "Nu am experiență oficială" și pui accent pe voluntariat, practică, ajutor în familie sau munci ocazionale.</a:t>
            </a:r>
            <a:endParaRPr lang="en-US" sz="1550" dirty="0"/>
          </a:p>
        </p:txBody>
      </p:sp>
      <p:sp>
        <p:nvSpPr>
          <p:cNvPr id="11" name="Text 9"/>
          <p:cNvSpPr/>
          <p:nvPr/>
        </p:nvSpPr>
        <p:spPr>
          <a:xfrm>
            <a:off x="7564874" y="1997512"/>
            <a:ext cx="2845237" cy="310158"/>
          </a:xfrm>
          <a:prstGeom prst="rect">
            <a:avLst/>
          </a:prstGeom>
          <a:noFill/>
          <a:ln/>
        </p:spPr>
        <p:txBody>
          <a:bodyPr wrap="none" lIns="0" tIns="0" rIns="0" bIns="0" rtlCol="0" anchor="t"/>
          <a:lstStyle/>
          <a:p>
            <a:pPr marL="0" indent="0" algn="l">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Competențe și abilități</a:t>
            </a:r>
            <a:endParaRPr lang="en-US" sz="1950" dirty="0"/>
          </a:p>
        </p:txBody>
      </p:sp>
      <p:sp>
        <p:nvSpPr>
          <p:cNvPr id="12" name="Text 10"/>
          <p:cNvSpPr/>
          <p:nvPr/>
        </p:nvSpPr>
        <p:spPr>
          <a:xfrm>
            <a:off x="7564874" y="2506028"/>
            <a:ext cx="6279356" cy="31754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În Europass există mai multe tipuri de competențe:</a:t>
            </a:r>
            <a:endParaRPr lang="en-US" sz="1550" dirty="0"/>
          </a:p>
        </p:txBody>
      </p:sp>
      <p:sp>
        <p:nvSpPr>
          <p:cNvPr id="13" name="Text 11"/>
          <p:cNvSpPr/>
          <p:nvPr/>
        </p:nvSpPr>
        <p:spPr>
          <a:xfrm>
            <a:off x="7564874" y="3002161"/>
            <a:ext cx="6279356" cy="317540"/>
          </a:xfrm>
          <a:prstGeom prst="rect">
            <a:avLst/>
          </a:prstGeom>
          <a:noFill/>
          <a:ln/>
        </p:spPr>
        <p:txBody>
          <a:bodyPr wrap="non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Competențe personale/sociale:</a:t>
            </a:r>
            <a:endParaRPr lang="en-US" sz="1550" dirty="0"/>
          </a:p>
        </p:txBody>
      </p:sp>
      <p:sp>
        <p:nvSpPr>
          <p:cNvPr id="14" name="Text 12"/>
          <p:cNvSpPr/>
          <p:nvPr/>
        </p:nvSpPr>
        <p:spPr>
          <a:xfrm>
            <a:off x="7564874" y="349829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Punctualitate și seriozitate</a:t>
            </a:r>
            <a:endParaRPr lang="en-US" sz="1550" dirty="0"/>
          </a:p>
        </p:txBody>
      </p:sp>
      <p:sp>
        <p:nvSpPr>
          <p:cNvPr id="15" name="Text 13"/>
          <p:cNvSpPr/>
          <p:nvPr/>
        </p:nvSpPr>
        <p:spPr>
          <a:xfrm>
            <a:off x="7564874" y="388524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Lucru în echipă</a:t>
            </a:r>
            <a:endParaRPr lang="en-US" sz="1550" dirty="0"/>
          </a:p>
        </p:txBody>
      </p:sp>
      <p:sp>
        <p:nvSpPr>
          <p:cNvPr id="16" name="Text 14"/>
          <p:cNvSpPr/>
          <p:nvPr/>
        </p:nvSpPr>
        <p:spPr>
          <a:xfrm>
            <a:off x="7564874" y="427220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Atenție la detalii</a:t>
            </a:r>
            <a:endParaRPr lang="en-US" sz="1550" dirty="0"/>
          </a:p>
        </p:txBody>
      </p:sp>
      <p:sp>
        <p:nvSpPr>
          <p:cNvPr id="17" name="Text 15"/>
          <p:cNvSpPr/>
          <p:nvPr/>
        </p:nvSpPr>
        <p:spPr>
          <a:xfrm>
            <a:off x="7564874" y="4768334"/>
            <a:ext cx="6279356" cy="317540"/>
          </a:xfrm>
          <a:prstGeom prst="rect">
            <a:avLst/>
          </a:prstGeom>
          <a:noFill/>
          <a:ln/>
        </p:spPr>
        <p:txBody>
          <a:bodyPr wrap="non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Competențe digitale:</a:t>
            </a:r>
            <a:endParaRPr lang="en-US" sz="1550" dirty="0"/>
          </a:p>
        </p:txBody>
      </p:sp>
      <p:sp>
        <p:nvSpPr>
          <p:cNvPr id="18" name="Text 16"/>
          <p:cNvSpPr/>
          <p:nvPr/>
        </p:nvSpPr>
        <p:spPr>
          <a:xfrm>
            <a:off x="7564874" y="526446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"Folosesc calculatorul la nivel de bază"</a:t>
            </a:r>
            <a:endParaRPr lang="en-US" sz="1550" dirty="0"/>
          </a:p>
        </p:txBody>
      </p:sp>
      <p:sp>
        <p:nvSpPr>
          <p:cNvPr id="19" name="Text 17"/>
          <p:cNvSpPr/>
          <p:nvPr/>
        </p:nvSpPr>
        <p:spPr>
          <a:xfrm>
            <a:off x="7564874" y="565142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"Știu să trimit e-mail"</a:t>
            </a:r>
            <a:endParaRPr lang="en-US" sz="1550" dirty="0"/>
          </a:p>
        </p:txBody>
      </p:sp>
      <p:sp>
        <p:nvSpPr>
          <p:cNvPr id="20" name="Text 18"/>
          <p:cNvSpPr/>
          <p:nvPr/>
        </p:nvSpPr>
        <p:spPr>
          <a:xfrm>
            <a:off x="7564874" y="603837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"Știu să scriu document în Word"</a:t>
            </a:r>
            <a:endParaRPr lang="en-US" sz="1550" dirty="0"/>
          </a:p>
        </p:txBody>
      </p:sp>
      <p:sp>
        <p:nvSpPr>
          <p:cNvPr id="21" name="Text 19"/>
          <p:cNvSpPr/>
          <p:nvPr/>
        </p:nvSpPr>
        <p:spPr>
          <a:xfrm>
            <a:off x="7564874" y="6534507"/>
            <a:ext cx="6279356" cy="63507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Limbi străine:</a:t>
            </a:r>
            <a:r>
              <a:rPr lang="en-US" sz="1550" dirty="0">
                <a:solidFill>
                  <a:srgbClr val="405449"/>
                </a:solidFill>
                <a:latin typeface="Nobile" pitchFamily="34" charset="0"/>
                <a:ea typeface="Nobile" pitchFamily="34" charset="-122"/>
                <a:cs typeface="Nobile" pitchFamily="34" charset="-120"/>
              </a:rPr>
              <a:t> Adaugă limba (engleză, germană etc.) și alege nivelul real (începător/mediu/avansat).</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76275" y="579120"/>
            <a:ext cx="9366885" cy="528399"/>
          </a:xfrm>
          <a:prstGeom prst="rect">
            <a:avLst/>
          </a:prstGeom>
          <a:noFill/>
          <a:ln/>
        </p:spPr>
        <p:txBody>
          <a:bodyPr wrap="none" lIns="0" tIns="0" rIns="0" bIns="0" rtlCol="0" anchor="t"/>
          <a:lstStyle/>
          <a:p>
            <a:pPr marL="0" indent="0" algn="l">
              <a:lnSpc>
                <a:spcPts val="4150"/>
              </a:lnSpc>
              <a:buNone/>
            </a:pPr>
            <a:r>
              <a:rPr lang="en-US" sz="3300" b="1" dirty="0">
                <a:solidFill>
                  <a:srgbClr val="3B4540"/>
                </a:solidFill>
                <a:latin typeface="Fraunces Extra Bold" pitchFamily="34" charset="0"/>
                <a:ea typeface="Fraunces Extra Bold" pitchFamily="34" charset="-122"/>
                <a:cs typeface="Fraunces Extra Bold" pitchFamily="34" charset="-120"/>
              </a:rPr>
              <a:t>Descărcarea și finalizarea CV-ului Europass</a:t>
            </a:r>
            <a:endParaRPr lang="en-US" sz="3300" dirty="0"/>
          </a:p>
        </p:txBody>
      </p:sp>
      <p:sp>
        <p:nvSpPr>
          <p:cNvPr id="3" name="Shape 1"/>
          <p:cNvSpPr/>
          <p:nvPr/>
        </p:nvSpPr>
        <p:spPr>
          <a:xfrm>
            <a:off x="676275" y="1445657"/>
            <a:ext cx="676275" cy="1244679"/>
          </a:xfrm>
          <a:prstGeom prst="roundRect">
            <a:avLst>
              <a:gd name="adj" fmla="val 360059"/>
            </a:avLst>
          </a:prstGeom>
          <a:solidFill>
            <a:srgbClr val="E8F3E8"/>
          </a:solidFill>
          <a:ln/>
        </p:spPr>
      </p:sp>
      <p:sp>
        <p:nvSpPr>
          <p:cNvPr id="4" name="Text 2"/>
          <p:cNvSpPr/>
          <p:nvPr/>
        </p:nvSpPr>
        <p:spPr>
          <a:xfrm>
            <a:off x="887611" y="1909524"/>
            <a:ext cx="253603" cy="316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1</a:t>
            </a:r>
            <a:endParaRPr lang="en-US" sz="1950" dirty="0"/>
          </a:p>
        </p:txBody>
      </p:sp>
      <p:sp>
        <p:nvSpPr>
          <p:cNvPr id="5" name="Text 3"/>
          <p:cNvSpPr/>
          <p:nvPr/>
        </p:nvSpPr>
        <p:spPr>
          <a:xfrm>
            <a:off x="1521619" y="1614726"/>
            <a:ext cx="2464237" cy="264081"/>
          </a:xfrm>
          <a:prstGeom prst="rect">
            <a:avLst/>
          </a:prstGeom>
          <a:noFill/>
          <a:ln/>
        </p:spPr>
        <p:txBody>
          <a:bodyPr wrap="none" lIns="0" tIns="0" rIns="0" bIns="0" rtlCol="0" anchor="t"/>
          <a:lstStyle/>
          <a:p>
            <a:pPr marL="0" indent="0" algn="l">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Alege un șablon simplu</a:t>
            </a:r>
            <a:endParaRPr lang="en-US" sz="1650" dirty="0"/>
          </a:p>
        </p:txBody>
      </p:sp>
      <p:sp>
        <p:nvSpPr>
          <p:cNvPr id="6" name="Text 4"/>
          <p:cNvSpPr/>
          <p:nvPr/>
        </p:nvSpPr>
        <p:spPr>
          <a:xfrm>
            <a:off x="1521619" y="1980248"/>
            <a:ext cx="12432506" cy="541020"/>
          </a:xfrm>
          <a:prstGeom prst="rect">
            <a:avLst/>
          </a:prstGeom>
          <a:noFill/>
          <a:ln/>
        </p:spPr>
        <p:txBody>
          <a:bodyPr wrap="squar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În editorul Europass, caută secțiunea "Templates" sau "Șabloane". Alege un model clar, cu text ușor de citit, fără prea multe culori sau elemente decorative complicate.</a:t>
            </a:r>
            <a:endParaRPr lang="en-US" sz="1300" dirty="0"/>
          </a:p>
        </p:txBody>
      </p:sp>
      <p:sp>
        <p:nvSpPr>
          <p:cNvPr id="7" name="Shape 5"/>
          <p:cNvSpPr/>
          <p:nvPr/>
        </p:nvSpPr>
        <p:spPr>
          <a:xfrm>
            <a:off x="676275" y="2859405"/>
            <a:ext cx="676275" cy="1244679"/>
          </a:xfrm>
          <a:prstGeom prst="roundRect">
            <a:avLst>
              <a:gd name="adj" fmla="val 360059"/>
            </a:avLst>
          </a:prstGeom>
          <a:solidFill>
            <a:srgbClr val="E8F3E8"/>
          </a:solidFill>
          <a:ln/>
        </p:spPr>
      </p:sp>
      <p:sp>
        <p:nvSpPr>
          <p:cNvPr id="8" name="Text 6"/>
          <p:cNvSpPr/>
          <p:nvPr/>
        </p:nvSpPr>
        <p:spPr>
          <a:xfrm>
            <a:off x="887611" y="3323273"/>
            <a:ext cx="253603" cy="316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2</a:t>
            </a:r>
            <a:endParaRPr lang="en-US" sz="1950" dirty="0"/>
          </a:p>
        </p:txBody>
      </p:sp>
      <p:sp>
        <p:nvSpPr>
          <p:cNvPr id="9" name="Text 7"/>
          <p:cNvSpPr/>
          <p:nvPr/>
        </p:nvSpPr>
        <p:spPr>
          <a:xfrm>
            <a:off x="1521619" y="3028474"/>
            <a:ext cx="2196227" cy="264081"/>
          </a:xfrm>
          <a:prstGeom prst="rect">
            <a:avLst/>
          </a:prstGeom>
          <a:noFill/>
          <a:ln/>
        </p:spPr>
        <p:txBody>
          <a:bodyPr wrap="none" lIns="0" tIns="0" rIns="0" bIns="0" rtlCol="0" anchor="t"/>
          <a:lstStyle/>
          <a:p>
            <a:pPr marL="0" indent="0" algn="l">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Verifică informațiile</a:t>
            </a:r>
            <a:endParaRPr lang="en-US" sz="1650" dirty="0"/>
          </a:p>
        </p:txBody>
      </p:sp>
      <p:sp>
        <p:nvSpPr>
          <p:cNvPr id="10" name="Text 8"/>
          <p:cNvSpPr/>
          <p:nvPr/>
        </p:nvSpPr>
        <p:spPr>
          <a:xfrm>
            <a:off x="1521619" y="3393996"/>
            <a:ext cx="12432506" cy="541020"/>
          </a:xfrm>
          <a:prstGeom prst="rect">
            <a:avLst/>
          </a:prstGeom>
          <a:noFill/>
          <a:ln/>
        </p:spPr>
        <p:txBody>
          <a:bodyPr wrap="squar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Înainte de a descărca, verifică rapid: telefonul și e-mailul sunt corecte? Ai perioadele (ani/luni) la fiecare experiență? Ai 3-6 puncte la fiecare job? Nu ai greșeli mari de scriere?</a:t>
            </a:r>
            <a:endParaRPr lang="en-US" sz="1300" dirty="0"/>
          </a:p>
        </p:txBody>
      </p:sp>
      <p:sp>
        <p:nvSpPr>
          <p:cNvPr id="11" name="Shape 9"/>
          <p:cNvSpPr/>
          <p:nvPr/>
        </p:nvSpPr>
        <p:spPr>
          <a:xfrm>
            <a:off x="676275" y="4273153"/>
            <a:ext cx="676275" cy="1014532"/>
          </a:xfrm>
          <a:prstGeom prst="roundRect">
            <a:avLst>
              <a:gd name="adj" fmla="val 360059"/>
            </a:avLst>
          </a:prstGeom>
          <a:solidFill>
            <a:srgbClr val="E8F3E8"/>
          </a:solidFill>
          <a:ln/>
        </p:spPr>
      </p:sp>
      <p:sp>
        <p:nvSpPr>
          <p:cNvPr id="12" name="Text 10"/>
          <p:cNvSpPr/>
          <p:nvPr/>
        </p:nvSpPr>
        <p:spPr>
          <a:xfrm>
            <a:off x="887611" y="4621887"/>
            <a:ext cx="253603" cy="316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3</a:t>
            </a:r>
            <a:endParaRPr lang="en-US" sz="1950" dirty="0"/>
          </a:p>
        </p:txBody>
      </p:sp>
      <p:sp>
        <p:nvSpPr>
          <p:cNvPr id="13" name="Text 11"/>
          <p:cNvSpPr/>
          <p:nvPr/>
        </p:nvSpPr>
        <p:spPr>
          <a:xfrm>
            <a:off x="1521619" y="4442222"/>
            <a:ext cx="2558891" cy="264081"/>
          </a:xfrm>
          <a:prstGeom prst="rect">
            <a:avLst/>
          </a:prstGeom>
          <a:noFill/>
          <a:ln/>
        </p:spPr>
        <p:txBody>
          <a:bodyPr wrap="none" lIns="0" tIns="0" rIns="0" bIns="0" rtlCol="0" anchor="t"/>
          <a:lstStyle/>
          <a:p>
            <a:pPr marL="0" indent="0" algn="l">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Descarcă în format PDF</a:t>
            </a:r>
            <a:endParaRPr lang="en-US" sz="1650" dirty="0"/>
          </a:p>
        </p:txBody>
      </p:sp>
      <p:sp>
        <p:nvSpPr>
          <p:cNvPr id="14" name="Text 12"/>
          <p:cNvSpPr/>
          <p:nvPr/>
        </p:nvSpPr>
        <p:spPr>
          <a:xfrm>
            <a:off x="1521619" y="4807744"/>
            <a:ext cx="12432506" cy="270510"/>
          </a:xfrm>
          <a:prstGeom prst="rect">
            <a:avLst/>
          </a:prstGeom>
          <a:noFill/>
          <a:ln/>
        </p:spPr>
        <p:txBody>
          <a:bodyPr wrap="non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Apasă butonul "Download" sau "Descarcă", alege formatul PDF (cel mai sigur și profesional), și salvează în folderul tău "Documente pentru muncă".</a:t>
            </a:r>
            <a:endParaRPr lang="en-US" sz="1300" dirty="0"/>
          </a:p>
        </p:txBody>
      </p:sp>
      <p:sp>
        <p:nvSpPr>
          <p:cNvPr id="15" name="Shape 13"/>
          <p:cNvSpPr/>
          <p:nvPr/>
        </p:nvSpPr>
        <p:spPr>
          <a:xfrm>
            <a:off x="676275" y="5456753"/>
            <a:ext cx="676275" cy="1014532"/>
          </a:xfrm>
          <a:prstGeom prst="roundRect">
            <a:avLst>
              <a:gd name="adj" fmla="val 360059"/>
            </a:avLst>
          </a:prstGeom>
          <a:solidFill>
            <a:srgbClr val="E8F3E8"/>
          </a:solidFill>
          <a:ln/>
        </p:spPr>
      </p:sp>
      <p:sp>
        <p:nvSpPr>
          <p:cNvPr id="16" name="Text 14"/>
          <p:cNvSpPr/>
          <p:nvPr/>
        </p:nvSpPr>
        <p:spPr>
          <a:xfrm>
            <a:off x="887611" y="5805488"/>
            <a:ext cx="253603" cy="316944"/>
          </a:xfrm>
          <a:prstGeom prst="rect">
            <a:avLst/>
          </a:prstGeom>
          <a:noFill/>
          <a:ln/>
        </p:spPr>
        <p:txBody>
          <a:bodyPr wrap="none" lIns="0" tIns="0" rIns="0" bIns="0" rtlCol="0" anchor="t"/>
          <a:lstStyle/>
          <a:p>
            <a:pPr marL="0" indent="0" algn="l">
              <a:lnSpc>
                <a:spcPts val="1950"/>
              </a:lnSpc>
              <a:buNone/>
            </a:pPr>
            <a:r>
              <a:rPr lang="en-US" sz="1950" b="1" dirty="0">
                <a:solidFill>
                  <a:srgbClr val="405449"/>
                </a:solidFill>
                <a:latin typeface="Fraunces Extra Bold" pitchFamily="34" charset="0"/>
                <a:ea typeface="Fraunces Extra Bold" pitchFamily="34" charset="-122"/>
                <a:cs typeface="Fraunces Extra Bold" pitchFamily="34" charset="-120"/>
              </a:rPr>
              <a:t>4</a:t>
            </a:r>
            <a:endParaRPr lang="en-US" sz="1950" dirty="0"/>
          </a:p>
        </p:txBody>
      </p:sp>
      <p:sp>
        <p:nvSpPr>
          <p:cNvPr id="17" name="Text 15"/>
          <p:cNvSpPr/>
          <p:nvPr/>
        </p:nvSpPr>
        <p:spPr>
          <a:xfrm>
            <a:off x="1521619" y="5625822"/>
            <a:ext cx="2490907" cy="264081"/>
          </a:xfrm>
          <a:prstGeom prst="rect">
            <a:avLst/>
          </a:prstGeom>
          <a:noFill/>
          <a:ln/>
        </p:spPr>
        <p:txBody>
          <a:bodyPr wrap="none" lIns="0" tIns="0" rIns="0" bIns="0" rtlCol="0" anchor="t"/>
          <a:lstStyle/>
          <a:p>
            <a:pPr marL="0" indent="0" algn="l">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Nume clar pentru fișier</a:t>
            </a:r>
            <a:endParaRPr lang="en-US" sz="1650" dirty="0"/>
          </a:p>
        </p:txBody>
      </p:sp>
      <p:sp>
        <p:nvSpPr>
          <p:cNvPr id="18" name="Text 16"/>
          <p:cNvSpPr/>
          <p:nvPr/>
        </p:nvSpPr>
        <p:spPr>
          <a:xfrm>
            <a:off x="1521619" y="5991344"/>
            <a:ext cx="12432506" cy="270510"/>
          </a:xfrm>
          <a:prstGeom prst="rect">
            <a:avLst/>
          </a:prstGeom>
          <a:noFill/>
          <a:ln/>
        </p:spPr>
        <p:txBody>
          <a:bodyPr wrap="none" lIns="0" tIns="0" rIns="0" bIns="0" rtlCol="0" anchor="t"/>
          <a:lstStyle/>
          <a:p>
            <a:pPr marL="0" indent="0" algn="l">
              <a:lnSpc>
                <a:spcPts val="2100"/>
              </a:lnSpc>
              <a:buNone/>
            </a:pPr>
            <a:r>
              <a:rPr lang="en-US" sz="1300" dirty="0">
                <a:solidFill>
                  <a:srgbClr val="405449"/>
                </a:solidFill>
                <a:latin typeface="Nobile" pitchFamily="34" charset="0"/>
                <a:ea typeface="Nobile" pitchFamily="34" charset="-122"/>
                <a:cs typeface="Nobile" pitchFamily="34" charset="-120"/>
              </a:rPr>
              <a:t>Salvează cu un nume foarte clar și profesional, de exemplu: CV_Europass_Ion_Popescu.pdf. Astfel vei găsi ușor documentul când vei avea nevoie de el.</a:t>
            </a:r>
            <a:endParaRPr lang="en-US" sz="1300" dirty="0"/>
          </a:p>
        </p:txBody>
      </p:sp>
      <p:sp>
        <p:nvSpPr>
          <p:cNvPr id="19" name="Shape 17"/>
          <p:cNvSpPr/>
          <p:nvPr/>
        </p:nvSpPr>
        <p:spPr>
          <a:xfrm>
            <a:off x="676275" y="6661428"/>
            <a:ext cx="13277850" cy="989052"/>
          </a:xfrm>
          <a:prstGeom prst="roundRect">
            <a:avLst>
              <a:gd name="adj" fmla="val 15387"/>
            </a:avLst>
          </a:prstGeom>
          <a:solidFill>
            <a:srgbClr val="CCE6D1"/>
          </a:solidFill>
          <a:ln/>
        </p:spPr>
      </p:sp>
      <p:pic>
        <p:nvPicPr>
          <p:cNvPr id="20" name="Image 0" descr="preencoded.png"/>
          <p:cNvPicPr>
            <a:picLocks noChangeAspect="1"/>
          </p:cNvPicPr>
          <p:nvPr/>
        </p:nvPicPr>
        <p:blipFill>
          <a:blip r:embed="rId3"/>
          <a:stretch>
            <a:fillRect/>
          </a:stretch>
        </p:blipFill>
        <p:spPr>
          <a:xfrm>
            <a:off x="845344" y="6907649"/>
            <a:ext cx="211336" cy="169069"/>
          </a:xfrm>
          <a:prstGeom prst="rect">
            <a:avLst/>
          </a:prstGeom>
        </p:spPr>
      </p:pic>
      <p:sp>
        <p:nvSpPr>
          <p:cNvPr id="21" name="Text 18"/>
          <p:cNvSpPr/>
          <p:nvPr/>
        </p:nvSpPr>
        <p:spPr>
          <a:xfrm>
            <a:off x="1225748" y="6872764"/>
            <a:ext cx="12559308" cy="541020"/>
          </a:xfrm>
          <a:prstGeom prst="rect">
            <a:avLst/>
          </a:prstGeom>
          <a:noFill/>
          <a:ln/>
        </p:spPr>
        <p:txBody>
          <a:bodyPr wrap="square" lIns="0" tIns="0" rIns="0" bIns="0" rtlCol="0" anchor="t"/>
          <a:lstStyle/>
          <a:p>
            <a:pPr marL="0" indent="0" algn="l">
              <a:lnSpc>
                <a:spcPts val="2100"/>
              </a:lnSpc>
              <a:buNone/>
            </a:pPr>
            <a:r>
              <a:rPr lang="en-US" sz="1300" b="1" dirty="0">
                <a:solidFill>
                  <a:srgbClr val="000000"/>
                </a:solidFill>
                <a:latin typeface="Nobile" pitchFamily="34" charset="0"/>
                <a:ea typeface="Nobile" pitchFamily="34" charset="-122"/>
                <a:cs typeface="Nobile" pitchFamily="34" charset="-120"/>
              </a:rPr>
              <a:t>Recomandare Europass:</a:t>
            </a:r>
            <a:r>
              <a:rPr lang="en-US" sz="1300" dirty="0">
                <a:solidFill>
                  <a:srgbClr val="000000"/>
                </a:solidFill>
                <a:latin typeface="Nobile" pitchFamily="34" charset="0"/>
                <a:ea typeface="Nobile" pitchFamily="34" charset="-122"/>
                <a:cs typeface="Nobile" pitchFamily="34" charset="-120"/>
              </a:rPr>
              <a:t> Descarcă CV-ul când îl termini și păstrează-l în siguranță pe calculator și pe o memorie USB ca backup. Astfel nu îl pierzi niciodată.</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239203"/>
            <a:ext cx="9846350"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Sfaturi practice pentru situații speciale</a:t>
            </a:r>
            <a:endParaRPr lang="en-US" sz="3900" dirty="0"/>
          </a:p>
        </p:txBody>
      </p:sp>
      <p:sp>
        <p:nvSpPr>
          <p:cNvPr id="3" name="Shape 1"/>
          <p:cNvSpPr/>
          <p:nvPr/>
        </p:nvSpPr>
        <p:spPr>
          <a:xfrm>
            <a:off x="793790" y="2256115"/>
            <a:ext cx="4215289" cy="4734163"/>
          </a:xfrm>
          <a:prstGeom prst="roundRect">
            <a:avLst>
              <a:gd name="adj" fmla="val 4238"/>
            </a:avLst>
          </a:prstGeom>
          <a:solidFill>
            <a:srgbClr val="FAFFFA"/>
          </a:solidFill>
          <a:ln w="22860">
            <a:solidFill>
              <a:srgbClr val="CED9CE"/>
            </a:solidFill>
            <a:prstDash val="solid"/>
          </a:ln>
        </p:spPr>
      </p:sp>
      <p:sp>
        <p:nvSpPr>
          <p:cNvPr id="4" name="Text 2"/>
          <p:cNvSpPr/>
          <p:nvPr/>
        </p:nvSpPr>
        <p:spPr>
          <a:xfrm>
            <a:off x="1015008" y="2477333"/>
            <a:ext cx="2915722"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Dacă ai pauze în muncă</a:t>
            </a:r>
            <a:endParaRPr lang="en-US" sz="1950" dirty="0"/>
          </a:p>
        </p:txBody>
      </p:sp>
      <p:sp>
        <p:nvSpPr>
          <p:cNvPr id="5" name="Text 3"/>
          <p:cNvSpPr/>
          <p:nvPr/>
        </p:nvSpPr>
        <p:spPr>
          <a:xfrm>
            <a:off x="1015008" y="2906554"/>
            <a:ext cx="3772853"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Poți scrie sincer: "2021-2023: șomaj / căutare loc de muncă" și adaugi ce ai făcut util în perioada aceea.</a:t>
            </a:r>
            <a:endParaRPr lang="en-US" sz="1550" dirty="0"/>
          </a:p>
        </p:txBody>
      </p:sp>
      <p:sp>
        <p:nvSpPr>
          <p:cNvPr id="6" name="Text 4"/>
          <p:cNvSpPr/>
          <p:nvPr/>
        </p:nvSpPr>
        <p:spPr>
          <a:xfrm>
            <a:off x="1015008" y="3978235"/>
            <a:ext cx="377285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"Am urmat un curs de calificare"</a:t>
            </a:r>
            <a:endParaRPr lang="en-US" sz="1550" dirty="0"/>
          </a:p>
        </p:txBody>
      </p:sp>
      <p:sp>
        <p:nvSpPr>
          <p:cNvPr id="7" name="Text 5"/>
          <p:cNvSpPr/>
          <p:nvPr/>
        </p:nvSpPr>
        <p:spPr>
          <a:xfrm>
            <a:off x="1015008" y="4365188"/>
            <a:ext cx="377285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"Am avut grijă de familie"</a:t>
            </a:r>
            <a:endParaRPr lang="en-US" sz="1550" dirty="0"/>
          </a:p>
        </p:txBody>
      </p:sp>
      <p:sp>
        <p:nvSpPr>
          <p:cNvPr id="8" name="Text 6"/>
          <p:cNvSpPr/>
          <p:nvPr/>
        </p:nvSpPr>
        <p:spPr>
          <a:xfrm>
            <a:off x="1015008" y="4752142"/>
            <a:ext cx="377285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"Am lucrat munci ocazionale"</a:t>
            </a:r>
            <a:endParaRPr lang="en-US" sz="1550" dirty="0"/>
          </a:p>
        </p:txBody>
      </p:sp>
      <p:sp>
        <p:nvSpPr>
          <p:cNvPr id="9" name="Text 7"/>
          <p:cNvSpPr/>
          <p:nvPr/>
        </p:nvSpPr>
        <p:spPr>
          <a:xfrm>
            <a:off x="1015008" y="5188744"/>
            <a:ext cx="3772853"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Angajatorii apreciază sinceritatea și să vadă că ai făcut ceva constructiv.</a:t>
            </a:r>
            <a:endParaRPr lang="en-US" sz="1550" dirty="0"/>
          </a:p>
        </p:txBody>
      </p:sp>
      <p:sp>
        <p:nvSpPr>
          <p:cNvPr id="10" name="Shape 8"/>
          <p:cNvSpPr/>
          <p:nvPr/>
        </p:nvSpPr>
        <p:spPr>
          <a:xfrm>
            <a:off x="5207437" y="2256115"/>
            <a:ext cx="4215408" cy="4734163"/>
          </a:xfrm>
          <a:prstGeom prst="roundRect">
            <a:avLst>
              <a:gd name="adj" fmla="val 4237"/>
            </a:avLst>
          </a:prstGeom>
          <a:solidFill>
            <a:srgbClr val="FAFFFA"/>
          </a:solidFill>
          <a:ln w="22860">
            <a:solidFill>
              <a:srgbClr val="CED9CE"/>
            </a:solidFill>
            <a:prstDash val="solid"/>
          </a:ln>
        </p:spPr>
      </p:sp>
      <p:sp>
        <p:nvSpPr>
          <p:cNvPr id="11" name="Text 9"/>
          <p:cNvSpPr/>
          <p:nvPr/>
        </p:nvSpPr>
        <p:spPr>
          <a:xfrm>
            <a:off x="5428655" y="2477333"/>
            <a:ext cx="3772972" cy="620316"/>
          </a:xfrm>
          <a:prstGeom prst="rect">
            <a:avLst/>
          </a:prstGeom>
          <a:noFill/>
          <a:ln/>
        </p:spPr>
        <p:txBody>
          <a:bodyPr wrap="squar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Dacă ai făcut munci ocazionale</a:t>
            </a:r>
            <a:endParaRPr lang="en-US" sz="1950" dirty="0"/>
          </a:p>
        </p:txBody>
      </p:sp>
      <p:sp>
        <p:nvSpPr>
          <p:cNvPr id="12" name="Text 10"/>
          <p:cNvSpPr/>
          <p:nvPr/>
        </p:nvSpPr>
        <p:spPr>
          <a:xfrm>
            <a:off x="5428655" y="3216712"/>
            <a:ext cx="3772972" cy="31754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Scrie-le ca experiență validă:</a:t>
            </a:r>
            <a:endParaRPr lang="en-US" sz="1550" dirty="0"/>
          </a:p>
        </p:txBody>
      </p:sp>
      <p:sp>
        <p:nvSpPr>
          <p:cNvPr id="13" name="Text 11"/>
          <p:cNvSpPr/>
          <p:nvPr/>
        </p:nvSpPr>
        <p:spPr>
          <a:xfrm>
            <a:off x="5428655" y="3653314"/>
            <a:ext cx="3772972" cy="95261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"Munci ocazionale (construcții/curățenie/livrări) - 2023-2024"</a:t>
            </a:r>
            <a:endParaRPr lang="en-US" sz="1550" dirty="0"/>
          </a:p>
        </p:txBody>
      </p:sp>
      <p:sp>
        <p:nvSpPr>
          <p:cNvPr id="14" name="Text 12"/>
          <p:cNvSpPr/>
          <p:nvPr/>
        </p:nvSpPr>
        <p:spPr>
          <a:xfrm>
            <a:off x="5428655" y="4724995"/>
            <a:ext cx="3772972"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Ajutor la construcții (transport materiale, curățenie șantier)</a:t>
            </a:r>
            <a:endParaRPr lang="en-US" sz="1550" dirty="0"/>
          </a:p>
        </p:txBody>
      </p:sp>
      <p:sp>
        <p:nvSpPr>
          <p:cNvPr id="15" name="Text 13"/>
          <p:cNvSpPr/>
          <p:nvPr/>
        </p:nvSpPr>
        <p:spPr>
          <a:xfrm>
            <a:off x="5428655" y="5429488"/>
            <a:ext cx="3772972"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Livrări produse (contactam clienți, respectam termenele)</a:t>
            </a:r>
            <a:endParaRPr lang="en-US" sz="1550" dirty="0"/>
          </a:p>
        </p:txBody>
      </p:sp>
      <p:sp>
        <p:nvSpPr>
          <p:cNvPr id="16" name="Text 14"/>
          <p:cNvSpPr/>
          <p:nvPr/>
        </p:nvSpPr>
        <p:spPr>
          <a:xfrm>
            <a:off x="5428655" y="6133981"/>
            <a:ext cx="3772972"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Curățenie spații (atenție la detalii, organizare)</a:t>
            </a:r>
            <a:endParaRPr lang="en-US" sz="1550" dirty="0"/>
          </a:p>
        </p:txBody>
      </p:sp>
      <p:sp>
        <p:nvSpPr>
          <p:cNvPr id="17" name="Shape 15"/>
          <p:cNvSpPr/>
          <p:nvPr/>
        </p:nvSpPr>
        <p:spPr>
          <a:xfrm>
            <a:off x="9621203" y="2256115"/>
            <a:ext cx="4215289" cy="4734163"/>
          </a:xfrm>
          <a:prstGeom prst="roundRect">
            <a:avLst>
              <a:gd name="adj" fmla="val 4238"/>
            </a:avLst>
          </a:prstGeom>
          <a:solidFill>
            <a:srgbClr val="FAFFFA"/>
          </a:solidFill>
          <a:ln w="22860">
            <a:solidFill>
              <a:srgbClr val="CED9CE"/>
            </a:solidFill>
            <a:prstDash val="solid"/>
          </a:ln>
        </p:spPr>
      </p:sp>
      <p:sp>
        <p:nvSpPr>
          <p:cNvPr id="18" name="Text 16"/>
          <p:cNvSpPr/>
          <p:nvPr/>
        </p:nvSpPr>
        <p:spPr>
          <a:xfrm>
            <a:off x="9842421" y="2477333"/>
            <a:ext cx="3222069"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Scrie simplu, nu "frumos"</a:t>
            </a:r>
            <a:endParaRPr lang="en-US" sz="1950" dirty="0"/>
          </a:p>
        </p:txBody>
      </p:sp>
      <p:sp>
        <p:nvSpPr>
          <p:cNvPr id="19" name="Text 17"/>
          <p:cNvSpPr/>
          <p:nvPr/>
        </p:nvSpPr>
        <p:spPr>
          <a:xfrm>
            <a:off x="9842421" y="2906554"/>
            <a:ext cx="3772853" cy="317540"/>
          </a:xfrm>
          <a:prstGeom prst="rect">
            <a:avLst/>
          </a:prstGeom>
          <a:noFill/>
          <a:ln/>
        </p:spPr>
        <p:txBody>
          <a:bodyPr wrap="non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Mai bine să scrii clar și direct:</a:t>
            </a:r>
            <a:endParaRPr lang="en-US" sz="1550" dirty="0"/>
          </a:p>
        </p:txBody>
      </p:sp>
      <p:sp>
        <p:nvSpPr>
          <p:cNvPr id="20" name="Text 18"/>
          <p:cNvSpPr/>
          <p:nvPr/>
        </p:nvSpPr>
        <p:spPr>
          <a:xfrm>
            <a:off x="9842421" y="3343156"/>
            <a:ext cx="3772853" cy="32516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Nobile" pitchFamily="34" charset="0"/>
                <a:ea typeface="Nobile" pitchFamily="34" charset="-122"/>
                <a:cs typeface="Nobile" pitchFamily="34" charset="-120"/>
              </a:rPr>
              <a:t>✅</a:t>
            </a:r>
            <a:r>
              <a:rPr lang="en-US" sz="1550" dirty="0">
                <a:solidFill>
                  <a:srgbClr val="405449"/>
                </a:solidFill>
                <a:latin typeface="Nobile" pitchFamily="34" charset="0"/>
                <a:ea typeface="Nobile" pitchFamily="34" charset="-122"/>
                <a:cs typeface="Nobile" pitchFamily="34" charset="-120"/>
              </a:rPr>
              <a:t> </a:t>
            </a:r>
            <a:r>
              <a:rPr lang="en-US" sz="1550" b="1" dirty="0">
                <a:solidFill>
                  <a:srgbClr val="405449"/>
                </a:solidFill>
                <a:latin typeface="Nobile" pitchFamily="34" charset="0"/>
                <a:ea typeface="Nobile" pitchFamily="34" charset="-122"/>
                <a:cs typeface="Nobile" pitchFamily="34" charset="-120"/>
              </a:rPr>
              <a:t>Bun:</a:t>
            </a:r>
            <a:r>
              <a:rPr lang="en-US" sz="1550" dirty="0">
                <a:solidFill>
                  <a:srgbClr val="405449"/>
                </a:solidFill>
                <a:latin typeface="Nobile" pitchFamily="34" charset="0"/>
                <a:ea typeface="Nobile" pitchFamily="34" charset="-122"/>
                <a:cs typeface="Nobile" pitchFamily="34" charset="-120"/>
              </a:rPr>
              <a:t> "pregătire comenzi"</a:t>
            </a:r>
            <a:endParaRPr lang="en-US" sz="1550" dirty="0"/>
          </a:p>
        </p:txBody>
      </p:sp>
      <p:sp>
        <p:nvSpPr>
          <p:cNvPr id="21" name="Text 19"/>
          <p:cNvSpPr/>
          <p:nvPr/>
        </p:nvSpPr>
        <p:spPr>
          <a:xfrm>
            <a:off x="9842421" y="3787378"/>
            <a:ext cx="3772853" cy="64269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bile" pitchFamily="34" charset="0"/>
                <a:ea typeface="Nobile" pitchFamily="34" charset="-122"/>
                <a:cs typeface="Nobile" pitchFamily="34" charset="-120"/>
              </a:rPr>
              <a:t>❌</a:t>
            </a:r>
            <a:r>
              <a:rPr lang="en-US" sz="1550" dirty="0">
                <a:solidFill>
                  <a:srgbClr val="405449"/>
                </a:solidFill>
                <a:latin typeface="Nobile" pitchFamily="34" charset="0"/>
                <a:ea typeface="Nobile" pitchFamily="34" charset="-122"/>
                <a:cs typeface="Nobile" pitchFamily="34" charset="-120"/>
              </a:rPr>
              <a:t> </a:t>
            </a:r>
            <a:r>
              <a:rPr lang="en-US" sz="1550" b="1" dirty="0">
                <a:solidFill>
                  <a:srgbClr val="405449"/>
                </a:solidFill>
                <a:latin typeface="Nobile" pitchFamily="34" charset="0"/>
                <a:ea typeface="Nobile" pitchFamily="34" charset="-122"/>
                <a:cs typeface="Nobile" pitchFamily="34" charset="-120"/>
              </a:rPr>
              <a:t>Evită:</a:t>
            </a:r>
            <a:r>
              <a:rPr lang="en-US" sz="1550" dirty="0">
                <a:solidFill>
                  <a:srgbClr val="405449"/>
                </a:solidFill>
                <a:latin typeface="Nobile" pitchFamily="34" charset="0"/>
                <a:ea typeface="Nobile" pitchFamily="34" charset="-122"/>
                <a:cs typeface="Nobile" pitchFamily="34" charset="-120"/>
              </a:rPr>
              <a:t> "optimizarea fluxurilor logistice de aprovizionare"</a:t>
            </a:r>
            <a:endParaRPr lang="en-US" sz="1550" dirty="0"/>
          </a:p>
        </p:txBody>
      </p:sp>
      <p:sp>
        <p:nvSpPr>
          <p:cNvPr id="22" name="Text 20"/>
          <p:cNvSpPr/>
          <p:nvPr/>
        </p:nvSpPr>
        <p:spPr>
          <a:xfrm>
            <a:off x="9842421" y="4549140"/>
            <a:ext cx="3772853"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Angajatorii vor să înțeleagă rapid ce știi să faci, nu să impresionezi cu cuvinte complicate.</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513999"/>
            <a:ext cx="7376041"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Exerciții practice pentru curs</a:t>
            </a:r>
            <a:endParaRPr lang="en-US" sz="3900" dirty="0"/>
          </a:p>
        </p:txBody>
      </p:sp>
      <p:sp>
        <p:nvSpPr>
          <p:cNvPr id="3" name="Text 1"/>
          <p:cNvSpPr/>
          <p:nvPr/>
        </p:nvSpPr>
        <p:spPr>
          <a:xfrm>
            <a:off x="793790" y="253091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Aceste exerciții te vor ajuta să consolidezi toate abilitățile învățate. Vei lucra pe calculatorul tău, sub îndrumarea formatorului, pentru a crea documente reale pe care le vei folosi în căutarea unui loc de muncă.</a:t>
            </a:r>
            <a:endParaRPr lang="en-US" sz="1550" dirty="0"/>
          </a:p>
        </p:txBody>
      </p:sp>
      <p:sp>
        <p:nvSpPr>
          <p:cNvPr id="4" name="Shape 2"/>
          <p:cNvSpPr/>
          <p:nvPr/>
        </p:nvSpPr>
        <p:spPr>
          <a:xfrm>
            <a:off x="793790" y="3389233"/>
            <a:ext cx="13042821" cy="3326368"/>
          </a:xfrm>
          <a:prstGeom prst="roundRect">
            <a:avLst>
              <a:gd name="adj" fmla="val 5370"/>
            </a:avLst>
          </a:prstGeom>
          <a:solidFill>
            <a:srgbClr val="E8F3E8"/>
          </a:solidFill>
          <a:ln/>
        </p:spPr>
      </p:sp>
      <p:sp>
        <p:nvSpPr>
          <p:cNvPr id="5" name="Shape 3"/>
          <p:cNvSpPr/>
          <p:nvPr/>
        </p:nvSpPr>
        <p:spPr>
          <a:xfrm>
            <a:off x="793790" y="3389233"/>
            <a:ext cx="4347567" cy="3326368"/>
          </a:xfrm>
          <a:prstGeom prst="roundRect">
            <a:avLst>
              <a:gd name="adj" fmla="val 5370"/>
            </a:avLst>
          </a:prstGeom>
          <a:solidFill>
            <a:srgbClr val="E8F3E8"/>
          </a:solidFill>
          <a:ln/>
        </p:spPr>
      </p:sp>
      <p:sp>
        <p:nvSpPr>
          <p:cNvPr id="6" name="Text 4"/>
          <p:cNvSpPr/>
          <p:nvPr/>
        </p:nvSpPr>
        <p:spPr>
          <a:xfrm>
            <a:off x="992148" y="3587591"/>
            <a:ext cx="3608903"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Exercițiul 1: Document Word</a:t>
            </a:r>
            <a:endParaRPr lang="en-US" sz="1950" dirty="0"/>
          </a:p>
        </p:txBody>
      </p:sp>
      <p:sp>
        <p:nvSpPr>
          <p:cNvPr id="7" name="Text 5"/>
          <p:cNvSpPr/>
          <p:nvPr/>
        </p:nvSpPr>
        <p:spPr>
          <a:xfrm>
            <a:off x="992148" y="4016812"/>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Creează un document nou</a:t>
            </a:r>
            <a:endParaRPr lang="en-US" sz="1550" dirty="0"/>
          </a:p>
        </p:txBody>
      </p:sp>
      <p:sp>
        <p:nvSpPr>
          <p:cNvPr id="8" name="Text 6"/>
          <p:cNvSpPr/>
          <p:nvPr/>
        </p:nvSpPr>
        <p:spPr>
          <a:xfrm>
            <a:off x="992148" y="4403765"/>
            <a:ext cx="3950851"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Numește-l: Cerere_angajare_NumePrenume</a:t>
            </a:r>
            <a:endParaRPr lang="en-US" sz="1550" dirty="0"/>
          </a:p>
        </p:txBody>
      </p:sp>
      <p:sp>
        <p:nvSpPr>
          <p:cNvPr id="9" name="Text 7"/>
          <p:cNvSpPr/>
          <p:nvPr/>
        </p:nvSpPr>
        <p:spPr>
          <a:xfrm>
            <a:off x="992148" y="5108258"/>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Scrie o cerere simplă de 5 rânduri</a:t>
            </a:r>
            <a:endParaRPr lang="en-US" sz="1550" dirty="0"/>
          </a:p>
        </p:txBody>
      </p:sp>
      <p:sp>
        <p:nvSpPr>
          <p:cNvPr id="10" name="Text 8"/>
          <p:cNvSpPr/>
          <p:nvPr/>
        </p:nvSpPr>
        <p:spPr>
          <a:xfrm>
            <a:off x="992148" y="5495211"/>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Salvează ca DOCX și apoi ca PDF</a:t>
            </a:r>
            <a:endParaRPr lang="en-US" sz="1550" dirty="0"/>
          </a:p>
        </p:txBody>
      </p:sp>
      <p:sp>
        <p:nvSpPr>
          <p:cNvPr id="11" name="Text 9"/>
          <p:cNvSpPr/>
          <p:nvPr/>
        </p:nvSpPr>
        <p:spPr>
          <a:xfrm>
            <a:off x="992148" y="5882164"/>
            <a:ext cx="3950851"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Verifică că ambele fișiere există în folder</a:t>
            </a:r>
            <a:endParaRPr lang="en-US" sz="1550" dirty="0"/>
          </a:p>
        </p:txBody>
      </p:sp>
      <p:sp>
        <p:nvSpPr>
          <p:cNvPr id="12" name="Shape 10"/>
          <p:cNvSpPr/>
          <p:nvPr/>
        </p:nvSpPr>
        <p:spPr>
          <a:xfrm>
            <a:off x="5141357" y="3389233"/>
            <a:ext cx="4347567" cy="3326368"/>
          </a:xfrm>
          <a:prstGeom prst="rect">
            <a:avLst/>
          </a:prstGeom>
          <a:solidFill>
            <a:srgbClr val="E8F3E8"/>
          </a:solidFill>
          <a:ln/>
        </p:spPr>
      </p:sp>
      <p:sp>
        <p:nvSpPr>
          <p:cNvPr id="13" name="Shape 11"/>
          <p:cNvSpPr/>
          <p:nvPr/>
        </p:nvSpPr>
        <p:spPr>
          <a:xfrm>
            <a:off x="5141357" y="3389233"/>
            <a:ext cx="22860" cy="3326368"/>
          </a:xfrm>
          <a:prstGeom prst="roundRect">
            <a:avLst>
              <a:gd name="adj" fmla="val 781396"/>
            </a:avLst>
          </a:prstGeom>
          <a:solidFill>
            <a:srgbClr val="CED9CE"/>
          </a:solidFill>
          <a:ln/>
        </p:spPr>
      </p:sp>
      <p:sp>
        <p:nvSpPr>
          <p:cNvPr id="14" name="Text 12"/>
          <p:cNvSpPr/>
          <p:nvPr/>
        </p:nvSpPr>
        <p:spPr>
          <a:xfrm>
            <a:off x="5339715" y="3587591"/>
            <a:ext cx="3021092" cy="310158"/>
          </a:xfrm>
          <a:prstGeom prst="rect">
            <a:avLst/>
          </a:prstGeom>
          <a:noFill/>
          <a:ln/>
        </p:spPr>
        <p:txBody>
          <a:bodyPr wrap="non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Exercițiul 2: CV complet</a:t>
            </a:r>
            <a:endParaRPr lang="en-US" sz="1950" dirty="0"/>
          </a:p>
        </p:txBody>
      </p:sp>
      <p:sp>
        <p:nvSpPr>
          <p:cNvPr id="15" name="Text 13"/>
          <p:cNvSpPr/>
          <p:nvPr/>
        </p:nvSpPr>
        <p:spPr>
          <a:xfrm>
            <a:off x="5339715" y="4016812"/>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Completează modelul de CV învățat</a:t>
            </a:r>
            <a:endParaRPr lang="en-US" sz="1550" dirty="0"/>
          </a:p>
        </p:txBody>
      </p:sp>
      <p:sp>
        <p:nvSpPr>
          <p:cNvPr id="16" name="Text 14"/>
          <p:cNvSpPr/>
          <p:nvPr/>
        </p:nvSpPr>
        <p:spPr>
          <a:xfrm>
            <a:off x="5339715" y="4403765"/>
            <a:ext cx="3950851"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Adaugă datele tale personale complete</a:t>
            </a:r>
            <a:endParaRPr lang="en-US" sz="1550" dirty="0"/>
          </a:p>
        </p:txBody>
      </p:sp>
      <p:sp>
        <p:nvSpPr>
          <p:cNvPr id="17" name="Text 15"/>
          <p:cNvSpPr/>
          <p:nvPr/>
        </p:nvSpPr>
        <p:spPr>
          <a:xfrm>
            <a:off x="5339715" y="5108258"/>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Scrie 3 puncte la fiecare experiență</a:t>
            </a:r>
            <a:endParaRPr lang="en-US" sz="1550" dirty="0"/>
          </a:p>
        </p:txBody>
      </p:sp>
      <p:sp>
        <p:nvSpPr>
          <p:cNvPr id="18" name="Text 16"/>
          <p:cNvSpPr/>
          <p:nvPr/>
        </p:nvSpPr>
        <p:spPr>
          <a:xfrm>
            <a:off x="5339715" y="5495211"/>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Formatează titlurile (bold, mărime 14)</a:t>
            </a:r>
            <a:endParaRPr lang="en-US" sz="1550" dirty="0"/>
          </a:p>
        </p:txBody>
      </p:sp>
      <p:sp>
        <p:nvSpPr>
          <p:cNvPr id="19" name="Text 17"/>
          <p:cNvSpPr/>
          <p:nvPr/>
        </p:nvSpPr>
        <p:spPr>
          <a:xfrm>
            <a:off x="5339715" y="5882164"/>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Salvează ca CV_NumePrenume.pdf</a:t>
            </a:r>
            <a:endParaRPr lang="en-US" sz="1550" dirty="0"/>
          </a:p>
        </p:txBody>
      </p:sp>
      <p:sp>
        <p:nvSpPr>
          <p:cNvPr id="20" name="Shape 18"/>
          <p:cNvSpPr/>
          <p:nvPr/>
        </p:nvSpPr>
        <p:spPr>
          <a:xfrm>
            <a:off x="9488924" y="3389233"/>
            <a:ext cx="4347567" cy="3326368"/>
          </a:xfrm>
          <a:prstGeom prst="rect">
            <a:avLst/>
          </a:prstGeom>
          <a:solidFill>
            <a:srgbClr val="E8F3E8"/>
          </a:solidFill>
          <a:ln/>
        </p:spPr>
      </p:sp>
      <p:sp>
        <p:nvSpPr>
          <p:cNvPr id="21" name="Shape 19"/>
          <p:cNvSpPr/>
          <p:nvPr/>
        </p:nvSpPr>
        <p:spPr>
          <a:xfrm>
            <a:off x="9488924" y="3389233"/>
            <a:ext cx="22860" cy="3326368"/>
          </a:xfrm>
          <a:prstGeom prst="roundRect">
            <a:avLst>
              <a:gd name="adj" fmla="val 781396"/>
            </a:avLst>
          </a:prstGeom>
          <a:solidFill>
            <a:srgbClr val="CED9CE"/>
          </a:solidFill>
          <a:ln/>
        </p:spPr>
      </p:sp>
      <p:sp>
        <p:nvSpPr>
          <p:cNvPr id="22" name="Text 20"/>
          <p:cNvSpPr/>
          <p:nvPr/>
        </p:nvSpPr>
        <p:spPr>
          <a:xfrm>
            <a:off x="9687282" y="3587591"/>
            <a:ext cx="3950851" cy="620316"/>
          </a:xfrm>
          <a:prstGeom prst="rect">
            <a:avLst/>
          </a:prstGeom>
          <a:noFill/>
          <a:ln/>
        </p:spPr>
        <p:txBody>
          <a:bodyPr wrap="square" lIns="0" tIns="0" rIns="0" bIns="0" rtlCol="0" anchor="t"/>
          <a:lstStyle/>
          <a:p>
            <a:pPr marL="0" indent="0" algn="l">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Exercițiul 3: Prezentare PowerPoint</a:t>
            </a:r>
            <a:endParaRPr lang="en-US" sz="1950" dirty="0"/>
          </a:p>
        </p:txBody>
      </p:sp>
      <p:sp>
        <p:nvSpPr>
          <p:cNvPr id="23" name="Text 21"/>
          <p:cNvSpPr/>
          <p:nvPr/>
        </p:nvSpPr>
        <p:spPr>
          <a:xfrm>
            <a:off x="9687282" y="4326969"/>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Creează o prezentare cu 3 slide-uri</a:t>
            </a:r>
            <a:endParaRPr lang="en-US" sz="1550" dirty="0"/>
          </a:p>
        </p:txBody>
      </p:sp>
      <p:sp>
        <p:nvSpPr>
          <p:cNvPr id="24" name="Text 22"/>
          <p:cNvSpPr/>
          <p:nvPr/>
        </p:nvSpPr>
        <p:spPr>
          <a:xfrm>
            <a:off x="9687282" y="4713923"/>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Slide 1: Numele tău și job-ul căutat</a:t>
            </a:r>
            <a:endParaRPr lang="en-US" sz="1550" dirty="0"/>
          </a:p>
        </p:txBody>
      </p:sp>
      <p:sp>
        <p:nvSpPr>
          <p:cNvPr id="25" name="Text 23"/>
          <p:cNvSpPr/>
          <p:nvPr/>
        </p:nvSpPr>
        <p:spPr>
          <a:xfrm>
            <a:off x="9687282" y="5100876"/>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Slide 2: Experiența ta (3 puncte)</a:t>
            </a:r>
            <a:endParaRPr lang="en-US" sz="1550" dirty="0"/>
          </a:p>
        </p:txBody>
      </p:sp>
      <p:sp>
        <p:nvSpPr>
          <p:cNvPr id="26" name="Text 24"/>
          <p:cNvSpPr/>
          <p:nvPr/>
        </p:nvSpPr>
        <p:spPr>
          <a:xfrm>
            <a:off x="9687282" y="5487829"/>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Slide 3: Ce poți oferi angajatorului</a:t>
            </a:r>
            <a:endParaRPr lang="en-US" sz="1550" dirty="0"/>
          </a:p>
        </p:txBody>
      </p:sp>
      <p:sp>
        <p:nvSpPr>
          <p:cNvPr id="27" name="Text 25"/>
          <p:cNvSpPr/>
          <p:nvPr/>
        </p:nvSpPr>
        <p:spPr>
          <a:xfrm>
            <a:off x="9687282" y="5874782"/>
            <a:ext cx="395085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5449"/>
                </a:solidFill>
                <a:latin typeface="Nobile" pitchFamily="34" charset="0"/>
                <a:ea typeface="Nobile" pitchFamily="34" charset="-122"/>
                <a:cs typeface="Nobile" pitchFamily="34" charset="-120"/>
              </a:rPr>
              <a:t>Salvează ca PPTX și apoi PDF</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955596"/>
            <a:ext cx="7357467" cy="620078"/>
          </a:xfrm>
          <a:prstGeom prst="rect">
            <a:avLst/>
          </a:prstGeom>
          <a:noFill/>
          <a:ln/>
        </p:spPr>
        <p:txBody>
          <a:bodyPr wrap="none" lIns="0" tIns="0" rIns="0" bIns="0" rtlCol="0" anchor="t"/>
          <a:lstStyle/>
          <a:p>
            <a:pPr marL="0" indent="0" algn="l">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Recapitulare și pași următori</a:t>
            </a:r>
            <a:endParaRPr lang="en-US" sz="3900" dirty="0"/>
          </a:p>
        </p:txBody>
      </p:sp>
      <p:sp>
        <p:nvSpPr>
          <p:cNvPr id="4" name="Text 1"/>
          <p:cNvSpPr/>
          <p:nvPr/>
        </p:nvSpPr>
        <p:spPr>
          <a:xfrm>
            <a:off x="6280190" y="1873329"/>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05449"/>
                </a:solidFill>
                <a:latin typeface="Nobile" pitchFamily="34" charset="0"/>
                <a:ea typeface="Nobile" pitchFamily="34" charset="-122"/>
                <a:cs typeface="Nobile" pitchFamily="34" charset="-120"/>
              </a:rPr>
              <a:t>Felicitări! Acum ai toate instrumentele de bază pentru a lucra cu documentele pe calculator. Aceste competențe digitale îți vor deschide uși în căutarea unui loc de muncă și te vor ajuta să fii mai eficient în orice mediu profesional.</a:t>
            </a:r>
            <a:endParaRPr lang="en-US" sz="1550" dirty="0"/>
          </a:p>
        </p:txBody>
      </p:sp>
      <p:sp>
        <p:nvSpPr>
          <p:cNvPr id="5" name="Text 2"/>
          <p:cNvSpPr/>
          <p:nvPr/>
        </p:nvSpPr>
        <p:spPr>
          <a:xfrm>
            <a:off x="6280190" y="3148370"/>
            <a:ext cx="2353389" cy="654963"/>
          </a:xfrm>
          <a:prstGeom prst="rect">
            <a:avLst/>
          </a:prstGeom>
          <a:noFill/>
          <a:ln/>
        </p:spPr>
        <p:txBody>
          <a:bodyPr wrap="none" lIns="0" tIns="0" rIns="0" bIns="0" rtlCol="0" anchor="t"/>
          <a:lstStyle/>
          <a:p>
            <a:pPr marL="0" indent="0" algn="ctr">
              <a:lnSpc>
                <a:spcPts val="5150"/>
              </a:lnSpc>
              <a:buNone/>
            </a:pPr>
            <a:r>
              <a:rPr lang="en-US" sz="5150" b="1" dirty="0">
                <a:solidFill>
                  <a:srgbClr val="405449"/>
                </a:solidFill>
                <a:latin typeface="Fraunces Extra Bold" pitchFamily="34" charset="0"/>
                <a:ea typeface="Fraunces Extra Bold" pitchFamily="34" charset="-122"/>
                <a:cs typeface="Fraunces Extra Bold" pitchFamily="34" charset="-120"/>
              </a:rPr>
              <a:t>5</a:t>
            </a:r>
            <a:endParaRPr lang="en-US" sz="5150" dirty="0"/>
          </a:p>
        </p:txBody>
      </p:sp>
      <p:sp>
        <p:nvSpPr>
          <p:cNvPr id="6" name="Text 3"/>
          <p:cNvSpPr/>
          <p:nvPr/>
        </p:nvSpPr>
        <p:spPr>
          <a:xfrm>
            <a:off x="6280190" y="4051340"/>
            <a:ext cx="2353389" cy="310158"/>
          </a:xfrm>
          <a:prstGeom prst="rect">
            <a:avLst/>
          </a:prstGeom>
          <a:noFill/>
          <a:ln/>
        </p:spPr>
        <p:txBody>
          <a:bodyPr wrap="non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Competențe noi</a:t>
            </a:r>
            <a:endParaRPr lang="en-US" sz="1950" dirty="0"/>
          </a:p>
        </p:txBody>
      </p:sp>
      <p:sp>
        <p:nvSpPr>
          <p:cNvPr id="7" name="Text 4"/>
          <p:cNvSpPr/>
          <p:nvPr/>
        </p:nvSpPr>
        <p:spPr>
          <a:xfrm>
            <a:off x="6280190" y="4480560"/>
            <a:ext cx="2353389" cy="95261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Scris documente, CV, tabele, prezentări, organizare fișiere</a:t>
            </a:r>
            <a:endParaRPr lang="en-US" sz="1550" dirty="0"/>
          </a:p>
        </p:txBody>
      </p:sp>
      <p:sp>
        <p:nvSpPr>
          <p:cNvPr id="8" name="Text 5"/>
          <p:cNvSpPr/>
          <p:nvPr/>
        </p:nvSpPr>
        <p:spPr>
          <a:xfrm>
            <a:off x="8881586" y="3148370"/>
            <a:ext cx="2353508" cy="654963"/>
          </a:xfrm>
          <a:prstGeom prst="rect">
            <a:avLst/>
          </a:prstGeom>
          <a:noFill/>
          <a:ln/>
        </p:spPr>
        <p:txBody>
          <a:bodyPr wrap="none" lIns="0" tIns="0" rIns="0" bIns="0" rtlCol="0" anchor="t"/>
          <a:lstStyle/>
          <a:p>
            <a:pPr marL="0" indent="0" algn="ctr">
              <a:lnSpc>
                <a:spcPts val="5150"/>
              </a:lnSpc>
              <a:buNone/>
            </a:pPr>
            <a:r>
              <a:rPr lang="en-US" sz="5150" b="1" dirty="0">
                <a:solidFill>
                  <a:srgbClr val="405449"/>
                </a:solidFill>
                <a:latin typeface="Fraunces Extra Bold" pitchFamily="34" charset="0"/>
                <a:ea typeface="Fraunces Extra Bold" pitchFamily="34" charset="-122"/>
                <a:cs typeface="Fraunces Extra Bold" pitchFamily="34" charset="-120"/>
              </a:rPr>
              <a:t>3</a:t>
            </a:r>
            <a:endParaRPr lang="en-US" sz="5150" dirty="0"/>
          </a:p>
        </p:txBody>
      </p:sp>
      <p:sp>
        <p:nvSpPr>
          <p:cNvPr id="9" name="Text 6"/>
          <p:cNvSpPr/>
          <p:nvPr/>
        </p:nvSpPr>
        <p:spPr>
          <a:xfrm>
            <a:off x="8881586" y="4051340"/>
            <a:ext cx="2353508" cy="310158"/>
          </a:xfrm>
          <a:prstGeom prst="rect">
            <a:avLst/>
          </a:prstGeom>
          <a:noFill/>
          <a:ln/>
        </p:spPr>
        <p:txBody>
          <a:bodyPr wrap="non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Formate de fișiere</a:t>
            </a:r>
            <a:endParaRPr lang="en-US" sz="1950" dirty="0"/>
          </a:p>
        </p:txBody>
      </p:sp>
      <p:sp>
        <p:nvSpPr>
          <p:cNvPr id="10" name="Text 7"/>
          <p:cNvSpPr/>
          <p:nvPr/>
        </p:nvSpPr>
        <p:spPr>
          <a:xfrm>
            <a:off x="8881586" y="4480560"/>
            <a:ext cx="2353508" cy="95261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DOCX, PDF, PPTX - știi când și cum să folosești fiecare</a:t>
            </a:r>
            <a:endParaRPr lang="en-US" sz="1550" dirty="0"/>
          </a:p>
        </p:txBody>
      </p:sp>
      <p:sp>
        <p:nvSpPr>
          <p:cNvPr id="11" name="Text 8"/>
          <p:cNvSpPr/>
          <p:nvPr/>
        </p:nvSpPr>
        <p:spPr>
          <a:xfrm>
            <a:off x="11483102" y="3148370"/>
            <a:ext cx="2353389" cy="654963"/>
          </a:xfrm>
          <a:prstGeom prst="rect">
            <a:avLst/>
          </a:prstGeom>
          <a:noFill/>
          <a:ln/>
        </p:spPr>
        <p:txBody>
          <a:bodyPr wrap="none" lIns="0" tIns="0" rIns="0" bIns="0" rtlCol="0" anchor="t"/>
          <a:lstStyle/>
          <a:p>
            <a:pPr marL="0" indent="0" algn="ctr">
              <a:lnSpc>
                <a:spcPts val="5150"/>
              </a:lnSpc>
              <a:buNone/>
            </a:pPr>
            <a:r>
              <a:rPr lang="en-US" sz="5150" b="1" dirty="0">
                <a:solidFill>
                  <a:srgbClr val="405449"/>
                </a:solidFill>
                <a:latin typeface="Fraunces Extra Bold" pitchFamily="34" charset="0"/>
                <a:ea typeface="Fraunces Extra Bold" pitchFamily="34" charset="-122"/>
                <a:cs typeface="Fraunces Extra Bold" pitchFamily="34" charset="-120"/>
              </a:rPr>
              <a:t>100%</a:t>
            </a:r>
            <a:endParaRPr lang="en-US" sz="5150" dirty="0"/>
          </a:p>
        </p:txBody>
      </p:sp>
      <p:sp>
        <p:nvSpPr>
          <p:cNvPr id="12" name="Text 9"/>
          <p:cNvSpPr/>
          <p:nvPr/>
        </p:nvSpPr>
        <p:spPr>
          <a:xfrm>
            <a:off x="11483102" y="4051340"/>
            <a:ext cx="2353389" cy="620316"/>
          </a:xfrm>
          <a:prstGeom prst="rect">
            <a:avLst/>
          </a:prstGeom>
          <a:noFill/>
          <a:ln/>
        </p:spPr>
        <p:txBody>
          <a:bodyPr wrap="square" lIns="0" tIns="0" rIns="0" bIns="0" rtlCol="0" anchor="t"/>
          <a:lstStyle/>
          <a:p>
            <a:pPr marL="0" indent="0" algn="ctr">
              <a:lnSpc>
                <a:spcPts val="2400"/>
              </a:lnSpc>
              <a:buNone/>
            </a:pPr>
            <a:r>
              <a:rPr lang="en-US" sz="1950" b="1" dirty="0">
                <a:solidFill>
                  <a:srgbClr val="405449"/>
                </a:solidFill>
                <a:latin typeface="Fraunces Extra Bold" pitchFamily="34" charset="0"/>
                <a:ea typeface="Fraunces Extra Bold" pitchFamily="34" charset="-122"/>
                <a:cs typeface="Fraunces Extra Bold" pitchFamily="34" charset="-120"/>
              </a:rPr>
              <a:t>Pregătit pentru piața muncii</a:t>
            </a:r>
            <a:endParaRPr lang="en-US" sz="1950" dirty="0"/>
          </a:p>
        </p:txBody>
      </p:sp>
      <p:sp>
        <p:nvSpPr>
          <p:cNvPr id="13" name="Text 10"/>
          <p:cNvSpPr/>
          <p:nvPr/>
        </p:nvSpPr>
        <p:spPr>
          <a:xfrm>
            <a:off x="11483102" y="4790718"/>
            <a:ext cx="2353389" cy="952619"/>
          </a:xfrm>
          <a:prstGeom prst="rect">
            <a:avLst/>
          </a:prstGeom>
          <a:noFill/>
          <a:ln/>
        </p:spPr>
        <p:txBody>
          <a:bodyPr wrap="square" lIns="0" tIns="0" rIns="0" bIns="0" rtlCol="0" anchor="t"/>
          <a:lstStyle/>
          <a:p>
            <a:pPr marL="0" indent="0" algn="ctr">
              <a:lnSpc>
                <a:spcPts val="2500"/>
              </a:lnSpc>
              <a:buNone/>
            </a:pPr>
            <a:r>
              <a:rPr lang="en-US" sz="1550" dirty="0">
                <a:solidFill>
                  <a:srgbClr val="405449"/>
                </a:solidFill>
                <a:latin typeface="Nobile" pitchFamily="34" charset="0"/>
                <a:ea typeface="Nobile" pitchFamily="34" charset="-122"/>
                <a:cs typeface="Nobile" pitchFamily="34" charset="-120"/>
              </a:rPr>
              <a:t>CV profesional și abilități digitale de bază dovedite</a:t>
            </a:r>
            <a:endParaRPr lang="en-US" sz="1550" dirty="0"/>
          </a:p>
        </p:txBody>
      </p:sp>
      <p:sp>
        <p:nvSpPr>
          <p:cNvPr id="14" name="Shape 11"/>
          <p:cNvSpPr/>
          <p:nvPr/>
        </p:nvSpPr>
        <p:spPr>
          <a:xfrm>
            <a:off x="6280190" y="6065727"/>
            <a:ext cx="7556421" cy="32385"/>
          </a:xfrm>
          <a:prstGeom prst="rect">
            <a:avLst/>
          </a:prstGeom>
          <a:solidFill>
            <a:srgbClr val="405449">
              <a:alpha val="50000"/>
            </a:srgbClr>
          </a:solidFill>
          <a:ln/>
        </p:spPr>
      </p:sp>
      <p:sp>
        <p:nvSpPr>
          <p:cNvPr id="15" name="Text 12"/>
          <p:cNvSpPr/>
          <p:nvPr/>
        </p:nvSpPr>
        <p:spPr>
          <a:xfrm>
            <a:off x="6280190" y="6321266"/>
            <a:ext cx="7556421" cy="952619"/>
          </a:xfrm>
          <a:prstGeom prst="rect">
            <a:avLst/>
          </a:prstGeom>
          <a:noFill/>
          <a:ln/>
        </p:spPr>
        <p:txBody>
          <a:bodyPr wrap="square" lIns="0" tIns="0" rIns="0" bIns="0" rtlCol="0" anchor="t"/>
          <a:lstStyle/>
          <a:p>
            <a:pPr marL="0" indent="0" algn="l">
              <a:lnSpc>
                <a:spcPts val="2500"/>
              </a:lnSpc>
              <a:buNone/>
            </a:pPr>
            <a:r>
              <a:rPr lang="en-US" sz="1550" b="1" dirty="0">
                <a:solidFill>
                  <a:srgbClr val="405449"/>
                </a:solidFill>
                <a:latin typeface="Nobile" pitchFamily="34" charset="0"/>
                <a:ea typeface="Nobile" pitchFamily="34" charset="-122"/>
                <a:cs typeface="Nobile" pitchFamily="34" charset="-120"/>
              </a:rPr>
              <a:t>Continuă să exersezi!</a:t>
            </a:r>
            <a:r>
              <a:rPr lang="en-US" sz="1550" dirty="0">
                <a:solidFill>
                  <a:srgbClr val="405449"/>
                </a:solidFill>
                <a:latin typeface="Nobile" pitchFamily="34" charset="0"/>
                <a:ea typeface="Nobile" pitchFamily="34" charset="-122"/>
                <a:cs typeface="Nobile" pitchFamily="34" charset="-120"/>
              </a:rPr>
              <a:t> Cu cât practici mai mult, cu atât vei deveni mai rapid și mai sigur. Aceste abilități sunt o investiție în viitorul tău profesional. Mult succes!</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2769</Words>
  <Application>Microsoft Office PowerPoint</Application>
  <PresentationFormat>Particularizare</PresentationFormat>
  <Paragraphs>289</Paragraphs>
  <Slides>20</Slides>
  <Notes>20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20</vt:i4>
      </vt:variant>
    </vt:vector>
  </HeadingPairs>
  <TitlesOfParts>
    <vt:vector size="27" baseType="lpstr">
      <vt:lpstr>Arial</vt:lpstr>
      <vt:lpstr>Fraunces Extra Bold</vt:lpstr>
      <vt:lpstr>Calibri</vt:lpstr>
      <vt:lpstr>Fraunces Light</vt:lpstr>
      <vt:lpstr>Nobile</vt:lpstr>
      <vt:lpstr>Times New Roman</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2</cp:revision>
  <dcterms:created xsi:type="dcterms:W3CDTF">2026-01-03T15:09:31Z</dcterms:created>
  <dcterms:modified xsi:type="dcterms:W3CDTF">2026-01-03T15:12:15Z</dcterms:modified>
</cp:coreProperties>
</file>