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4630400" cy="8229600"/>
  <p:notesSz cx="8229600" cy="14630400"/>
  <p:embeddedFontLst>
    <p:embeddedFont>
      <p:font typeface="Brygada 1918" panose="020B0604020202020204" charset="0"/>
      <p:regular r:id="rId23"/>
    </p:embeddedFont>
    <p:embeddedFont>
      <p:font typeface="Calibri" panose="020F0502020204030204" pitchFamily="34" charset="0"/>
      <p:regular r:id="rId24"/>
      <p:bold r:id="rId25"/>
      <p:italic r:id="rId26"/>
      <p:boldItalic r:id="rId27"/>
    </p:embeddedFont>
    <p:embeddedFont>
      <p:font typeface="Brygada 1918 Semi Bold" panose="020B0604020202020204" charset="0"/>
      <p:regular r:id="rId28"/>
    </p:embeddedFont>
  </p:embeddedFontLst>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C4B1156A-380E-4F78-BDF5-A606A8083BF9}" styleName="Stil mediu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1" d="100"/>
          <a:sy n="71" d="100"/>
        </p:scale>
        <p:origin x="58" y="12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93695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file:///C:\Users\ISJ_INFO\Downloads\PHOTO-2024-07-22-12-58-56.jpg" TargetMode="External"/><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3-6.svg"/><Relationship Id="rId5" Type="http://schemas.openxmlformats.org/officeDocument/2006/relationships/image" Target="../media/image-3-4.svg"/><Relationship Id="rId10" Type="http://schemas.openxmlformats.org/officeDocument/2006/relationships/image" Target="../media/image-3-10.svg"/><Relationship Id="rId4" Type="http://schemas.openxmlformats.org/officeDocument/2006/relationships/image" Target="../media/image-3-2.sv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19.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1.xml"/><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793790" y="3028355"/>
            <a:ext cx="7556421" cy="1240155"/>
          </a:xfrm>
          <a:prstGeom prst="rect">
            <a:avLst/>
          </a:prstGeom>
          <a:noFill/>
          <a:ln/>
        </p:spPr>
        <p:txBody>
          <a:bodyPr wrap="square" lIns="0" tIns="0" rIns="0" bIns="0" rtlCol="0" anchor="t"/>
          <a:lstStyle/>
          <a:p>
            <a:pPr marL="0" indent="0" algn="l">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Căutarea unui loc de muncă online</a:t>
            </a:r>
            <a:endParaRPr lang="en-US" sz="3900" dirty="0"/>
          </a:p>
        </p:txBody>
      </p:sp>
      <p:sp>
        <p:nvSpPr>
          <p:cNvPr id="4" name="Text 1"/>
          <p:cNvSpPr/>
          <p:nvPr/>
        </p:nvSpPr>
        <p:spPr>
          <a:xfrm>
            <a:off x="793790" y="4566166"/>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403011"/>
                </a:solidFill>
                <a:latin typeface="Brygada 1918" pitchFamily="34" charset="0"/>
                <a:ea typeface="Brygada 1918" pitchFamily="34" charset="-122"/>
                <a:cs typeface="Brygada 1918" pitchFamily="34" charset="-120"/>
              </a:rPr>
              <a:t>Descoperă cum să-ți găsești următorul job folosind internetul – simplu, eficient și fără stres</a:t>
            </a:r>
            <a:endParaRPr lang="en-US" sz="1550" dirty="0"/>
          </a:p>
        </p:txBody>
      </p:sp>
      <p:pic>
        <p:nvPicPr>
          <p:cNvPr id="5" name="Imagine 4"/>
          <p:cNvPicPr/>
          <p:nvPr/>
        </p:nvPicPr>
        <p:blipFill>
          <a:blip r:embed="rId4">
            <a:extLst>
              <a:ext uri="{28A0092B-C50C-407E-A947-70E740481C1C}">
                <a14:useLocalDpi xmlns:a14="http://schemas.microsoft.com/office/drawing/2010/main" val="0"/>
              </a:ext>
            </a:extLst>
          </a:blip>
          <a:srcRect l="-9" t="-43" r="-9" b="-43"/>
          <a:stretch>
            <a:fillRect/>
          </a:stretch>
        </p:blipFill>
        <p:spPr bwMode="auto">
          <a:xfrm>
            <a:off x="3337560" y="7429052"/>
            <a:ext cx="2651760" cy="579120"/>
          </a:xfrm>
          <a:prstGeom prst="rect">
            <a:avLst/>
          </a:prstGeom>
          <a:noFill/>
          <a:ln>
            <a:noFill/>
          </a:ln>
        </p:spPr>
      </p:pic>
      <p:sp>
        <p:nvSpPr>
          <p:cNvPr id="6" name="Dreptunghi 5"/>
          <p:cNvSpPr/>
          <p:nvPr/>
        </p:nvSpPr>
        <p:spPr>
          <a:xfrm>
            <a:off x="4431714" y="7059720"/>
            <a:ext cx="646331" cy="369332"/>
          </a:xfrm>
          <a:prstGeom prst="rect">
            <a:avLst/>
          </a:prstGeom>
        </p:spPr>
        <p:txBody>
          <a:bodyPr wrap="none">
            <a:spAutoFit/>
          </a:bodyPr>
          <a:lstStyle/>
          <a:p>
            <a:r>
              <a:rPr lang="en-US" b="1" dirty="0" smtClean="0">
                <a:effectLst/>
                <a:latin typeface="Times New Roman" panose="02020603050405020304" pitchFamily="18" charset="0"/>
                <a:ea typeface="Times New Roman" panose="02020603050405020304" pitchFamily="18" charset="0"/>
              </a:rPr>
              <a:t>2025</a:t>
            </a:r>
            <a:endParaRPr lang="ro-RO" dirty="0"/>
          </a:p>
        </p:txBody>
      </p:sp>
      <p:pic>
        <p:nvPicPr>
          <p:cNvPr id="7" name="Imagine 6"/>
          <p:cNvPicPr>
            <a:picLocks noChangeAspect="1"/>
          </p:cNvPicPr>
          <p:nvPr/>
        </p:nvPicPr>
        <p:blipFill>
          <a:blip r:embed="rId5"/>
          <a:stretch>
            <a:fillRect/>
          </a:stretch>
        </p:blipFill>
        <p:spPr>
          <a:xfrm>
            <a:off x="1914749" y="209785"/>
            <a:ext cx="4779963" cy="865980"/>
          </a:xfrm>
          <a:prstGeom prst="rect">
            <a:avLst/>
          </a:prstGeom>
        </p:spPr>
      </p:pic>
      <p:pic>
        <p:nvPicPr>
          <p:cNvPr id="8" name="Imagine 7"/>
          <p:cNvPicPr>
            <a:picLocks noChangeAspect="1"/>
          </p:cNvPicPr>
          <p:nvPr/>
        </p:nvPicPr>
        <p:blipFill>
          <a:blip r:embed="rId6"/>
          <a:stretch>
            <a:fillRect/>
          </a:stretch>
        </p:blipFill>
        <p:spPr>
          <a:xfrm>
            <a:off x="7119002" y="209785"/>
            <a:ext cx="1876950" cy="594933"/>
          </a:xfrm>
          <a:prstGeom prst="rect">
            <a:avLst/>
          </a:prstGeom>
        </p:spPr>
      </p:pic>
      <p:pic>
        <p:nvPicPr>
          <p:cNvPr id="9" name="Picture 2" descr="C:\Users\ISJ_INFO\Downloads\PHOTO-2024-07-22-12-58-56.jpg"/>
          <p:cNvPicPr>
            <a:picLocks noChangeAspect="1" noChangeArrowheads="1"/>
          </p:cNvPicPr>
          <p:nvPr/>
        </p:nvPicPr>
        <p:blipFill>
          <a:blip r:embed="rId7" r:link="rId8">
            <a:extLst>
              <a:ext uri="{28A0092B-C50C-407E-A947-70E740481C1C}">
                <a14:useLocalDpi xmlns:a14="http://schemas.microsoft.com/office/drawing/2010/main" val="0"/>
              </a:ext>
            </a:extLst>
          </a:blip>
          <a:srcRect/>
          <a:stretch>
            <a:fillRect/>
          </a:stretch>
        </p:blipFill>
        <p:spPr bwMode="auto">
          <a:xfrm>
            <a:off x="215479" y="21366"/>
            <a:ext cx="1384753" cy="141609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551974" y="379452"/>
            <a:ext cx="806768" cy="259199"/>
          </a:xfrm>
          <a:prstGeom prst="roundRect">
            <a:avLst>
              <a:gd name="adj" fmla="val 63893"/>
            </a:avLst>
          </a:prstGeom>
          <a:solidFill>
            <a:srgbClr val="EAEDDE"/>
          </a:solidFill>
          <a:ln/>
        </p:spPr>
      </p:sp>
      <p:sp>
        <p:nvSpPr>
          <p:cNvPr id="3" name="Text 1"/>
          <p:cNvSpPr/>
          <p:nvPr/>
        </p:nvSpPr>
        <p:spPr>
          <a:xfrm>
            <a:off x="634722" y="420767"/>
            <a:ext cx="641271" cy="176570"/>
          </a:xfrm>
          <a:prstGeom prst="rect">
            <a:avLst/>
          </a:prstGeom>
          <a:noFill/>
          <a:ln/>
        </p:spPr>
        <p:txBody>
          <a:bodyPr wrap="none" lIns="0" tIns="0" rIns="0" bIns="0" rtlCol="0" anchor="t"/>
          <a:lstStyle/>
          <a:p>
            <a:pPr marL="0" indent="0" algn="l">
              <a:lnSpc>
                <a:spcPts val="1350"/>
              </a:lnSpc>
              <a:buNone/>
            </a:pPr>
            <a:r>
              <a:rPr lang="en-US" sz="850" dirty="0">
                <a:solidFill>
                  <a:srgbClr val="403011"/>
                </a:solidFill>
                <a:latin typeface="Brygada 1918" pitchFamily="34" charset="0"/>
                <a:ea typeface="Brygada 1918" pitchFamily="34" charset="-122"/>
                <a:cs typeface="Brygada 1918" pitchFamily="34" charset="-120"/>
              </a:rPr>
              <a:t>MODULUL 3</a:t>
            </a:r>
            <a:endParaRPr lang="en-US" sz="850" dirty="0"/>
          </a:p>
        </p:txBody>
      </p:sp>
      <p:sp>
        <p:nvSpPr>
          <p:cNvPr id="4" name="Text 2"/>
          <p:cNvSpPr/>
          <p:nvPr/>
        </p:nvSpPr>
        <p:spPr>
          <a:xfrm>
            <a:off x="551974" y="693777"/>
            <a:ext cx="6159341" cy="431244"/>
          </a:xfrm>
          <a:prstGeom prst="rect">
            <a:avLst/>
          </a:prstGeom>
          <a:noFill/>
          <a:ln/>
        </p:spPr>
        <p:txBody>
          <a:bodyPr wrap="none" lIns="0" tIns="0" rIns="0" bIns="0" rtlCol="0" anchor="t"/>
          <a:lstStyle/>
          <a:p>
            <a:pPr marL="0" indent="0" algn="l">
              <a:lnSpc>
                <a:spcPts val="3350"/>
              </a:lnSpc>
              <a:buNone/>
            </a:pPr>
            <a:r>
              <a:rPr lang="en-US" sz="2700" dirty="0">
                <a:solidFill>
                  <a:srgbClr val="403011"/>
                </a:solidFill>
                <a:latin typeface="Brygada 1918 Semi Bold" pitchFamily="34" charset="0"/>
                <a:ea typeface="Brygada 1918 Semi Bold" pitchFamily="34" charset="-122"/>
                <a:cs typeface="Brygada 1918 Semi Bold" pitchFamily="34" charset="-120"/>
              </a:rPr>
              <a:t>De ce căutăm locuri de muncă online?</a:t>
            </a:r>
            <a:endParaRPr lang="en-US" sz="2700" dirty="0"/>
          </a:p>
        </p:txBody>
      </p:sp>
      <p:grpSp>
        <p:nvGrpSpPr>
          <p:cNvPr id="15" name="Grupare 14"/>
          <p:cNvGrpSpPr/>
          <p:nvPr/>
        </p:nvGrpSpPr>
        <p:grpSpPr>
          <a:xfrm>
            <a:off x="551974" y="1456134"/>
            <a:ext cx="6817014" cy="3266473"/>
            <a:chOff x="551974" y="1456134"/>
            <a:chExt cx="6594872" cy="1889999"/>
          </a:xfrm>
        </p:grpSpPr>
        <p:sp>
          <p:nvSpPr>
            <p:cNvPr id="5" name="Text 3"/>
            <p:cNvSpPr/>
            <p:nvPr/>
          </p:nvSpPr>
          <p:spPr>
            <a:xfrm>
              <a:off x="551974" y="1456134"/>
              <a:ext cx="6594872" cy="662226"/>
            </a:xfrm>
            <a:prstGeom prst="rect">
              <a:avLst/>
            </a:prstGeom>
            <a:noFill/>
            <a:ln/>
          </p:spPr>
          <p:txBody>
            <a:bodyPr wrap="square" lIns="0" tIns="0" rIns="0" bIns="0" rtlCol="0" anchor="t"/>
            <a:lstStyle/>
            <a:p>
              <a:pPr marL="0" indent="0" algn="just">
                <a:lnSpc>
                  <a:spcPts val="1700"/>
                </a:lnSpc>
                <a:buNone/>
              </a:pPr>
              <a:r>
                <a:rPr lang="en-US" sz="1600" dirty="0">
                  <a:solidFill>
                    <a:srgbClr val="403011"/>
                  </a:solidFill>
                  <a:latin typeface="Brygada 1918" pitchFamily="34" charset="0"/>
                  <a:ea typeface="Brygada 1918" pitchFamily="34" charset="-122"/>
                  <a:cs typeface="Brygada 1918" pitchFamily="34" charset="-120"/>
                </a:rPr>
                <a:t>Lumea muncii s-a schimbat dramatic în ultimii ani. Astăzi, majoritatea firmelor nu mai afișează anunțuri pe hârtie la intrarea în companie sau în ziare. Ele publică locurile de muncă disponibile pe internet, unde pot ajunge la mult mai mulți candidați potențiali.</a:t>
              </a:r>
              <a:endParaRPr lang="en-US" sz="1600" dirty="0"/>
            </a:p>
          </p:txBody>
        </p:sp>
        <p:sp>
          <p:nvSpPr>
            <p:cNvPr id="6" name="Text 4"/>
            <p:cNvSpPr/>
            <p:nvPr/>
          </p:nvSpPr>
          <p:spPr>
            <a:xfrm>
              <a:off x="551974" y="2242542"/>
              <a:ext cx="6594872" cy="220742"/>
            </a:xfrm>
            <a:prstGeom prst="rect">
              <a:avLst/>
            </a:prstGeom>
            <a:noFill/>
            <a:ln/>
          </p:spPr>
          <p:txBody>
            <a:bodyPr wrap="none" lIns="0" tIns="0" rIns="0" bIns="0" rtlCol="0" anchor="t"/>
            <a:lstStyle/>
            <a:p>
              <a:pPr marL="0" indent="0" algn="l">
                <a:lnSpc>
                  <a:spcPts val="1700"/>
                </a:lnSpc>
                <a:buNone/>
              </a:pPr>
              <a:r>
                <a:rPr lang="en-US" sz="1600" dirty="0">
                  <a:solidFill>
                    <a:srgbClr val="403011"/>
                  </a:solidFill>
                  <a:latin typeface="Brygada 1918" pitchFamily="34" charset="0"/>
                  <a:ea typeface="Brygada 1918" pitchFamily="34" charset="-122"/>
                  <a:cs typeface="Brygada 1918" pitchFamily="34" charset="-120"/>
                </a:rPr>
                <a:t>Această schimbare înseamnă că angajatorii cer acum:</a:t>
              </a:r>
              <a:endParaRPr lang="en-US" sz="1600" dirty="0"/>
            </a:p>
          </p:txBody>
        </p:sp>
        <p:sp>
          <p:nvSpPr>
            <p:cNvPr id="7" name="Text 5"/>
            <p:cNvSpPr/>
            <p:nvPr/>
          </p:nvSpPr>
          <p:spPr>
            <a:xfrm>
              <a:off x="551974" y="2587466"/>
              <a:ext cx="6594872" cy="220742"/>
            </a:xfrm>
            <a:prstGeom prst="rect">
              <a:avLst/>
            </a:prstGeom>
            <a:noFill/>
            <a:ln/>
          </p:spPr>
          <p:txBody>
            <a:bodyPr wrap="none" lIns="0" tIns="0" rIns="0" bIns="0" rtlCol="0" anchor="t"/>
            <a:lstStyle/>
            <a:p>
              <a:pPr marL="342900" indent="-342900" algn="l">
                <a:lnSpc>
                  <a:spcPts val="1700"/>
                </a:lnSpc>
                <a:buSzPct val="100000"/>
                <a:buChar char="•"/>
              </a:pPr>
              <a:r>
                <a:rPr lang="en-US" sz="1600" dirty="0">
                  <a:solidFill>
                    <a:srgbClr val="403011"/>
                  </a:solidFill>
                  <a:latin typeface="Brygada 1918" pitchFamily="34" charset="0"/>
                  <a:ea typeface="Brygada 1918" pitchFamily="34" charset="-122"/>
                  <a:cs typeface="Brygada 1918" pitchFamily="34" charset="-120"/>
                </a:rPr>
                <a:t>CV trimis online, de obicei în format PDF</a:t>
              </a:r>
              <a:endParaRPr lang="en-US" sz="1600" dirty="0"/>
            </a:p>
          </p:txBody>
        </p:sp>
        <p:sp>
          <p:nvSpPr>
            <p:cNvPr id="8" name="Text 6"/>
            <p:cNvSpPr/>
            <p:nvPr/>
          </p:nvSpPr>
          <p:spPr>
            <a:xfrm>
              <a:off x="551974" y="2856428"/>
              <a:ext cx="6594872" cy="220742"/>
            </a:xfrm>
            <a:prstGeom prst="rect">
              <a:avLst/>
            </a:prstGeom>
            <a:noFill/>
            <a:ln/>
          </p:spPr>
          <p:txBody>
            <a:bodyPr wrap="none" lIns="0" tIns="0" rIns="0" bIns="0" rtlCol="0" anchor="t"/>
            <a:lstStyle/>
            <a:p>
              <a:pPr marL="342900" indent="-342900" algn="l">
                <a:lnSpc>
                  <a:spcPts val="1700"/>
                </a:lnSpc>
                <a:buSzPct val="100000"/>
                <a:buChar char="•"/>
              </a:pPr>
              <a:r>
                <a:rPr lang="en-US" sz="1600" dirty="0">
                  <a:solidFill>
                    <a:srgbClr val="403011"/>
                  </a:solidFill>
                  <a:latin typeface="Brygada 1918" pitchFamily="34" charset="0"/>
                  <a:ea typeface="Brygada 1918" pitchFamily="34" charset="-122"/>
                  <a:cs typeface="Brygada 1918" pitchFamily="34" charset="-120"/>
                </a:rPr>
                <a:t>O adresă de e-mail de contact validă</a:t>
              </a:r>
              <a:endParaRPr lang="en-US" sz="1600" dirty="0"/>
            </a:p>
          </p:txBody>
        </p:sp>
        <p:sp>
          <p:nvSpPr>
            <p:cNvPr id="9" name="Text 7"/>
            <p:cNvSpPr/>
            <p:nvPr/>
          </p:nvSpPr>
          <p:spPr>
            <a:xfrm>
              <a:off x="551974" y="3125391"/>
              <a:ext cx="6594872" cy="220742"/>
            </a:xfrm>
            <a:prstGeom prst="rect">
              <a:avLst/>
            </a:prstGeom>
            <a:noFill/>
            <a:ln/>
          </p:spPr>
          <p:txBody>
            <a:bodyPr wrap="none" lIns="0" tIns="0" rIns="0" bIns="0" rtlCol="0" anchor="t"/>
            <a:lstStyle/>
            <a:p>
              <a:pPr marL="342900" indent="-342900" algn="l">
                <a:lnSpc>
                  <a:spcPts val="1700"/>
                </a:lnSpc>
                <a:buSzPct val="100000"/>
                <a:buChar char="•"/>
              </a:pPr>
              <a:r>
                <a:rPr lang="en-US" sz="1600" dirty="0">
                  <a:solidFill>
                    <a:srgbClr val="403011"/>
                  </a:solidFill>
                  <a:latin typeface="Brygada 1918" pitchFamily="34" charset="0"/>
                  <a:ea typeface="Brygada 1918" pitchFamily="34" charset="-122"/>
                  <a:cs typeface="Brygada 1918" pitchFamily="34" charset="-120"/>
                </a:rPr>
                <a:t>Uneori completarea unui formular direct pe site</a:t>
              </a:r>
              <a:endParaRPr lang="en-US" sz="1600" dirty="0"/>
            </a:p>
          </p:txBody>
        </p:sp>
      </p:grpSp>
      <p:pic>
        <p:nvPicPr>
          <p:cNvPr id="10" name="Image 0" descr="preencoded.png"/>
          <p:cNvPicPr>
            <a:picLocks noChangeAspect="1"/>
          </p:cNvPicPr>
          <p:nvPr/>
        </p:nvPicPr>
        <p:blipFill>
          <a:blip r:embed="rId3"/>
          <a:stretch>
            <a:fillRect/>
          </a:stretch>
        </p:blipFill>
        <p:spPr>
          <a:xfrm>
            <a:off x="7598751" y="597337"/>
            <a:ext cx="6594872" cy="6594872"/>
          </a:xfrm>
          <a:prstGeom prst="rect">
            <a:avLst/>
          </a:prstGeom>
        </p:spPr>
      </p:pic>
      <p:grpSp>
        <p:nvGrpSpPr>
          <p:cNvPr id="14" name="Grupare 13"/>
          <p:cNvGrpSpPr/>
          <p:nvPr/>
        </p:nvGrpSpPr>
        <p:grpSpPr>
          <a:xfrm>
            <a:off x="551974" y="7273360"/>
            <a:ext cx="13526452" cy="807006"/>
            <a:chOff x="551974" y="8392597"/>
            <a:chExt cx="13526452" cy="807006"/>
          </a:xfrm>
        </p:grpSpPr>
        <p:sp>
          <p:nvSpPr>
            <p:cNvPr id="11" name="Shape 8"/>
            <p:cNvSpPr/>
            <p:nvPr/>
          </p:nvSpPr>
          <p:spPr>
            <a:xfrm>
              <a:off x="551974" y="8392597"/>
              <a:ext cx="13526452" cy="807006"/>
            </a:xfrm>
            <a:prstGeom prst="roundRect">
              <a:avLst>
                <a:gd name="adj" fmla="val 25652"/>
              </a:avLst>
            </a:prstGeom>
            <a:solidFill>
              <a:srgbClr val="DFE4CE"/>
            </a:solidFill>
            <a:ln/>
          </p:spPr>
        </p:sp>
        <p:pic>
          <p:nvPicPr>
            <p:cNvPr id="12" name="Image 1" descr="preencoded.png"/>
            <p:cNvPicPr>
              <a:picLocks noChangeAspect="1"/>
            </p:cNvPicPr>
            <p:nvPr/>
          </p:nvPicPr>
          <p:blipFill>
            <a:blip r:embed="rId4"/>
            <a:stretch>
              <a:fillRect/>
            </a:stretch>
          </p:blipFill>
          <p:spPr>
            <a:xfrm>
              <a:off x="689967" y="8596551"/>
              <a:ext cx="172403" cy="137993"/>
            </a:xfrm>
            <a:prstGeom prst="rect">
              <a:avLst/>
            </a:prstGeom>
          </p:spPr>
        </p:pic>
        <p:sp>
          <p:nvSpPr>
            <p:cNvPr id="13" name="Text 9"/>
            <p:cNvSpPr/>
            <p:nvPr/>
          </p:nvSpPr>
          <p:spPr>
            <a:xfrm>
              <a:off x="1000363" y="8564999"/>
              <a:ext cx="12940070" cy="441484"/>
            </a:xfrm>
            <a:prstGeom prst="rect">
              <a:avLst/>
            </a:prstGeom>
            <a:noFill/>
            <a:ln/>
          </p:spPr>
          <p:txBody>
            <a:bodyPr wrap="square" lIns="0" tIns="0" rIns="0" bIns="0" rtlCol="0" anchor="t"/>
            <a:lstStyle/>
            <a:p>
              <a:pPr marL="0" indent="0" algn="l">
                <a:lnSpc>
                  <a:spcPts val="1700"/>
                </a:lnSpc>
                <a:buNone/>
              </a:pPr>
              <a:r>
                <a:rPr lang="en-US" sz="1600" dirty="0">
                  <a:solidFill>
                    <a:srgbClr val="000000"/>
                  </a:solidFill>
                  <a:latin typeface="Brygada 1918" pitchFamily="34" charset="0"/>
                  <a:ea typeface="Brygada 1918" pitchFamily="34" charset="-122"/>
                  <a:cs typeface="Brygada 1918" pitchFamily="34" charset="-120"/>
                </a:rPr>
                <a:t>Conform analizelor realizate de OECD, persoanele care știu să folosească platformele online de ocupare își cresc semnificativ șansele de angajare. Acest modul te învață exact cum să cauți, să alegi și să aplici fără stres.</a:t>
              </a:r>
              <a:endParaRPr lang="en-US" sz="1600" dirty="0"/>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808077"/>
            <a:ext cx="6707267" cy="620078"/>
          </a:xfrm>
          <a:prstGeom prst="rect">
            <a:avLst/>
          </a:prstGeom>
          <a:noFill/>
          <a:ln/>
        </p:spPr>
        <p:txBody>
          <a:bodyPr wrap="none" lIns="0" tIns="0" rIns="0" bIns="0" rtlCol="0" anchor="t"/>
          <a:lstStyle/>
          <a:p>
            <a:pPr marL="0" indent="0" algn="l">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Ce vei învăța în acest modul?</a:t>
            </a:r>
            <a:endParaRPr lang="en-US" sz="3900" dirty="0"/>
          </a:p>
        </p:txBody>
      </p:sp>
      <p:sp>
        <p:nvSpPr>
          <p:cNvPr id="3" name="Text 1"/>
          <p:cNvSpPr/>
          <p:nvPr/>
        </p:nvSpPr>
        <p:spPr>
          <a:xfrm>
            <a:off x="793790" y="1824990"/>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03011"/>
                </a:solidFill>
                <a:latin typeface="Brygada 1918" pitchFamily="34" charset="0"/>
                <a:ea typeface="Brygada 1918" pitchFamily="34" charset="-122"/>
                <a:cs typeface="Brygada 1918" pitchFamily="34" charset="-120"/>
              </a:rPr>
              <a:t>La finalul acestui modul vei avea toate instrumentele necesare pentru a căuta și a aplica cu succes la locuri de muncă online. Iată ce vei stăpâni:</a:t>
            </a:r>
            <a:endParaRPr lang="en-US" sz="1550" dirty="0"/>
          </a:p>
        </p:txBody>
      </p:sp>
      <p:sp>
        <p:nvSpPr>
          <p:cNvPr id="4" name="Shape 2"/>
          <p:cNvSpPr/>
          <p:nvPr/>
        </p:nvSpPr>
        <p:spPr>
          <a:xfrm>
            <a:off x="793790" y="2683312"/>
            <a:ext cx="4215289" cy="2587466"/>
          </a:xfrm>
          <a:prstGeom prst="roundRect">
            <a:avLst>
              <a:gd name="adj" fmla="val 11506"/>
            </a:avLst>
          </a:prstGeom>
          <a:solidFill>
            <a:srgbClr val="626C3B"/>
          </a:solidFill>
          <a:ln w="7620">
            <a:solidFill>
              <a:srgbClr val="626C3B"/>
            </a:solidFill>
            <a:prstDash val="solid"/>
          </a:ln>
        </p:spPr>
      </p:sp>
      <p:sp>
        <p:nvSpPr>
          <p:cNvPr id="5" name="Shape 3"/>
          <p:cNvSpPr/>
          <p:nvPr/>
        </p:nvSpPr>
        <p:spPr>
          <a:xfrm>
            <a:off x="999768" y="2889290"/>
            <a:ext cx="595313" cy="595313"/>
          </a:xfrm>
          <a:prstGeom prst="roundRect">
            <a:avLst>
              <a:gd name="adj" fmla="val 15358451"/>
            </a:avLst>
          </a:prstGeom>
          <a:solidFill>
            <a:srgbClr val="626C3B"/>
          </a:solidFill>
          <a:ln/>
        </p:spPr>
      </p:sp>
      <p:pic>
        <p:nvPicPr>
          <p:cNvPr id="6"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163479" y="3052882"/>
            <a:ext cx="267891" cy="267891"/>
          </a:xfrm>
          <a:prstGeom prst="rect">
            <a:avLst/>
          </a:prstGeom>
        </p:spPr>
      </p:pic>
      <p:sp>
        <p:nvSpPr>
          <p:cNvPr id="7" name="Text 4"/>
          <p:cNvSpPr/>
          <p:nvPr/>
        </p:nvSpPr>
        <p:spPr>
          <a:xfrm>
            <a:off x="999768" y="3682960"/>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FFFFFF"/>
                </a:solidFill>
                <a:latin typeface="Brygada 1918 Semi Bold" pitchFamily="34" charset="0"/>
                <a:ea typeface="Brygada 1918 Semi Bold" pitchFamily="34" charset="-122"/>
                <a:cs typeface="Brygada 1918 Semi Bold" pitchFamily="34" charset="-120"/>
              </a:rPr>
              <a:t>Unde să cauți</a:t>
            </a:r>
            <a:endParaRPr lang="en-US" sz="1950" dirty="0"/>
          </a:p>
        </p:txBody>
      </p:sp>
      <p:sp>
        <p:nvSpPr>
          <p:cNvPr id="8" name="Text 5"/>
          <p:cNvSpPr/>
          <p:nvPr/>
        </p:nvSpPr>
        <p:spPr>
          <a:xfrm>
            <a:off x="999768" y="4112181"/>
            <a:ext cx="3803333" cy="952619"/>
          </a:xfrm>
          <a:prstGeom prst="rect">
            <a:avLst/>
          </a:prstGeom>
          <a:noFill/>
          <a:ln/>
        </p:spPr>
        <p:txBody>
          <a:bodyPr wrap="square" lIns="0" tIns="0" rIns="0" bIns="0" rtlCol="0" anchor="t"/>
          <a:lstStyle/>
          <a:p>
            <a:pPr marL="0" indent="0" algn="l">
              <a:lnSpc>
                <a:spcPts val="2500"/>
              </a:lnSpc>
              <a:buNone/>
            </a:pPr>
            <a:r>
              <a:rPr lang="en-US" sz="1550" dirty="0">
                <a:solidFill>
                  <a:srgbClr val="FFFFFF"/>
                </a:solidFill>
                <a:latin typeface="Brygada 1918" pitchFamily="34" charset="0"/>
                <a:ea typeface="Brygada 1918" pitchFamily="34" charset="-122"/>
                <a:cs typeface="Brygada 1918" pitchFamily="34" charset="-120"/>
              </a:rPr>
              <a:t>Vei descoperi cele mai importante site-uri de joburi și cum să le folosești eficient</a:t>
            </a:r>
            <a:endParaRPr lang="en-US" sz="1550" dirty="0"/>
          </a:p>
        </p:txBody>
      </p:sp>
      <p:sp>
        <p:nvSpPr>
          <p:cNvPr id="9" name="Shape 6"/>
          <p:cNvSpPr/>
          <p:nvPr/>
        </p:nvSpPr>
        <p:spPr>
          <a:xfrm>
            <a:off x="5207437" y="2683312"/>
            <a:ext cx="4215408" cy="2587466"/>
          </a:xfrm>
          <a:prstGeom prst="roundRect">
            <a:avLst>
              <a:gd name="adj" fmla="val 11506"/>
            </a:avLst>
          </a:prstGeom>
          <a:solidFill>
            <a:srgbClr val="626C3B"/>
          </a:solidFill>
          <a:ln w="7620">
            <a:solidFill>
              <a:srgbClr val="83792E"/>
            </a:solidFill>
            <a:prstDash val="solid"/>
          </a:ln>
        </p:spPr>
      </p:sp>
      <p:sp>
        <p:nvSpPr>
          <p:cNvPr id="10" name="Shape 7"/>
          <p:cNvSpPr/>
          <p:nvPr/>
        </p:nvSpPr>
        <p:spPr>
          <a:xfrm>
            <a:off x="5413415" y="2889290"/>
            <a:ext cx="595313" cy="595313"/>
          </a:xfrm>
          <a:prstGeom prst="roundRect">
            <a:avLst>
              <a:gd name="adj" fmla="val 15358451"/>
            </a:avLst>
          </a:prstGeom>
          <a:solidFill>
            <a:srgbClr val="83792E"/>
          </a:solidFill>
          <a:ln/>
        </p:spPr>
      </p:sp>
      <p:pic>
        <p:nvPicPr>
          <p:cNvPr id="11" name="Image 1" descr="preencoded.png"/>
          <p:cNvPicPr>
            <a:picLocks noChangeAspect="1"/>
          </p:cNvPicPr>
          <p:nvPr/>
        </p:nvPicPr>
        <p:blipFill>
          <a:blip r:embed="rId3">
            <a:extLst>
              <a:ext uri="{96DAC541-7B7A-43D3-8B79-37D633B846F1}">
                <asvg:svgBlip xmlns:asvg="http://schemas.microsoft.com/office/drawing/2016/SVG/main" xmlns="" r:embed="rId5"/>
              </a:ext>
            </a:extLst>
          </a:blip>
          <a:stretch>
            <a:fillRect/>
          </a:stretch>
        </p:blipFill>
        <p:spPr>
          <a:xfrm>
            <a:off x="5577126" y="3052882"/>
            <a:ext cx="267891" cy="267891"/>
          </a:xfrm>
          <a:prstGeom prst="rect">
            <a:avLst/>
          </a:prstGeom>
        </p:spPr>
      </p:pic>
      <p:sp>
        <p:nvSpPr>
          <p:cNvPr id="12" name="Text 8"/>
          <p:cNvSpPr/>
          <p:nvPr/>
        </p:nvSpPr>
        <p:spPr>
          <a:xfrm>
            <a:off x="5413415" y="3682960"/>
            <a:ext cx="2952274" cy="310158"/>
          </a:xfrm>
          <a:prstGeom prst="rect">
            <a:avLst/>
          </a:prstGeom>
          <a:noFill/>
          <a:ln/>
        </p:spPr>
        <p:txBody>
          <a:bodyPr wrap="none" lIns="0" tIns="0" rIns="0" bIns="0" rtlCol="0" anchor="t"/>
          <a:lstStyle/>
          <a:p>
            <a:pPr marL="0" indent="0" algn="l">
              <a:lnSpc>
                <a:spcPts val="2400"/>
              </a:lnSpc>
              <a:buNone/>
            </a:pPr>
            <a:r>
              <a:rPr lang="en-US" sz="1950" dirty="0">
                <a:solidFill>
                  <a:srgbClr val="FFFFFF"/>
                </a:solidFill>
                <a:latin typeface="Brygada 1918 Semi Bold" pitchFamily="34" charset="0"/>
                <a:ea typeface="Brygada 1918 Semi Bold" pitchFamily="34" charset="-122"/>
                <a:cs typeface="Brygada 1918 Semi Bold" pitchFamily="34" charset="-120"/>
              </a:rPr>
              <a:t>Cum să citești anunțurile</a:t>
            </a:r>
            <a:endParaRPr lang="en-US" sz="1950" dirty="0"/>
          </a:p>
        </p:txBody>
      </p:sp>
      <p:sp>
        <p:nvSpPr>
          <p:cNvPr id="13" name="Text 9"/>
          <p:cNvSpPr/>
          <p:nvPr/>
        </p:nvSpPr>
        <p:spPr>
          <a:xfrm>
            <a:off x="5413415" y="4112181"/>
            <a:ext cx="3803452" cy="635079"/>
          </a:xfrm>
          <a:prstGeom prst="rect">
            <a:avLst/>
          </a:prstGeom>
          <a:noFill/>
          <a:ln/>
        </p:spPr>
        <p:txBody>
          <a:bodyPr wrap="square" lIns="0" tIns="0" rIns="0" bIns="0" rtlCol="0" anchor="t"/>
          <a:lstStyle/>
          <a:p>
            <a:pPr marL="0" indent="0" algn="l">
              <a:lnSpc>
                <a:spcPts val="2500"/>
              </a:lnSpc>
              <a:buNone/>
            </a:pPr>
            <a:r>
              <a:rPr lang="en-US" sz="1550" dirty="0">
                <a:solidFill>
                  <a:srgbClr val="FFFFFF"/>
                </a:solidFill>
                <a:latin typeface="Brygada 1918" pitchFamily="34" charset="0"/>
                <a:ea typeface="Brygada 1918" pitchFamily="34" charset="-122"/>
                <a:cs typeface="Brygada 1918" pitchFamily="34" charset="-120"/>
              </a:rPr>
              <a:t>Vei învăța să identifici rapid informațiile esențiale dintr-un anunț de angajare</a:t>
            </a:r>
            <a:endParaRPr lang="en-US" sz="1550" dirty="0"/>
          </a:p>
        </p:txBody>
      </p:sp>
      <p:sp>
        <p:nvSpPr>
          <p:cNvPr id="14" name="Shape 10"/>
          <p:cNvSpPr/>
          <p:nvPr/>
        </p:nvSpPr>
        <p:spPr>
          <a:xfrm>
            <a:off x="9621203" y="2683312"/>
            <a:ext cx="4215289" cy="2587466"/>
          </a:xfrm>
          <a:prstGeom prst="roundRect">
            <a:avLst>
              <a:gd name="adj" fmla="val 11506"/>
            </a:avLst>
          </a:prstGeom>
          <a:solidFill>
            <a:srgbClr val="626C3B"/>
          </a:solidFill>
          <a:ln w="7620">
            <a:solidFill>
              <a:srgbClr val="E8AF3B"/>
            </a:solidFill>
            <a:prstDash val="solid"/>
          </a:ln>
        </p:spPr>
      </p:sp>
      <p:sp>
        <p:nvSpPr>
          <p:cNvPr id="15" name="Shape 11"/>
          <p:cNvSpPr/>
          <p:nvPr/>
        </p:nvSpPr>
        <p:spPr>
          <a:xfrm>
            <a:off x="9827181" y="2889290"/>
            <a:ext cx="595313" cy="595313"/>
          </a:xfrm>
          <a:prstGeom prst="roundRect">
            <a:avLst>
              <a:gd name="adj" fmla="val 15358451"/>
            </a:avLst>
          </a:prstGeom>
          <a:solidFill>
            <a:srgbClr val="E8AF3B"/>
          </a:solidFill>
          <a:ln/>
        </p:spPr>
      </p:sp>
      <p:pic>
        <p:nvPicPr>
          <p:cNvPr id="16" name="Image 2" descr="preencoded.png"/>
          <p:cNvPicPr>
            <a:picLocks noChangeAspect="1"/>
          </p:cNvPicPr>
          <p:nvPr/>
        </p:nvPicPr>
        <p:blipFill>
          <a:blip r:embed="rId3">
            <a:extLst>
              <a:ext uri="{96DAC541-7B7A-43D3-8B79-37D633B846F1}">
                <asvg:svgBlip xmlns:asvg="http://schemas.microsoft.com/office/drawing/2016/SVG/main" xmlns="" r:embed="rId6"/>
              </a:ext>
            </a:extLst>
          </a:blip>
          <a:stretch>
            <a:fillRect/>
          </a:stretch>
        </p:blipFill>
        <p:spPr>
          <a:xfrm>
            <a:off x="9990892" y="3052882"/>
            <a:ext cx="267891" cy="267891"/>
          </a:xfrm>
          <a:prstGeom prst="rect">
            <a:avLst/>
          </a:prstGeom>
        </p:spPr>
      </p:pic>
      <p:sp>
        <p:nvSpPr>
          <p:cNvPr id="17" name="Text 12"/>
          <p:cNvSpPr/>
          <p:nvPr/>
        </p:nvSpPr>
        <p:spPr>
          <a:xfrm>
            <a:off x="9827181" y="3682960"/>
            <a:ext cx="3064907" cy="310158"/>
          </a:xfrm>
          <a:prstGeom prst="rect">
            <a:avLst/>
          </a:prstGeom>
          <a:noFill/>
          <a:ln/>
        </p:spPr>
        <p:txBody>
          <a:bodyPr wrap="none" lIns="0" tIns="0" rIns="0" bIns="0" rtlCol="0" anchor="t"/>
          <a:lstStyle/>
          <a:p>
            <a:pPr marL="0" indent="0" algn="l">
              <a:lnSpc>
                <a:spcPts val="2400"/>
              </a:lnSpc>
              <a:buNone/>
            </a:pPr>
            <a:r>
              <a:rPr lang="en-US" sz="1950" dirty="0">
                <a:solidFill>
                  <a:srgbClr val="FFFFFF"/>
                </a:solidFill>
                <a:latin typeface="Brygada 1918 Semi Bold" pitchFamily="34" charset="0"/>
                <a:ea typeface="Brygada 1918 Semi Bold" pitchFamily="34" charset="-122"/>
                <a:cs typeface="Brygada 1918 Semi Bold" pitchFamily="34" charset="-120"/>
              </a:rPr>
              <a:t>Cum să alegi jobul potrivit</a:t>
            </a:r>
            <a:endParaRPr lang="en-US" sz="1950" dirty="0"/>
          </a:p>
        </p:txBody>
      </p:sp>
      <p:sp>
        <p:nvSpPr>
          <p:cNvPr id="18" name="Text 13"/>
          <p:cNvSpPr/>
          <p:nvPr/>
        </p:nvSpPr>
        <p:spPr>
          <a:xfrm>
            <a:off x="9827181" y="4112181"/>
            <a:ext cx="3803333" cy="635079"/>
          </a:xfrm>
          <a:prstGeom prst="rect">
            <a:avLst/>
          </a:prstGeom>
          <a:noFill/>
          <a:ln/>
        </p:spPr>
        <p:txBody>
          <a:bodyPr wrap="square" lIns="0" tIns="0" rIns="0" bIns="0" rtlCol="0" anchor="t"/>
          <a:lstStyle/>
          <a:p>
            <a:pPr marL="0" indent="0" algn="l">
              <a:lnSpc>
                <a:spcPts val="2500"/>
              </a:lnSpc>
              <a:buNone/>
            </a:pPr>
            <a:r>
              <a:rPr lang="en-US" sz="1550" dirty="0">
                <a:solidFill>
                  <a:srgbClr val="FFFFFF"/>
                </a:solidFill>
                <a:latin typeface="Brygada 1918" pitchFamily="34" charset="0"/>
                <a:ea typeface="Brygada 1918" pitchFamily="34" charset="-122"/>
                <a:cs typeface="Brygada 1918" pitchFamily="34" charset="-120"/>
              </a:rPr>
              <a:t>Vei putea evalua dacă un job se potrivește cu aptitudinile și nevoile tale</a:t>
            </a:r>
            <a:endParaRPr lang="en-US" sz="1550" dirty="0"/>
          </a:p>
        </p:txBody>
      </p:sp>
      <p:sp>
        <p:nvSpPr>
          <p:cNvPr id="19" name="Shape 14"/>
          <p:cNvSpPr/>
          <p:nvPr/>
        </p:nvSpPr>
        <p:spPr>
          <a:xfrm>
            <a:off x="793790" y="5469136"/>
            <a:ext cx="6422112" cy="1952387"/>
          </a:xfrm>
          <a:prstGeom prst="roundRect">
            <a:avLst>
              <a:gd name="adj" fmla="val 15249"/>
            </a:avLst>
          </a:prstGeom>
          <a:solidFill>
            <a:srgbClr val="626C3B"/>
          </a:solidFill>
          <a:ln w="7620">
            <a:solidFill>
              <a:srgbClr val="CC914D"/>
            </a:solidFill>
            <a:prstDash val="solid"/>
          </a:ln>
        </p:spPr>
      </p:sp>
      <p:sp>
        <p:nvSpPr>
          <p:cNvPr id="20" name="Shape 15"/>
          <p:cNvSpPr/>
          <p:nvPr/>
        </p:nvSpPr>
        <p:spPr>
          <a:xfrm>
            <a:off x="999768" y="5675114"/>
            <a:ext cx="595313" cy="595313"/>
          </a:xfrm>
          <a:prstGeom prst="roundRect">
            <a:avLst>
              <a:gd name="adj" fmla="val 15358451"/>
            </a:avLst>
          </a:prstGeom>
          <a:solidFill>
            <a:srgbClr val="CC914D"/>
          </a:solidFill>
          <a:ln/>
        </p:spPr>
      </p:sp>
      <p:pic>
        <p:nvPicPr>
          <p:cNvPr id="21" name="Image 3" descr="preencoded.png"/>
          <p:cNvPicPr>
            <a:picLocks noChangeAspect="1"/>
          </p:cNvPicPr>
          <p:nvPr/>
        </p:nvPicPr>
        <p:blipFill>
          <a:blip r:embed="rId3">
            <a:extLst>
              <a:ext uri="{96DAC541-7B7A-43D3-8B79-37D633B846F1}">
                <asvg:svgBlip xmlns:asvg="http://schemas.microsoft.com/office/drawing/2016/SVG/main" xmlns="" r:embed="rId8"/>
              </a:ext>
            </a:extLst>
          </a:blip>
          <a:stretch>
            <a:fillRect/>
          </a:stretch>
        </p:blipFill>
        <p:spPr>
          <a:xfrm>
            <a:off x="1163479" y="5838706"/>
            <a:ext cx="267891" cy="267891"/>
          </a:xfrm>
          <a:prstGeom prst="rect">
            <a:avLst/>
          </a:prstGeom>
        </p:spPr>
      </p:pic>
      <p:sp>
        <p:nvSpPr>
          <p:cNvPr id="22" name="Text 16"/>
          <p:cNvSpPr/>
          <p:nvPr/>
        </p:nvSpPr>
        <p:spPr>
          <a:xfrm>
            <a:off x="999768" y="6468785"/>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FFFFFF"/>
                </a:solidFill>
                <a:latin typeface="Brygada 1918 Semi Bold" pitchFamily="34" charset="0"/>
                <a:ea typeface="Brygada 1918 Semi Bold" pitchFamily="34" charset="-122"/>
                <a:cs typeface="Brygada 1918 Semi Bold" pitchFamily="34" charset="-120"/>
              </a:rPr>
              <a:t>Cum să aplici corect</a:t>
            </a:r>
            <a:endParaRPr lang="en-US" sz="1950" dirty="0"/>
          </a:p>
        </p:txBody>
      </p:sp>
      <p:sp>
        <p:nvSpPr>
          <p:cNvPr id="23" name="Text 17"/>
          <p:cNvSpPr/>
          <p:nvPr/>
        </p:nvSpPr>
        <p:spPr>
          <a:xfrm>
            <a:off x="999768" y="6898005"/>
            <a:ext cx="6010156" cy="317540"/>
          </a:xfrm>
          <a:prstGeom prst="rect">
            <a:avLst/>
          </a:prstGeom>
          <a:noFill/>
          <a:ln/>
        </p:spPr>
        <p:txBody>
          <a:bodyPr wrap="none" lIns="0" tIns="0" rIns="0" bIns="0" rtlCol="0" anchor="t"/>
          <a:lstStyle/>
          <a:p>
            <a:pPr marL="0" indent="0" algn="l">
              <a:lnSpc>
                <a:spcPts val="2500"/>
              </a:lnSpc>
              <a:buNone/>
            </a:pPr>
            <a:r>
              <a:rPr lang="en-US" sz="1550" dirty="0">
                <a:solidFill>
                  <a:srgbClr val="FFFFFF"/>
                </a:solidFill>
                <a:latin typeface="Brygada 1918" pitchFamily="34" charset="0"/>
                <a:ea typeface="Brygada 1918" pitchFamily="34" charset="-122"/>
                <a:cs typeface="Brygada 1918" pitchFamily="34" charset="-120"/>
              </a:rPr>
              <a:t>Vei stăpâni procesul de aplicare prin e-mail și formular online</a:t>
            </a:r>
            <a:endParaRPr lang="en-US" sz="1550" dirty="0"/>
          </a:p>
        </p:txBody>
      </p:sp>
      <p:sp>
        <p:nvSpPr>
          <p:cNvPr id="24" name="Shape 18"/>
          <p:cNvSpPr/>
          <p:nvPr/>
        </p:nvSpPr>
        <p:spPr>
          <a:xfrm>
            <a:off x="7414260" y="5469136"/>
            <a:ext cx="6422231" cy="1952387"/>
          </a:xfrm>
          <a:prstGeom prst="roundRect">
            <a:avLst>
              <a:gd name="adj" fmla="val 15249"/>
            </a:avLst>
          </a:prstGeom>
          <a:solidFill>
            <a:srgbClr val="626C3B"/>
          </a:solidFill>
          <a:ln w="7620">
            <a:solidFill>
              <a:srgbClr val="626C3B"/>
            </a:solidFill>
            <a:prstDash val="solid"/>
          </a:ln>
        </p:spPr>
      </p:sp>
      <p:sp>
        <p:nvSpPr>
          <p:cNvPr id="25" name="Shape 19"/>
          <p:cNvSpPr/>
          <p:nvPr/>
        </p:nvSpPr>
        <p:spPr>
          <a:xfrm>
            <a:off x="7620238" y="5675114"/>
            <a:ext cx="595313" cy="595313"/>
          </a:xfrm>
          <a:prstGeom prst="roundRect">
            <a:avLst>
              <a:gd name="adj" fmla="val 15358451"/>
            </a:avLst>
          </a:prstGeom>
          <a:solidFill>
            <a:srgbClr val="626C3B"/>
          </a:solidFill>
          <a:ln/>
        </p:spPr>
      </p:sp>
      <p:pic>
        <p:nvPicPr>
          <p:cNvPr id="26" name="Image 4" descr="preencoded.png"/>
          <p:cNvPicPr>
            <a:picLocks noChangeAspect="1"/>
          </p:cNvPicPr>
          <p:nvPr/>
        </p:nvPicPr>
        <p:blipFill>
          <a:blip r:embed="rId3">
            <a:extLst>
              <a:ext uri="{96DAC541-7B7A-43D3-8B79-37D633B846F1}">
                <asvg:svgBlip xmlns:asvg="http://schemas.microsoft.com/office/drawing/2016/SVG/main" xmlns="" r:embed="rId10"/>
              </a:ext>
            </a:extLst>
          </a:blip>
          <a:stretch>
            <a:fillRect/>
          </a:stretch>
        </p:blipFill>
        <p:spPr>
          <a:xfrm>
            <a:off x="7783949" y="5838706"/>
            <a:ext cx="267891" cy="267891"/>
          </a:xfrm>
          <a:prstGeom prst="rect">
            <a:avLst/>
          </a:prstGeom>
        </p:spPr>
      </p:pic>
      <p:sp>
        <p:nvSpPr>
          <p:cNvPr id="27" name="Text 20"/>
          <p:cNvSpPr/>
          <p:nvPr/>
        </p:nvSpPr>
        <p:spPr>
          <a:xfrm>
            <a:off x="7620238" y="6468785"/>
            <a:ext cx="3010138" cy="310158"/>
          </a:xfrm>
          <a:prstGeom prst="rect">
            <a:avLst/>
          </a:prstGeom>
          <a:noFill/>
          <a:ln/>
        </p:spPr>
        <p:txBody>
          <a:bodyPr wrap="none" lIns="0" tIns="0" rIns="0" bIns="0" rtlCol="0" anchor="t"/>
          <a:lstStyle/>
          <a:p>
            <a:pPr marL="0" indent="0" algn="l">
              <a:lnSpc>
                <a:spcPts val="2400"/>
              </a:lnSpc>
              <a:buNone/>
            </a:pPr>
            <a:r>
              <a:rPr lang="en-US" sz="1950" dirty="0">
                <a:solidFill>
                  <a:srgbClr val="FFFFFF"/>
                </a:solidFill>
                <a:latin typeface="Brygada 1918 Semi Bold" pitchFamily="34" charset="0"/>
                <a:ea typeface="Brygada 1918 Semi Bold" pitchFamily="34" charset="-122"/>
                <a:cs typeface="Brygada 1918 Semi Bold" pitchFamily="34" charset="-120"/>
              </a:rPr>
              <a:t>Cum să eviți escrocheriile</a:t>
            </a:r>
            <a:endParaRPr lang="en-US" sz="1950" dirty="0"/>
          </a:p>
        </p:txBody>
      </p:sp>
      <p:sp>
        <p:nvSpPr>
          <p:cNvPr id="28" name="Text 21"/>
          <p:cNvSpPr/>
          <p:nvPr/>
        </p:nvSpPr>
        <p:spPr>
          <a:xfrm>
            <a:off x="7620238" y="6898005"/>
            <a:ext cx="6010275" cy="317540"/>
          </a:xfrm>
          <a:prstGeom prst="rect">
            <a:avLst/>
          </a:prstGeom>
          <a:noFill/>
          <a:ln/>
        </p:spPr>
        <p:txBody>
          <a:bodyPr wrap="none" lIns="0" tIns="0" rIns="0" bIns="0" rtlCol="0" anchor="t"/>
          <a:lstStyle/>
          <a:p>
            <a:pPr marL="0" indent="0" algn="l">
              <a:lnSpc>
                <a:spcPts val="2500"/>
              </a:lnSpc>
              <a:buNone/>
            </a:pPr>
            <a:r>
              <a:rPr lang="en-US" sz="1550" dirty="0">
                <a:solidFill>
                  <a:srgbClr val="FFFFFF"/>
                </a:solidFill>
                <a:latin typeface="Brygada 1918" pitchFamily="34" charset="0"/>
                <a:ea typeface="Brygada 1918" pitchFamily="34" charset="-122"/>
                <a:cs typeface="Brygada 1918" pitchFamily="34" charset="-120"/>
              </a:rPr>
              <a:t>Vei recunoaște semnele anunțurilor false și te vei proteja</a:t>
            </a:r>
            <a:endParaRPr lang="en-US" sz="155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1"/>
            <a:ext cx="14630400" cy="1753496"/>
          </a:xfrm>
          <a:prstGeom prst="rect">
            <a:avLst/>
          </a:prstGeom>
        </p:spPr>
      </p:pic>
      <p:sp>
        <p:nvSpPr>
          <p:cNvPr id="5" name="Text 2"/>
          <p:cNvSpPr/>
          <p:nvPr/>
        </p:nvSpPr>
        <p:spPr>
          <a:xfrm>
            <a:off x="793789" y="1671391"/>
            <a:ext cx="8848130" cy="620078"/>
          </a:xfrm>
          <a:prstGeom prst="rect">
            <a:avLst/>
          </a:prstGeom>
          <a:noFill/>
          <a:ln/>
        </p:spPr>
        <p:txBody>
          <a:bodyPr wrap="none" lIns="0" tIns="0" rIns="0" bIns="0" rtlCol="0" anchor="t"/>
          <a:lstStyle/>
          <a:p>
            <a:pPr marL="0" indent="0" algn="l">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Unde căutăm locuri de muncă online?</a:t>
            </a:r>
            <a:endParaRPr lang="en-US" sz="3900" dirty="0"/>
          </a:p>
        </p:txBody>
      </p:sp>
      <p:sp>
        <p:nvSpPr>
          <p:cNvPr id="6" name="Text 3"/>
          <p:cNvSpPr/>
          <p:nvPr/>
        </p:nvSpPr>
        <p:spPr>
          <a:xfrm>
            <a:off x="793789" y="2205409"/>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03011"/>
                </a:solidFill>
                <a:latin typeface="Brygada 1918" pitchFamily="34" charset="0"/>
                <a:ea typeface="Brygada 1918" pitchFamily="34" charset="-122"/>
                <a:cs typeface="Brygada 1918" pitchFamily="34" charset="-120"/>
              </a:rPr>
              <a:t>Există mai multe tipuri de platforme unde poți găsi oferte de muncă. Fiecare are avantajele sale, iar tu vei învăța să le folosești pe toate pentru a-ți maximiza șansele.</a:t>
            </a:r>
            <a:endParaRPr lang="en-US" sz="1550" dirty="0"/>
          </a:p>
        </p:txBody>
      </p:sp>
      <p:graphicFrame>
        <p:nvGraphicFramePr>
          <p:cNvPr id="16" name="Tabel 15"/>
          <p:cNvGraphicFramePr>
            <a:graphicFrameLocks noGrp="1"/>
          </p:cNvGraphicFramePr>
          <p:nvPr>
            <p:extLst>
              <p:ext uri="{D42A27DB-BD31-4B8C-83A1-F6EECF244321}">
                <p14:modId xmlns:p14="http://schemas.microsoft.com/office/powerpoint/2010/main" val="2392961248"/>
              </p:ext>
            </p:extLst>
          </p:nvPr>
        </p:nvGraphicFramePr>
        <p:xfrm>
          <a:off x="793789" y="2851713"/>
          <a:ext cx="12769327" cy="5331778"/>
        </p:xfrm>
        <a:graphic>
          <a:graphicData uri="http://schemas.openxmlformats.org/drawingml/2006/table">
            <a:tbl>
              <a:tblPr firstRow="1" firstCol="1" bandRow="1">
                <a:tableStyleId>{C4B1156A-380E-4F78-BDF5-A606A8083BF9}</a:tableStyleId>
              </a:tblPr>
              <a:tblGrid>
                <a:gridCol w="6383786"/>
                <a:gridCol w="6385541"/>
              </a:tblGrid>
              <a:tr h="1470883">
                <a:tc>
                  <a:txBody>
                    <a:bodyPr/>
                    <a:lstStyle/>
                    <a:p>
                      <a:pPr>
                        <a:lnSpc>
                          <a:spcPct val="107000"/>
                        </a:lnSpc>
                        <a:spcAft>
                          <a:spcPts val="800"/>
                        </a:spcAft>
                      </a:pPr>
                      <a:r>
                        <a:rPr lang="ro-RO" sz="1400" dirty="0">
                          <a:effectLst/>
                        </a:rPr>
                        <a:t>1. Platforme mari de joburi </a:t>
                      </a:r>
                      <a:r>
                        <a:rPr lang="ro-RO" sz="1400" b="0" dirty="0">
                          <a:effectLst/>
                        </a:rPr>
                        <a:t>(cele mai cunoscute)</a:t>
                      </a:r>
                    </a:p>
                    <a:p>
                      <a:pPr>
                        <a:lnSpc>
                          <a:spcPct val="107000"/>
                        </a:lnSpc>
                        <a:spcAft>
                          <a:spcPts val="800"/>
                        </a:spcAft>
                      </a:pPr>
                      <a:r>
                        <a:rPr lang="ro-RO" sz="1400" b="0" dirty="0">
                          <a:effectLst/>
                        </a:rPr>
                        <a:t>Aici găsești multe oferte, din domenii diferite, în toată țara.</a:t>
                      </a:r>
                    </a:p>
                    <a:p>
                      <a:pPr marL="342900" lvl="0" indent="-342900">
                        <a:lnSpc>
                          <a:spcPct val="107000"/>
                        </a:lnSpc>
                        <a:spcAft>
                          <a:spcPts val="800"/>
                        </a:spcAft>
                        <a:buSzPts val="1000"/>
                        <a:buFont typeface="Symbol" panose="05050102010706020507" pitchFamily="18" charset="2"/>
                        <a:buChar char=""/>
                        <a:tabLst>
                          <a:tab pos="457200" algn="l"/>
                        </a:tabLst>
                      </a:pPr>
                      <a:r>
                        <a:rPr lang="ro-RO" sz="1400" dirty="0">
                          <a:effectLst/>
                        </a:rPr>
                        <a:t>eJobs.ro </a:t>
                      </a:r>
                      <a:r>
                        <a:rPr lang="ro-RO" sz="1400" b="0" dirty="0">
                          <a:effectLst/>
                        </a:rPr>
                        <a:t>– una dintre cele mai folosite platforme din România</a:t>
                      </a:r>
                      <a:br>
                        <a:rPr lang="ro-RO" sz="1400" b="0" dirty="0">
                          <a:effectLst/>
                        </a:rPr>
                      </a:br>
                      <a:r>
                        <a:rPr lang="ro-RO" sz="1400" b="1" dirty="0">
                          <a:effectLst/>
                        </a:rPr>
                        <a:t>👉</a:t>
                      </a:r>
                      <a:r>
                        <a:rPr lang="ro-RO" sz="1400" b="0" dirty="0">
                          <a:effectLst/>
                        </a:rPr>
                        <a:t> bună pentru: muncă necalificată, depozit, curățenie, retail, construcții</a:t>
                      </a:r>
                    </a:p>
                    <a:p>
                      <a:pPr marL="342900" lvl="0" indent="-342900">
                        <a:lnSpc>
                          <a:spcPct val="107000"/>
                        </a:lnSpc>
                        <a:spcAft>
                          <a:spcPts val="800"/>
                        </a:spcAft>
                        <a:buSzPts val="1000"/>
                        <a:buFont typeface="Symbol" panose="05050102010706020507" pitchFamily="18" charset="2"/>
                        <a:buChar char=""/>
                        <a:tabLst>
                          <a:tab pos="457200" algn="l"/>
                        </a:tabLst>
                      </a:pPr>
                      <a:r>
                        <a:rPr lang="ro-RO" sz="1400" dirty="0">
                          <a:effectLst/>
                        </a:rPr>
                        <a:t>BestJobs.eu </a:t>
                      </a:r>
                      <a:r>
                        <a:rPr lang="ro-RO" sz="1400" b="0" dirty="0">
                          <a:effectLst/>
                        </a:rPr>
                        <a:t>– oferte din România și din străinătate</a:t>
                      </a:r>
                      <a:br>
                        <a:rPr lang="ro-RO" sz="1400" b="0" dirty="0">
                          <a:effectLst/>
                        </a:rPr>
                      </a:br>
                      <a:r>
                        <a:rPr lang="ro-RO" sz="1400" b="1" dirty="0">
                          <a:effectLst/>
                        </a:rPr>
                        <a:t>👉</a:t>
                      </a:r>
                      <a:r>
                        <a:rPr lang="ro-RO" sz="1400" b="0" dirty="0">
                          <a:effectLst/>
                        </a:rPr>
                        <a:t> bună pentru: muncă practică, fabrici, șoferi, muncitori</a:t>
                      </a:r>
                    </a:p>
                    <a:p>
                      <a:pPr marL="342900" lvl="0" indent="-342900">
                        <a:lnSpc>
                          <a:spcPct val="107000"/>
                        </a:lnSpc>
                        <a:spcAft>
                          <a:spcPts val="800"/>
                        </a:spcAft>
                        <a:buSzPts val="1000"/>
                        <a:buFont typeface="Symbol" panose="05050102010706020507" pitchFamily="18" charset="2"/>
                        <a:buChar char=""/>
                        <a:tabLst>
                          <a:tab pos="457200" algn="l"/>
                        </a:tabLst>
                      </a:pPr>
                      <a:r>
                        <a:rPr lang="ro-RO" sz="1400" dirty="0">
                          <a:effectLst/>
                        </a:rPr>
                        <a:t>Hipo.ro </a:t>
                      </a:r>
                      <a:r>
                        <a:rPr lang="ro-RO" sz="1400" b="0" dirty="0">
                          <a:effectLst/>
                        </a:rPr>
                        <a:t>– mai ales pentru tineri, dar are și joburi simple</a:t>
                      </a:r>
                      <a:br>
                        <a:rPr lang="ro-RO" sz="1400" b="0" dirty="0">
                          <a:effectLst/>
                        </a:rPr>
                      </a:br>
                      <a:r>
                        <a:rPr lang="ro-RO" sz="1400" b="1" dirty="0">
                          <a:effectLst/>
                        </a:rPr>
                        <a:t>👉</a:t>
                      </a:r>
                      <a:r>
                        <a:rPr lang="ro-RO" sz="1400" b="0" dirty="0">
                          <a:effectLst/>
                        </a:rPr>
                        <a:t> bună pentru: început de drum, joburi </a:t>
                      </a:r>
                      <a:r>
                        <a:rPr lang="ro-RO" sz="1400" b="0" dirty="0" err="1">
                          <a:effectLst/>
                        </a:rPr>
                        <a:t>entry-level</a:t>
                      </a:r>
                      <a:endParaRPr lang="ro-RO" sz="1400" b="0" dirty="0">
                        <a:effectLst/>
                      </a:endParaRPr>
                    </a:p>
                    <a:p>
                      <a:pPr>
                        <a:lnSpc>
                          <a:spcPct val="107000"/>
                        </a:lnSpc>
                        <a:spcAft>
                          <a:spcPts val="0"/>
                        </a:spcAft>
                      </a:pPr>
                      <a:r>
                        <a:rPr lang="ro-RO" sz="1400" dirty="0">
                          <a:effectLst/>
                        </a:rPr>
                        <a:t>📌 Avantaj: </a:t>
                      </a:r>
                      <a:r>
                        <a:rPr lang="ro-RO" sz="1400" b="0" dirty="0">
                          <a:effectLst/>
                        </a:rPr>
                        <a:t>multe anunțuri într-un singur loc</a:t>
                      </a:r>
                      <a:r>
                        <a:rPr lang="ro-RO" sz="1400" dirty="0">
                          <a:effectLst/>
                        </a:rPr>
                        <a:t/>
                      </a:r>
                      <a:br>
                        <a:rPr lang="ro-RO" sz="1400" dirty="0">
                          <a:effectLst/>
                        </a:rPr>
                      </a:br>
                      <a:r>
                        <a:rPr lang="ro-RO" sz="1400" dirty="0">
                          <a:effectLst/>
                        </a:rPr>
                        <a:t>📌 Dezavantaj: </a:t>
                      </a:r>
                      <a:r>
                        <a:rPr lang="ro-RO" sz="1400" b="0" dirty="0">
                          <a:effectLst/>
                        </a:rPr>
                        <a:t>uneori trebuie CV</a:t>
                      </a:r>
                      <a:endParaRPr lang="ro-RO"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48106" marR="48106" marT="0" marB="0"/>
                </a:tc>
                <a:tc>
                  <a:txBody>
                    <a:bodyPr/>
                    <a:lstStyle/>
                    <a:p>
                      <a:pPr>
                        <a:lnSpc>
                          <a:spcPct val="107000"/>
                        </a:lnSpc>
                        <a:spcAft>
                          <a:spcPts val="800"/>
                        </a:spcAft>
                      </a:pPr>
                      <a:r>
                        <a:rPr lang="ro-RO" sz="1400" dirty="0" smtClean="0">
                          <a:effectLst/>
                        </a:rPr>
                        <a:t>3. </a:t>
                      </a:r>
                      <a:r>
                        <a:rPr lang="ro-RO" sz="1400" dirty="0">
                          <a:effectLst/>
                        </a:rPr>
                        <a:t>Site-uri ale agențiilor de ocupare</a:t>
                      </a:r>
                    </a:p>
                    <a:p>
                      <a:pPr>
                        <a:lnSpc>
                          <a:spcPct val="107000"/>
                        </a:lnSpc>
                        <a:spcAft>
                          <a:spcPts val="800"/>
                        </a:spcAft>
                      </a:pPr>
                      <a:r>
                        <a:rPr lang="ro-RO" sz="1400" b="0" dirty="0">
                          <a:effectLst/>
                        </a:rPr>
                        <a:t>Agențiile ajută la găsirea unui loc de muncă și uneori oferă sprijin suplimentar.</a:t>
                      </a:r>
                    </a:p>
                    <a:p>
                      <a:pPr marL="342900" lvl="0" indent="-342900">
                        <a:lnSpc>
                          <a:spcPct val="107000"/>
                        </a:lnSpc>
                        <a:spcAft>
                          <a:spcPts val="800"/>
                        </a:spcAft>
                        <a:buSzPts val="1000"/>
                        <a:buFont typeface="Symbol" panose="05050102010706020507" pitchFamily="18" charset="2"/>
                        <a:buChar char=""/>
                        <a:tabLst>
                          <a:tab pos="457200" algn="l"/>
                        </a:tabLst>
                      </a:pPr>
                      <a:r>
                        <a:rPr lang="ro-RO" sz="1400" dirty="0">
                          <a:effectLst/>
                        </a:rPr>
                        <a:t>ANOFM.ro </a:t>
                      </a:r>
                      <a:r>
                        <a:rPr lang="ro-RO" sz="1400" b="0" dirty="0">
                          <a:effectLst/>
                        </a:rPr>
                        <a:t>(Agenția Națională pentru Ocuparea Forței de Muncă)</a:t>
                      </a:r>
                      <a:br>
                        <a:rPr lang="ro-RO" sz="1400" b="0" dirty="0">
                          <a:effectLst/>
                        </a:rPr>
                      </a:br>
                      <a:r>
                        <a:rPr lang="ro-RO" sz="1400" b="1" dirty="0">
                          <a:effectLst/>
                        </a:rPr>
                        <a:t>👉</a:t>
                      </a:r>
                      <a:r>
                        <a:rPr lang="ro-RO" sz="1400" b="0" dirty="0">
                          <a:effectLst/>
                        </a:rPr>
                        <a:t> locuri de muncă locale, consiliere, cursuri gratuite</a:t>
                      </a:r>
                    </a:p>
                    <a:p>
                      <a:pPr marL="342900" lvl="0" indent="-342900">
                        <a:lnSpc>
                          <a:spcPct val="107000"/>
                        </a:lnSpc>
                        <a:spcAft>
                          <a:spcPts val="800"/>
                        </a:spcAft>
                        <a:buSzPts val="1000"/>
                        <a:buFont typeface="Symbol" panose="05050102010706020507" pitchFamily="18" charset="2"/>
                        <a:buChar char=""/>
                        <a:tabLst>
                          <a:tab pos="457200" algn="l"/>
                        </a:tabLst>
                      </a:pPr>
                      <a:r>
                        <a:rPr lang="ro-RO" sz="1400" dirty="0">
                          <a:effectLst/>
                        </a:rPr>
                        <a:t>AJOFM </a:t>
                      </a:r>
                      <a:r>
                        <a:rPr lang="ro-RO" sz="1400" b="0" dirty="0">
                          <a:effectLst/>
                        </a:rPr>
                        <a:t>(județean) – site-ul agenției din județul tău</a:t>
                      </a:r>
                    </a:p>
                    <a:p>
                      <a:pPr>
                        <a:lnSpc>
                          <a:spcPct val="107000"/>
                        </a:lnSpc>
                        <a:spcAft>
                          <a:spcPts val="800"/>
                        </a:spcAft>
                      </a:pPr>
                      <a:r>
                        <a:rPr lang="ro-RO" sz="1400" dirty="0">
                          <a:effectLst/>
                        </a:rPr>
                        <a:t>📌 Avantaj: </a:t>
                      </a:r>
                      <a:r>
                        <a:rPr lang="ro-RO" sz="1400" b="0" dirty="0">
                          <a:effectLst/>
                        </a:rPr>
                        <a:t>siguranță, sprijin gratuit</a:t>
                      </a:r>
                      <a:r>
                        <a:rPr lang="ro-RO" sz="1400" dirty="0">
                          <a:effectLst/>
                        </a:rPr>
                        <a:t/>
                      </a:r>
                      <a:br>
                        <a:rPr lang="ro-RO" sz="1400" dirty="0">
                          <a:effectLst/>
                        </a:rPr>
                      </a:br>
                      <a:r>
                        <a:rPr lang="ro-RO" sz="1400" dirty="0">
                          <a:effectLst/>
                        </a:rPr>
                        <a:t>📌 Recomandat pentru persoane vulnerabile</a:t>
                      </a:r>
                    </a:p>
                    <a:p>
                      <a:pPr>
                        <a:lnSpc>
                          <a:spcPct val="107000"/>
                        </a:lnSpc>
                        <a:spcAft>
                          <a:spcPts val="0"/>
                        </a:spcAft>
                      </a:pPr>
                      <a:r>
                        <a:rPr lang="ro-RO" sz="1400" dirty="0">
                          <a:effectLst/>
                        </a:rPr>
                        <a:t> </a:t>
                      </a:r>
                      <a:endParaRPr lang="ro-R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8106" marR="48106" marT="0" marB="0"/>
                </a:tc>
              </a:tr>
              <a:tr h="1427591">
                <a:tc>
                  <a:txBody>
                    <a:bodyPr/>
                    <a:lstStyle/>
                    <a:p>
                      <a:pPr>
                        <a:lnSpc>
                          <a:spcPct val="107000"/>
                        </a:lnSpc>
                        <a:spcAft>
                          <a:spcPts val="800"/>
                        </a:spcAft>
                      </a:pPr>
                      <a:r>
                        <a:rPr lang="ro-RO" sz="1400" dirty="0">
                          <a:effectLst/>
                        </a:rPr>
                        <a:t>2. Platforme de anunțuri generale </a:t>
                      </a:r>
                      <a:r>
                        <a:rPr lang="ro-RO" sz="1400" b="0" dirty="0">
                          <a:effectLst/>
                        </a:rPr>
                        <a:t>(foarte utile)</a:t>
                      </a:r>
                    </a:p>
                    <a:p>
                      <a:pPr>
                        <a:lnSpc>
                          <a:spcPct val="107000"/>
                        </a:lnSpc>
                        <a:spcAft>
                          <a:spcPts val="800"/>
                        </a:spcAft>
                      </a:pPr>
                      <a:r>
                        <a:rPr lang="ro-RO" sz="1400" b="0" dirty="0">
                          <a:effectLst/>
                        </a:rPr>
                        <a:t>Pe aceste site-uri, multe firme postează direct, fără proceduri complicate.</a:t>
                      </a:r>
                    </a:p>
                    <a:p>
                      <a:pPr marL="342900" lvl="0" indent="-342900">
                        <a:lnSpc>
                          <a:spcPct val="107000"/>
                        </a:lnSpc>
                        <a:spcAft>
                          <a:spcPts val="800"/>
                        </a:spcAft>
                        <a:buSzPts val="1000"/>
                        <a:buFont typeface="Symbol" panose="05050102010706020507" pitchFamily="18" charset="2"/>
                        <a:buChar char=""/>
                        <a:tabLst>
                          <a:tab pos="457200" algn="l"/>
                        </a:tabLst>
                      </a:pPr>
                      <a:r>
                        <a:rPr lang="ro-RO" sz="1400" dirty="0">
                          <a:effectLst/>
                        </a:rPr>
                        <a:t>OLX.ro </a:t>
                      </a:r>
                      <a:r>
                        <a:rPr lang="ro-RO" sz="1400" b="0" dirty="0">
                          <a:effectLst/>
                        </a:rPr>
                        <a:t>– </a:t>
                      </a:r>
                      <a:r>
                        <a:rPr lang="ro-RO" sz="1400" b="0" dirty="0" smtClean="0">
                          <a:effectLst/>
                        </a:rPr>
                        <a:t>secțiunea</a:t>
                      </a:r>
                      <a:r>
                        <a:rPr lang="ro-RO" sz="1400" dirty="0" smtClean="0">
                          <a:effectLst/>
                        </a:rPr>
                        <a:t> „Locuri de muncă”</a:t>
                      </a:r>
                      <a:r>
                        <a:rPr lang="ro-RO" sz="1400" dirty="0">
                          <a:effectLst/>
                        </a:rPr>
                        <a:t/>
                      </a:r>
                      <a:br>
                        <a:rPr lang="ro-RO" sz="1400" dirty="0">
                          <a:effectLst/>
                        </a:rPr>
                      </a:br>
                      <a:r>
                        <a:rPr lang="ro-RO" sz="1400" b="1" dirty="0">
                          <a:effectLst/>
                        </a:rPr>
                        <a:t>👉</a:t>
                      </a:r>
                      <a:r>
                        <a:rPr lang="ro-RO" sz="1400" b="0" dirty="0">
                          <a:effectLst/>
                        </a:rPr>
                        <a:t> foarte bun </a:t>
                      </a:r>
                      <a:r>
                        <a:rPr lang="ro-RO" sz="1400" b="0" dirty="0" smtClean="0">
                          <a:effectLst/>
                        </a:rPr>
                        <a:t>pentru</a:t>
                      </a:r>
                      <a:r>
                        <a:rPr lang="ro-RO" sz="1400" b="0" dirty="0">
                          <a:effectLst/>
                        </a:rPr>
                        <a:t>: muncă rapidă, zilieri, curățenie, construcții</a:t>
                      </a:r>
                    </a:p>
                    <a:p>
                      <a:pPr marL="342900" lvl="0" indent="-342900">
                        <a:lnSpc>
                          <a:spcPct val="107000"/>
                        </a:lnSpc>
                        <a:spcAft>
                          <a:spcPts val="800"/>
                        </a:spcAft>
                        <a:buSzPts val="1000"/>
                        <a:buFont typeface="Symbol" panose="05050102010706020507" pitchFamily="18" charset="2"/>
                        <a:buChar char=""/>
                        <a:tabLst>
                          <a:tab pos="457200" algn="l"/>
                        </a:tabLst>
                      </a:pPr>
                      <a:r>
                        <a:rPr lang="ro-RO" sz="1400" dirty="0">
                          <a:effectLst/>
                        </a:rPr>
                        <a:t>Publi24.ro </a:t>
                      </a:r>
                      <a:r>
                        <a:rPr lang="ro-RO" sz="1400" b="0" dirty="0">
                          <a:effectLst/>
                        </a:rPr>
                        <a:t>– Locuri de muncă</a:t>
                      </a:r>
                      <a:r>
                        <a:rPr lang="ro-RO" sz="1400" dirty="0">
                          <a:effectLst/>
                        </a:rPr>
                        <a:t/>
                      </a:r>
                      <a:br>
                        <a:rPr lang="ro-RO" sz="1400" dirty="0">
                          <a:effectLst/>
                        </a:rPr>
                      </a:br>
                      <a:r>
                        <a:rPr lang="ro-RO" sz="1400" b="1" dirty="0">
                          <a:effectLst/>
                        </a:rPr>
                        <a:t>👉</a:t>
                      </a:r>
                      <a:r>
                        <a:rPr lang="ro-RO" sz="1400" b="0" dirty="0">
                          <a:effectLst/>
                        </a:rPr>
                        <a:t> bun pentru: joburi locale, fără CV</a:t>
                      </a:r>
                    </a:p>
                    <a:p>
                      <a:pPr>
                        <a:lnSpc>
                          <a:spcPct val="107000"/>
                        </a:lnSpc>
                        <a:spcAft>
                          <a:spcPts val="800"/>
                        </a:spcAft>
                      </a:pPr>
                      <a:r>
                        <a:rPr lang="ro-RO" sz="1400" dirty="0">
                          <a:effectLst/>
                        </a:rPr>
                        <a:t>📌 Avantaj: </a:t>
                      </a:r>
                      <a:r>
                        <a:rPr lang="ro-RO" sz="1400" b="0" dirty="0">
                          <a:effectLst/>
                        </a:rPr>
                        <a:t>poți suna direct angajatorul</a:t>
                      </a:r>
                      <a:r>
                        <a:rPr lang="ro-RO" sz="1400" dirty="0">
                          <a:effectLst/>
                        </a:rPr>
                        <a:t/>
                      </a:r>
                      <a:br>
                        <a:rPr lang="ro-RO" sz="1400" dirty="0">
                          <a:effectLst/>
                        </a:rPr>
                      </a:br>
                      <a:r>
                        <a:rPr lang="ro-RO" sz="1400" dirty="0">
                          <a:effectLst/>
                        </a:rPr>
                        <a:t>📌 Dezavantaj: </a:t>
                      </a:r>
                      <a:r>
                        <a:rPr lang="ro-RO" sz="1400" b="0" dirty="0">
                          <a:effectLst/>
                        </a:rPr>
                        <a:t>trebuie să fii atent la anunțuri false</a:t>
                      </a:r>
                    </a:p>
                    <a:p>
                      <a:pPr>
                        <a:lnSpc>
                          <a:spcPct val="107000"/>
                        </a:lnSpc>
                        <a:spcAft>
                          <a:spcPts val="0"/>
                        </a:spcAft>
                      </a:pPr>
                      <a:r>
                        <a:rPr lang="ro-RO" sz="1400" dirty="0">
                          <a:effectLst/>
                        </a:rPr>
                        <a:t> </a:t>
                      </a:r>
                      <a:endParaRPr lang="ro-R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8106" marR="48106" marT="0" marB="0"/>
                </a:tc>
                <a:tc>
                  <a:txBody>
                    <a:bodyPr/>
                    <a:lstStyle/>
                    <a:p>
                      <a:pPr marL="0" algn="l" rtl="0" eaLnBrk="1" latinLnBrk="0" hangingPunct="1">
                        <a:lnSpc>
                          <a:spcPct val="107000"/>
                        </a:lnSpc>
                        <a:spcBef>
                          <a:spcPts val="0"/>
                        </a:spcBef>
                        <a:spcAft>
                          <a:spcPts val="800"/>
                        </a:spcAft>
                      </a:pPr>
                      <a:r>
                        <a:rPr lang="ro-RO" sz="1400" b="1" kern="1200" dirty="0" smtClean="0">
                          <a:solidFill>
                            <a:srgbClr val="000000"/>
                          </a:solidFill>
                          <a:effectLst/>
                          <a:latin typeface="Calibri" panose="020F0502020204030204" pitchFamily="34" charset="0"/>
                          <a:ea typeface="+mn-ea"/>
                          <a:cs typeface="+mn-cs"/>
                        </a:rPr>
                        <a:t>4. Platforme pentru muncă în străinătate</a:t>
                      </a:r>
                      <a:endParaRPr lang="ro-RO" sz="1400" dirty="0" smtClean="0">
                        <a:effectLst/>
                      </a:endParaRPr>
                    </a:p>
                    <a:p>
                      <a:pPr marL="0" algn="l" rtl="0" eaLnBrk="1" latinLnBrk="0" hangingPunct="1">
                        <a:lnSpc>
                          <a:spcPct val="107000"/>
                        </a:lnSpc>
                        <a:spcBef>
                          <a:spcPts val="0"/>
                        </a:spcBef>
                        <a:spcAft>
                          <a:spcPts val="800"/>
                        </a:spcAft>
                      </a:pPr>
                      <a:r>
                        <a:rPr lang="ro-RO" sz="1400" b="0" kern="1200" dirty="0" smtClean="0">
                          <a:solidFill>
                            <a:srgbClr val="000000"/>
                          </a:solidFill>
                          <a:effectLst/>
                          <a:latin typeface="Calibri" panose="020F0502020204030204" pitchFamily="34" charset="0"/>
                          <a:ea typeface="+mn-ea"/>
                          <a:cs typeface="+mn-cs"/>
                        </a:rPr>
                        <a:t>Pentru cei care vor să lucreze legal în afara României.</a:t>
                      </a:r>
                      <a:endParaRPr lang="ro-RO" sz="1400" b="0" dirty="0" smtClean="0">
                        <a:effectLst/>
                      </a:endParaRPr>
                    </a:p>
                    <a:p>
                      <a:pPr marL="347472" indent="-347472" algn="l" rtl="0" eaLnBrk="1" latinLnBrk="0" hangingPunct="1">
                        <a:lnSpc>
                          <a:spcPct val="107000"/>
                        </a:lnSpc>
                        <a:spcBef>
                          <a:spcPts val="0"/>
                        </a:spcBef>
                        <a:spcAft>
                          <a:spcPts val="800"/>
                        </a:spcAft>
                        <a:tabLst>
                          <a:tab pos="457200" algn="l"/>
                        </a:tabLst>
                      </a:pPr>
                      <a:r>
                        <a:rPr lang="ro-RO" sz="1400" b="1" kern="1200" dirty="0" smtClean="0">
                          <a:solidFill>
                            <a:srgbClr val="000000"/>
                          </a:solidFill>
                          <a:effectLst/>
                          <a:latin typeface="Calibri" panose="020F0502020204030204" pitchFamily="34" charset="0"/>
                          <a:ea typeface="+mn-ea"/>
                          <a:cs typeface="+mn-cs"/>
                        </a:rPr>
                        <a:t>EURES România </a:t>
                      </a:r>
                      <a:r>
                        <a:rPr lang="ro-RO" sz="1400" b="0" kern="1200" dirty="0" smtClean="0">
                          <a:solidFill>
                            <a:srgbClr val="000000"/>
                          </a:solidFill>
                          <a:effectLst/>
                          <a:latin typeface="Calibri" panose="020F0502020204030204" pitchFamily="34" charset="0"/>
                          <a:ea typeface="+mn-ea"/>
                          <a:cs typeface="+mn-cs"/>
                        </a:rPr>
                        <a:t>(rețeaua europeană de ocupare)</a:t>
                      </a:r>
                      <a:r>
                        <a:rPr lang="ro-RO" sz="1400" b="1" kern="1200" dirty="0" smtClean="0">
                          <a:solidFill>
                            <a:srgbClr val="000000"/>
                          </a:solidFill>
                          <a:effectLst/>
                          <a:latin typeface="Calibri" panose="020F0502020204030204" pitchFamily="34" charset="0"/>
                          <a:ea typeface="+mn-ea"/>
                          <a:cs typeface="+mn-cs"/>
                        </a:rPr>
                        <a:t/>
                      </a:r>
                      <a:br>
                        <a:rPr lang="ro-RO" sz="1400" b="1" kern="1200" dirty="0" smtClean="0">
                          <a:solidFill>
                            <a:srgbClr val="000000"/>
                          </a:solidFill>
                          <a:effectLst/>
                          <a:latin typeface="Calibri" panose="020F0502020204030204" pitchFamily="34" charset="0"/>
                          <a:ea typeface="+mn-ea"/>
                          <a:cs typeface="+mn-cs"/>
                        </a:rPr>
                      </a:br>
                      <a:r>
                        <a:rPr lang="ro-RO" sz="1400" b="1" kern="1200" dirty="0" smtClean="0">
                          <a:solidFill>
                            <a:srgbClr val="000000"/>
                          </a:solidFill>
                          <a:effectLst/>
                          <a:latin typeface="Calibri" panose="020F0502020204030204" pitchFamily="34" charset="0"/>
                          <a:ea typeface="+mn-ea"/>
                          <a:cs typeface="+mn-cs"/>
                        </a:rPr>
                        <a:t>👉 </a:t>
                      </a:r>
                      <a:r>
                        <a:rPr lang="ro-RO" sz="1400" b="0" kern="1200" dirty="0" smtClean="0">
                          <a:solidFill>
                            <a:srgbClr val="000000"/>
                          </a:solidFill>
                          <a:effectLst/>
                          <a:latin typeface="Calibri" panose="020F0502020204030204" pitchFamily="34" charset="0"/>
                          <a:ea typeface="+mn-ea"/>
                          <a:cs typeface="+mn-cs"/>
                        </a:rPr>
                        <a:t>joburi legale în UE, cu contract</a:t>
                      </a:r>
                      <a:endParaRPr lang="ro-RO" sz="1400" b="0" dirty="0" smtClean="0">
                        <a:effectLst/>
                      </a:endParaRPr>
                    </a:p>
                    <a:p>
                      <a:pPr marL="347472" indent="-347472" algn="l" rtl="0" eaLnBrk="1" latinLnBrk="0" hangingPunct="1">
                        <a:lnSpc>
                          <a:spcPct val="107000"/>
                        </a:lnSpc>
                        <a:spcBef>
                          <a:spcPts val="0"/>
                        </a:spcBef>
                        <a:spcAft>
                          <a:spcPts val="800"/>
                        </a:spcAft>
                        <a:tabLst>
                          <a:tab pos="457200" algn="l"/>
                        </a:tabLst>
                      </a:pPr>
                      <a:r>
                        <a:rPr lang="ro-RO" sz="1400" b="1" kern="1200" dirty="0" smtClean="0">
                          <a:solidFill>
                            <a:srgbClr val="000000"/>
                          </a:solidFill>
                          <a:effectLst/>
                          <a:latin typeface="Calibri" panose="020F0502020204030204" pitchFamily="34" charset="0"/>
                          <a:ea typeface="+mn-ea"/>
                          <a:cs typeface="+mn-cs"/>
                        </a:rPr>
                        <a:t>Tjobs.ro</a:t>
                      </a:r>
                      <a:br>
                        <a:rPr lang="ro-RO" sz="1400" b="1" kern="1200" dirty="0" smtClean="0">
                          <a:solidFill>
                            <a:srgbClr val="000000"/>
                          </a:solidFill>
                          <a:effectLst/>
                          <a:latin typeface="Calibri" panose="020F0502020204030204" pitchFamily="34" charset="0"/>
                          <a:ea typeface="+mn-ea"/>
                          <a:cs typeface="+mn-cs"/>
                        </a:rPr>
                      </a:br>
                      <a:r>
                        <a:rPr lang="ro-RO" sz="1400" b="1" kern="1200" dirty="0" smtClean="0">
                          <a:solidFill>
                            <a:srgbClr val="000000"/>
                          </a:solidFill>
                          <a:effectLst/>
                          <a:latin typeface="Calibri" panose="020F0502020204030204" pitchFamily="34" charset="0"/>
                          <a:ea typeface="+mn-ea"/>
                          <a:cs typeface="+mn-cs"/>
                        </a:rPr>
                        <a:t>👉 </a:t>
                      </a:r>
                      <a:r>
                        <a:rPr lang="ro-RO" sz="1400" b="0" kern="1200" dirty="0" smtClean="0">
                          <a:solidFill>
                            <a:srgbClr val="000000"/>
                          </a:solidFill>
                          <a:effectLst/>
                          <a:latin typeface="Calibri" panose="020F0502020204030204" pitchFamily="34" charset="0"/>
                          <a:ea typeface="+mn-ea"/>
                          <a:cs typeface="+mn-cs"/>
                        </a:rPr>
                        <a:t>oferte în construcții, agricultură, fabrici</a:t>
                      </a:r>
                      <a:endParaRPr lang="ro-RO" sz="1400" b="0" dirty="0" smtClean="0">
                        <a:effectLst/>
                      </a:endParaRPr>
                    </a:p>
                    <a:p>
                      <a:pPr marL="0" algn="l" rtl="0" eaLnBrk="1" latinLnBrk="0" hangingPunct="1">
                        <a:lnSpc>
                          <a:spcPct val="107000"/>
                        </a:lnSpc>
                        <a:spcBef>
                          <a:spcPts val="0"/>
                        </a:spcBef>
                        <a:spcAft>
                          <a:spcPts val="800"/>
                        </a:spcAft>
                      </a:pPr>
                      <a:r>
                        <a:rPr lang="ro-RO" sz="1400" b="1" kern="1200" dirty="0" smtClean="0">
                          <a:solidFill>
                            <a:srgbClr val="000000"/>
                          </a:solidFill>
                          <a:effectLst/>
                          <a:latin typeface="+mn-ea"/>
                          <a:ea typeface="+mn-ea"/>
                          <a:cs typeface="+mn-cs"/>
                        </a:rPr>
                        <a:t>📌 Avantaj: </a:t>
                      </a:r>
                      <a:r>
                        <a:rPr lang="ro-RO" sz="1400" b="0" kern="1200" dirty="0" smtClean="0">
                          <a:solidFill>
                            <a:srgbClr val="000000"/>
                          </a:solidFill>
                          <a:effectLst/>
                          <a:latin typeface="+mn-ea"/>
                          <a:ea typeface="+mn-ea"/>
                          <a:cs typeface="+mn-cs"/>
                        </a:rPr>
                        <a:t>contracte clare</a:t>
                      </a:r>
                      <a:br>
                        <a:rPr lang="ro-RO" sz="1400" b="0" kern="1200" dirty="0" smtClean="0">
                          <a:solidFill>
                            <a:srgbClr val="000000"/>
                          </a:solidFill>
                          <a:effectLst/>
                          <a:latin typeface="+mn-ea"/>
                          <a:ea typeface="+mn-ea"/>
                          <a:cs typeface="+mn-cs"/>
                        </a:rPr>
                      </a:br>
                      <a:r>
                        <a:rPr lang="ro-RO" sz="1400" b="1" kern="1200" dirty="0" smtClean="0">
                          <a:solidFill>
                            <a:srgbClr val="000000"/>
                          </a:solidFill>
                          <a:effectLst/>
                          <a:latin typeface="+mn-ea"/>
                          <a:ea typeface="+mn-ea"/>
                          <a:cs typeface="+mn-cs"/>
                        </a:rPr>
                        <a:t>📌 Important: </a:t>
                      </a:r>
                      <a:r>
                        <a:rPr lang="ro-RO" sz="1400" b="0" kern="1200" dirty="0" smtClean="0">
                          <a:solidFill>
                            <a:srgbClr val="000000"/>
                          </a:solidFill>
                          <a:effectLst/>
                          <a:latin typeface="+mn-ea"/>
                          <a:ea typeface="+mn-ea"/>
                          <a:cs typeface="+mn-cs"/>
                        </a:rPr>
                        <a:t>nu plăti taxe înainte</a:t>
                      </a:r>
                      <a:endParaRPr lang="ro-RO" sz="1400" b="0" dirty="0" smtClean="0">
                        <a:effectLst/>
                      </a:endParaRPr>
                    </a:p>
                    <a:p>
                      <a:pPr>
                        <a:lnSpc>
                          <a:spcPct val="107000"/>
                        </a:lnSpc>
                        <a:spcAft>
                          <a:spcPts val="0"/>
                        </a:spcAft>
                      </a:pPr>
                      <a:r>
                        <a:rPr lang="ro-RO" sz="1400" dirty="0">
                          <a:effectLst/>
                        </a:rPr>
                        <a:t> </a:t>
                      </a:r>
                      <a:endParaRPr lang="ro-R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8106" marR="48106" marT="0" marB="0"/>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1393388"/>
            <a:ext cx="5574030" cy="496133"/>
          </a:xfrm>
          <a:prstGeom prst="rect">
            <a:avLst/>
          </a:prstGeom>
          <a:noFill/>
          <a:ln/>
        </p:spPr>
        <p:txBody>
          <a:bodyPr wrap="none" lIns="0" tIns="0" rIns="0" bIns="0" rtlCol="0" anchor="t"/>
          <a:lstStyle/>
          <a:p>
            <a:pPr marL="0" indent="0" algn="l">
              <a:lnSpc>
                <a:spcPts val="3900"/>
              </a:lnSpc>
              <a:buNone/>
            </a:pPr>
            <a:r>
              <a:rPr lang="en-US" sz="3100" dirty="0">
                <a:solidFill>
                  <a:srgbClr val="403011"/>
                </a:solidFill>
                <a:latin typeface="Brygada 1918 Semi Bold" pitchFamily="34" charset="0"/>
                <a:ea typeface="Brygada 1918 Semi Bold" pitchFamily="34" charset="-122"/>
                <a:cs typeface="Brygada 1918 Semi Bold" pitchFamily="34" charset="-120"/>
              </a:rPr>
              <a:t>Site-urile principale de joburi</a:t>
            </a:r>
            <a:endParaRPr lang="en-US" sz="3100" dirty="0"/>
          </a:p>
        </p:txBody>
      </p:sp>
      <p:sp>
        <p:nvSpPr>
          <p:cNvPr id="3" name="Text 1"/>
          <p:cNvSpPr/>
          <p:nvPr/>
        </p:nvSpPr>
        <p:spPr>
          <a:xfrm>
            <a:off x="793790" y="2286357"/>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03011"/>
                </a:solidFill>
                <a:latin typeface="Brygada 1918" pitchFamily="34" charset="0"/>
                <a:ea typeface="Brygada 1918" pitchFamily="34" charset="-122"/>
                <a:cs typeface="Brygada 1918" pitchFamily="34" charset="-120"/>
              </a:rPr>
              <a:t>În România există mai multe platforme unde firmele publică anunțuri de angajare. La curs vei învăța să folosești eficient trei categorii importante:</a:t>
            </a:r>
            <a:endParaRPr lang="en-US" sz="1550" dirty="0"/>
          </a:p>
        </p:txBody>
      </p:sp>
      <p:sp>
        <p:nvSpPr>
          <p:cNvPr id="4" name="Text 2"/>
          <p:cNvSpPr/>
          <p:nvPr/>
        </p:nvSpPr>
        <p:spPr>
          <a:xfrm>
            <a:off x="793790" y="3144679"/>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403011"/>
                </a:solidFill>
                <a:latin typeface="Brygada 1918 Light" pitchFamily="34" charset="0"/>
                <a:ea typeface="Brygada 1918 Light" pitchFamily="34" charset="-122"/>
                <a:cs typeface="Brygada 1918 Light" pitchFamily="34" charset="-120"/>
              </a:rPr>
              <a:t>01</a:t>
            </a:r>
            <a:endParaRPr lang="en-US" sz="1550" dirty="0"/>
          </a:p>
        </p:txBody>
      </p:sp>
      <p:sp>
        <p:nvSpPr>
          <p:cNvPr id="5" name="Shape 3"/>
          <p:cNvSpPr/>
          <p:nvPr/>
        </p:nvSpPr>
        <p:spPr>
          <a:xfrm>
            <a:off x="793790" y="3459004"/>
            <a:ext cx="4215289" cy="22860"/>
          </a:xfrm>
          <a:prstGeom prst="rect">
            <a:avLst/>
          </a:prstGeom>
          <a:solidFill>
            <a:srgbClr val="626C3B"/>
          </a:solidFill>
          <a:ln/>
        </p:spPr>
      </p:sp>
      <p:sp>
        <p:nvSpPr>
          <p:cNvPr id="6" name="Text 4"/>
          <p:cNvSpPr/>
          <p:nvPr/>
        </p:nvSpPr>
        <p:spPr>
          <a:xfrm>
            <a:off x="793790" y="3603903"/>
            <a:ext cx="2893100" cy="310158"/>
          </a:xfrm>
          <a:prstGeom prst="rect">
            <a:avLst/>
          </a:prstGeom>
          <a:noFill/>
          <a:ln/>
        </p:spPr>
        <p:txBody>
          <a:bodyPr wrap="none" lIns="0" tIns="0" rIns="0" bIns="0" rtlCol="0" anchor="t"/>
          <a:lstStyle/>
          <a:p>
            <a:pPr marL="0" indent="0" algn="l">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Site-uri private de joburi</a:t>
            </a:r>
            <a:endParaRPr lang="en-US" sz="1950" dirty="0"/>
          </a:p>
        </p:txBody>
      </p:sp>
      <p:sp>
        <p:nvSpPr>
          <p:cNvPr id="7" name="Text 5"/>
          <p:cNvSpPr/>
          <p:nvPr/>
        </p:nvSpPr>
        <p:spPr>
          <a:xfrm>
            <a:off x="793790" y="4033123"/>
            <a:ext cx="4215289" cy="952619"/>
          </a:xfrm>
          <a:prstGeom prst="rect">
            <a:avLst/>
          </a:prstGeom>
          <a:noFill/>
          <a:ln/>
        </p:spPr>
        <p:txBody>
          <a:bodyPr wrap="square" lIns="0" tIns="0" rIns="0" bIns="0" rtlCol="0" anchor="t"/>
          <a:lstStyle/>
          <a:p>
            <a:pPr marL="0" indent="0" algn="l">
              <a:lnSpc>
                <a:spcPts val="2500"/>
              </a:lnSpc>
              <a:buNone/>
            </a:pPr>
            <a:r>
              <a:rPr lang="en-US" sz="1550" dirty="0">
                <a:solidFill>
                  <a:srgbClr val="403011"/>
                </a:solidFill>
                <a:latin typeface="Brygada 1918" pitchFamily="34" charset="0"/>
                <a:ea typeface="Brygada 1918" pitchFamily="34" charset="-122"/>
                <a:cs typeface="Brygada 1918" pitchFamily="34" charset="-120"/>
              </a:rPr>
              <a:t>Platforme comerciale unde mii de companii publică anunțuri. Acestea oferă filtre avansate de căutare și alerte personalizate.</a:t>
            </a:r>
            <a:endParaRPr lang="en-US" sz="1550" dirty="0"/>
          </a:p>
        </p:txBody>
      </p:sp>
      <p:sp>
        <p:nvSpPr>
          <p:cNvPr id="8" name="Text 6"/>
          <p:cNvSpPr/>
          <p:nvPr/>
        </p:nvSpPr>
        <p:spPr>
          <a:xfrm>
            <a:off x="5207437" y="3144679"/>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403011"/>
                </a:solidFill>
                <a:latin typeface="Brygada 1918 Light" pitchFamily="34" charset="0"/>
                <a:ea typeface="Brygada 1918 Light" pitchFamily="34" charset="-122"/>
                <a:cs typeface="Brygada 1918 Light" pitchFamily="34" charset="-120"/>
              </a:rPr>
              <a:t>02</a:t>
            </a:r>
            <a:endParaRPr lang="en-US" sz="1550" dirty="0"/>
          </a:p>
        </p:txBody>
      </p:sp>
      <p:sp>
        <p:nvSpPr>
          <p:cNvPr id="9" name="Shape 7"/>
          <p:cNvSpPr/>
          <p:nvPr/>
        </p:nvSpPr>
        <p:spPr>
          <a:xfrm>
            <a:off x="5207437" y="3459004"/>
            <a:ext cx="4215408" cy="22860"/>
          </a:xfrm>
          <a:prstGeom prst="rect">
            <a:avLst/>
          </a:prstGeom>
          <a:solidFill>
            <a:srgbClr val="83792E"/>
          </a:solidFill>
          <a:ln/>
        </p:spPr>
      </p:sp>
      <p:sp>
        <p:nvSpPr>
          <p:cNvPr id="10" name="Text 8"/>
          <p:cNvSpPr/>
          <p:nvPr/>
        </p:nvSpPr>
        <p:spPr>
          <a:xfrm>
            <a:off x="5207437" y="360390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Site-uri ale firmelor</a:t>
            </a:r>
            <a:endParaRPr lang="en-US" sz="1950" dirty="0"/>
          </a:p>
        </p:txBody>
      </p:sp>
      <p:sp>
        <p:nvSpPr>
          <p:cNvPr id="11" name="Text 9"/>
          <p:cNvSpPr/>
          <p:nvPr/>
        </p:nvSpPr>
        <p:spPr>
          <a:xfrm>
            <a:off x="5207437" y="4033123"/>
            <a:ext cx="4215408" cy="952619"/>
          </a:xfrm>
          <a:prstGeom prst="rect">
            <a:avLst/>
          </a:prstGeom>
          <a:noFill/>
          <a:ln/>
        </p:spPr>
        <p:txBody>
          <a:bodyPr wrap="square" lIns="0" tIns="0" rIns="0" bIns="0" rtlCol="0" anchor="t"/>
          <a:lstStyle/>
          <a:p>
            <a:pPr marL="0" indent="0" algn="l">
              <a:lnSpc>
                <a:spcPts val="2500"/>
              </a:lnSpc>
              <a:buNone/>
            </a:pPr>
            <a:r>
              <a:rPr lang="en-US" sz="1550" dirty="0">
                <a:solidFill>
                  <a:srgbClr val="403011"/>
                </a:solidFill>
                <a:latin typeface="Brygada 1918" pitchFamily="34" charset="0"/>
                <a:ea typeface="Brygada 1918" pitchFamily="34" charset="-122"/>
                <a:cs typeface="Brygada 1918" pitchFamily="34" charset="-120"/>
              </a:rPr>
              <a:t>Multe companii mari au propria secțiune "Cariere" pe site-ul lor oficial. Aici găsești pozițiile disponibile direct de la sursă.</a:t>
            </a:r>
            <a:endParaRPr lang="en-US" sz="1550" dirty="0"/>
          </a:p>
        </p:txBody>
      </p:sp>
      <p:sp>
        <p:nvSpPr>
          <p:cNvPr id="12" name="Text 10"/>
          <p:cNvSpPr/>
          <p:nvPr/>
        </p:nvSpPr>
        <p:spPr>
          <a:xfrm>
            <a:off x="9621203" y="3144679"/>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403011"/>
                </a:solidFill>
                <a:latin typeface="Brygada 1918 Light" pitchFamily="34" charset="0"/>
                <a:ea typeface="Brygada 1918 Light" pitchFamily="34" charset="-122"/>
                <a:cs typeface="Brygada 1918 Light" pitchFamily="34" charset="-120"/>
              </a:rPr>
              <a:t>03</a:t>
            </a:r>
            <a:endParaRPr lang="en-US" sz="1550" dirty="0"/>
          </a:p>
        </p:txBody>
      </p:sp>
      <p:sp>
        <p:nvSpPr>
          <p:cNvPr id="13" name="Shape 11"/>
          <p:cNvSpPr/>
          <p:nvPr/>
        </p:nvSpPr>
        <p:spPr>
          <a:xfrm>
            <a:off x="9621203" y="3459004"/>
            <a:ext cx="4215289" cy="22860"/>
          </a:xfrm>
          <a:prstGeom prst="rect">
            <a:avLst/>
          </a:prstGeom>
          <a:solidFill>
            <a:srgbClr val="E8AF3B"/>
          </a:solidFill>
          <a:ln/>
        </p:spPr>
      </p:sp>
      <p:sp>
        <p:nvSpPr>
          <p:cNvPr id="14" name="Text 12"/>
          <p:cNvSpPr/>
          <p:nvPr/>
        </p:nvSpPr>
        <p:spPr>
          <a:xfrm>
            <a:off x="9621203" y="360390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Site-uri publice</a:t>
            </a:r>
            <a:endParaRPr lang="en-US" sz="1950" dirty="0"/>
          </a:p>
        </p:txBody>
      </p:sp>
      <p:sp>
        <p:nvSpPr>
          <p:cNvPr id="15" name="Text 13"/>
          <p:cNvSpPr/>
          <p:nvPr/>
        </p:nvSpPr>
        <p:spPr>
          <a:xfrm>
            <a:off x="9621203" y="4033123"/>
            <a:ext cx="4215289" cy="1270159"/>
          </a:xfrm>
          <a:prstGeom prst="rect">
            <a:avLst/>
          </a:prstGeom>
          <a:noFill/>
          <a:ln/>
        </p:spPr>
        <p:txBody>
          <a:bodyPr wrap="square" lIns="0" tIns="0" rIns="0" bIns="0" rtlCol="0" anchor="t"/>
          <a:lstStyle/>
          <a:p>
            <a:pPr marL="0" indent="0" algn="l">
              <a:lnSpc>
                <a:spcPts val="2500"/>
              </a:lnSpc>
              <a:buNone/>
            </a:pPr>
            <a:r>
              <a:rPr lang="en-US" sz="1550" dirty="0">
                <a:solidFill>
                  <a:srgbClr val="403011"/>
                </a:solidFill>
                <a:latin typeface="Brygada 1918" pitchFamily="34" charset="0"/>
                <a:ea typeface="Brygada 1918" pitchFamily="34" charset="-122"/>
                <a:cs typeface="Brygada 1918" pitchFamily="34" charset="-120"/>
              </a:rPr>
              <a:t>ANOFM (Agenția Națională pentru Ocuparea Forței de Muncă) publică locuri de muncă verificate și oferă servicii gratuite de consiliere profesională.</a:t>
            </a:r>
            <a:endParaRPr lang="en-US" sz="1550" dirty="0"/>
          </a:p>
        </p:txBody>
      </p:sp>
      <p:sp>
        <p:nvSpPr>
          <p:cNvPr id="16" name="Shape 14"/>
          <p:cNvSpPr/>
          <p:nvPr/>
        </p:nvSpPr>
        <p:spPr>
          <a:xfrm>
            <a:off x="793790" y="5675352"/>
            <a:ext cx="13042821" cy="1160740"/>
          </a:xfrm>
          <a:prstGeom prst="roundRect">
            <a:avLst>
              <a:gd name="adj" fmla="val 25648"/>
            </a:avLst>
          </a:prstGeom>
          <a:solidFill>
            <a:srgbClr val="DFE4CE"/>
          </a:solidFill>
          <a:ln/>
        </p:spPr>
      </p:sp>
      <p:pic>
        <p:nvPicPr>
          <p:cNvPr id="17" name="Image 0" descr="preencoded.png"/>
          <p:cNvPicPr>
            <a:picLocks noChangeAspect="1"/>
          </p:cNvPicPr>
          <p:nvPr/>
        </p:nvPicPr>
        <p:blipFill>
          <a:blip r:embed="rId3"/>
          <a:stretch>
            <a:fillRect/>
          </a:stretch>
        </p:blipFill>
        <p:spPr>
          <a:xfrm>
            <a:off x="992148" y="5970627"/>
            <a:ext cx="248007" cy="198358"/>
          </a:xfrm>
          <a:prstGeom prst="rect">
            <a:avLst/>
          </a:prstGeom>
        </p:spPr>
      </p:pic>
      <p:sp>
        <p:nvSpPr>
          <p:cNvPr id="18" name="Text 15"/>
          <p:cNvSpPr/>
          <p:nvPr/>
        </p:nvSpPr>
        <p:spPr>
          <a:xfrm>
            <a:off x="1438513" y="5923240"/>
            <a:ext cx="12199739" cy="635079"/>
          </a:xfrm>
          <a:prstGeom prst="rect">
            <a:avLst/>
          </a:prstGeom>
          <a:noFill/>
          <a:ln/>
        </p:spPr>
        <p:txBody>
          <a:bodyPr wrap="square" lIns="0" tIns="0" rIns="0" bIns="0" rtlCol="0" anchor="t"/>
          <a:lstStyle/>
          <a:p>
            <a:pPr marL="0" indent="0" algn="l">
              <a:lnSpc>
                <a:spcPts val="2500"/>
              </a:lnSpc>
              <a:buNone/>
            </a:pPr>
            <a:r>
              <a:rPr lang="en-US" sz="1550" b="1" dirty="0">
                <a:solidFill>
                  <a:srgbClr val="000000"/>
                </a:solidFill>
                <a:latin typeface="Brygada 1918" pitchFamily="34" charset="0"/>
                <a:ea typeface="Brygada 1918" pitchFamily="34" charset="-122"/>
                <a:cs typeface="Brygada 1918" pitchFamily="34" charset="-120"/>
              </a:rPr>
              <a:t>Regulă simplă pentru începători:</a:t>
            </a:r>
            <a:r>
              <a:rPr lang="en-US" sz="1550" dirty="0">
                <a:solidFill>
                  <a:srgbClr val="000000"/>
                </a:solidFill>
                <a:latin typeface="Brygada 1918" pitchFamily="34" charset="0"/>
                <a:ea typeface="Brygada 1918" pitchFamily="34" charset="-122"/>
                <a:cs typeface="Brygada 1918" pitchFamily="34" charset="-120"/>
              </a:rPr>
              <a:t> Caută pe 2–3 site-uri, nu pe toate deodată. Acest lucru te ajută să rămâi organizat și să nu te simți copleșit de cantitatea de informații.</a:t>
            </a:r>
            <a:endParaRPr lang="en-US" sz="155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11254" y="351472"/>
            <a:ext cx="5355669" cy="319445"/>
          </a:xfrm>
          <a:prstGeom prst="rect">
            <a:avLst/>
          </a:prstGeom>
          <a:noFill/>
          <a:ln/>
        </p:spPr>
        <p:txBody>
          <a:bodyPr wrap="none" lIns="0" tIns="0" rIns="0" bIns="0" rtlCol="0" anchor="t"/>
          <a:lstStyle/>
          <a:p>
            <a:pPr marL="0" indent="0" algn="l">
              <a:lnSpc>
                <a:spcPts val="2500"/>
              </a:lnSpc>
              <a:buNone/>
            </a:pPr>
            <a:r>
              <a:rPr lang="en-US" sz="2000" dirty="0">
                <a:solidFill>
                  <a:srgbClr val="403011"/>
                </a:solidFill>
                <a:latin typeface="Brygada 1918 Semi Bold" pitchFamily="34" charset="0"/>
                <a:ea typeface="Brygada 1918 Semi Bold" pitchFamily="34" charset="-122"/>
                <a:cs typeface="Brygada 1918 Semi Bold" pitchFamily="34" charset="-120"/>
              </a:rPr>
              <a:t>Căutarea pe Google – cea mai simplă metodă</a:t>
            </a:r>
            <a:endParaRPr lang="en-US" sz="2000" dirty="0"/>
          </a:p>
        </p:txBody>
      </p:sp>
      <p:sp>
        <p:nvSpPr>
          <p:cNvPr id="3" name="Text 1"/>
          <p:cNvSpPr/>
          <p:nvPr/>
        </p:nvSpPr>
        <p:spPr>
          <a:xfrm>
            <a:off x="511254" y="977622"/>
            <a:ext cx="5256133" cy="409099"/>
          </a:xfrm>
          <a:prstGeom prst="rect">
            <a:avLst/>
          </a:prstGeom>
          <a:noFill/>
          <a:ln/>
        </p:spPr>
        <p:txBody>
          <a:bodyPr wrap="square" lIns="0" tIns="0" rIns="0" bIns="0" rtlCol="0" anchor="t"/>
          <a:lstStyle/>
          <a:p>
            <a:pPr marL="0" indent="0" algn="l">
              <a:lnSpc>
                <a:spcPts val="1600"/>
              </a:lnSpc>
              <a:buNone/>
            </a:pPr>
            <a:r>
              <a:rPr lang="en-US" sz="1000" dirty="0">
                <a:solidFill>
                  <a:srgbClr val="403011"/>
                </a:solidFill>
                <a:latin typeface="Brygada 1918" pitchFamily="34" charset="0"/>
                <a:ea typeface="Brygada 1918" pitchFamily="34" charset="-122"/>
                <a:cs typeface="Brygada 1918" pitchFamily="34" charset="-120"/>
              </a:rPr>
              <a:t>Nu trebuie să fii expert în tehnologie pentru a găsi joburi online. Google este cel mai simplu instrument de început. Iată metoda pas cu pas:</a:t>
            </a:r>
            <a:endParaRPr lang="en-US" sz="1000" dirty="0"/>
          </a:p>
        </p:txBody>
      </p:sp>
      <p:pic>
        <p:nvPicPr>
          <p:cNvPr id="4" name="Image 0" descr="preencoded.png"/>
          <p:cNvPicPr>
            <a:picLocks noChangeAspect="1"/>
          </p:cNvPicPr>
          <p:nvPr/>
        </p:nvPicPr>
        <p:blipFill>
          <a:blip r:embed="rId3"/>
          <a:stretch>
            <a:fillRect/>
          </a:stretch>
        </p:blipFill>
        <p:spPr>
          <a:xfrm>
            <a:off x="511254" y="1530429"/>
            <a:ext cx="639127" cy="787479"/>
          </a:xfrm>
          <a:prstGeom prst="rect">
            <a:avLst/>
          </a:prstGeom>
        </p:spPr>
      </p:pic>
      <p:sp>
        <p:nvSpPr>
          <p:cNvPr id="5" name="Text 2"/>
          <p:cNvSpPr/>
          <p:nvPr/>
        </p:nvSpPr>
        <p:spPr>
          <a:xfrm>
            <a:off x="1278136" y="1658183"/>
            <a:ext cx="1597938" cy="199668"/>
          </a:xfrm>
          <a:prstGeom prst="rect">
            <a:avLst/>
          </a:prstGeom>
          <a:noFill/>
          <a:ln/>
        </p:spPr>
        <p:txBody>
          <a:bodyPr wrap="none" lIns="0" tIns="0" rIns="0" bIns="0" rtlCol="0" anchor="t"/>
          <a:lstStyle/>
          <a:p>
            <a:pPr marL="0" indent="0" algn="l">
              <a:lnSpc>
                <a:spcPts val="1550"/>
              </a:lnSpc>
              <a:buNone/>
            </a:pPr>
            <a:r>
              <a:rPr lang="en-US" sz="1250" dirty="0">
                <a:solidFill>
                  <a:srgbClr val="403011"/>
                </a:solidFill>
                <a:latin typeface="Brygada 1918 Semi Bold" pitchFamily="34" charset="0"/>
                <a:ea typeface="Brygada 1918 Semi Bold" pitchFamily="34" charset="-122"/>
                <a:cs typeface="Brygada 1918 Semi Bold" pitchFamily="34" charset="-120"/>
              </a:rPr>
              <a:t>Deschizi browserul</a:t>
            </a:r>
            <a:endParaRPr lang="en-US" sz="1250" dirty="0"/>
          </a:p>
        </p:txBody>
      </p:sp>
      <p:sp>
        <p:nvSpPr>
          <p:cNvPr id="6" name="Text 3"/>
          <p:cNvSpPr/>
          <p:nvPr/>
        </p:nvSpPr>
        <p:spPr>
          <a:xfrm>
            <a:off x="1278136" y="1985605"/>
            <a:ext cx="4489252" cy="204549"/>
          </a:xfrm>
          <a:prstGeom prst="rect">
            <a:avLst/>
          </a:prstGeom>
          <a:noFill/>
          <a:ln/>
        </p:spPr>
        <p:txBody>
          <a:bodyPr wrap="none" lIns="0" tIns="0" rIns="0" bIns="0" rtlCol="0" anchor="t"/>
          <a:lstStyle/>
          <a:p>
            <a:pPr marL="0" indent="0" algn="l">
              <a:lnSpc>
                <a:spcPts val="1600"/>
              </a:lnSpc>
              <a:buNone/>
            </a:pPr>
            <a:r>
              <a:rPr lang="en-US" sz="1000" dirty="0">
                <a:solidFill>
                  <a:srgbClr val="403011"/>
                </a:solidFill>
                <a:latin typeface="Brygada 1918" pitchFamily="34" charset="0"/>
                <a:ea typeface="Brygada 1918" pitchFamily="34" charset="-122"/>
                <a:cs typeface="Brygada 1918" pitchFamily="34" charset="-120"/>
              </a:rPr>
              <a:t>Chrome, Firefox sau orice browser ai instalat</a:t>
            </a:r>
            <a:endParaRPr lang="en-US" sz="1000" dirty="0"/>
          </a:p>
        </p:txBody>
      </p:sp>
      <p:pic>
        <p:nvPicPr>
          <p:cNvPr id="7" name="Image 1" descr="preencoded.png"/>
          <p:cNvPicPr>
            <a:picLocks noChangeAspect="1"/>
          </p:cNvPicPr>
          <p:nvPr/>
        </p:nvPicPr>
        <p:blipFill>
          <a:blip r:embed="rId4"/>
          <a:stretch>
            <a:fillRect/>
          </a:stretch>
        </p:blipFill>
        <p:spPr>
          <a:xfrm>
            <a:off x="511254" y="2317909"/>
            <a:ext cx="639127" cy="787479"/>
          </a:xfrm>
          <a:prstGeom prst="rect">
            <a:avLst/>
          </a:prstGeom>
        </p:spPr>
      </p:pic>
      <p:sp>
        <p:nvSpPr>
          <p:cNvPr id="8" name="Text 4"/>
          <p:cNvSpPr/>
          <p:nvPr/>
        </p:nvSpPr>
        <p:spPr>
          <a:xfrm>
            <a:off x="1278136" y="2445663"/>
            <a:ext cx="1749147" cy="199668"/>
          </a:xfrm>
          <a:prstGeom prst="rect">
            <a:avLst/>
          </a:prstGeom>
          <a:noFill/>
          <a:ln/>
        </p:spPr>
        <p:txBody>
          <a:bodyPr wrap="none" lIns="0" tIns="0" rIns="0" bIns="0" rtlCol="0" anchor="t"/>
          <a:lstStyle/>
          <a:p>
            <a:pPr marL="0" indent="0" algn="l">
              <a:lnSpc>
                <a:spcPts val="1550"/>
              </a:lnSpc>
              <a:buNone/>
            </a:pPr>
            <a:r>
              <a:rPr lang="en-US" sz="1250" dirty="0">
                <a:solidFill>
                  <a:srgbClr val="403011"/>
                </a:solidFill>
                <a:latin typeface="Brygada 1918 Semi Bold" pitchFamily="34" charset="0"/>
                <a:ea typeface="Brygada 1918 Semi Bold" pitchFamily="34" charset="-122"/>
                <a:cs typeface="Brygada 1918 Semi Bold" pitchFamily="34" charset="-120"/>
              </a:rPr>
              <a:t>Scrii în bara de căutare</a:t>
            </a:r>
            <a:endParaRPr lang="en-US" sz="1250" dirty="0"/>
          </a:p>
        </p:txBody>
      </p:sp>
      <p:sp>
        <p:nvSpPr>
          <p:cNvPr id="9" name="Text 5"/>
          <p:cNvSpPr/>
          <p:nvPr/>
        </p:nvSpPr>
        <p:spPr>
          <a:xfrm>
            <a:off x="1278136" y="2773085"/>
            <a:ext cx="4489252" cy="204549"/>
          </a:xfrm>
          <a:prstGeom prst="rect">
            <a:avLst/>
          </a:prstGeom>
          <a:noFill/>
          <a:ln/>
        </p:spPr>
        <p:txBody>
          <a:bodyPr wrap="none" lIns="0" tIns="0" rIns="0" bIns="0" rtlCol="0" anchor="t"/>
          <a:lstStyle/>
          <a:p>
            <a:pPr marL="0" indent="0" algn="l">
              <a:lnSpc>
                <a:spcPts val="1600"/>
              </a:lnSpc>
              <a:buNone/>
            </a:pPr>
            <a:r>
              <a:rPr lang="en-US" sz="1000" dirty="0">
                <a:solidFill>
                  <a:srgbClr val="403011"/>
                </a:solidFill>
                <a:latin typeface="Brygada 1918" pitchFamily="34" charset="0"/>
                <a:ea typeface="Brygada 1918" pitchFamily="34" charset="-122"/>
                <a:cs typeface="Brygada 1918" pitchFamily="34" charset="-120"/>
              </a:rPr>
              <a:t>"locuri de muncă + meseria ta" sau "angajări + orașul tău"</a:t>
            </a:r>
            <a:endParaRPr lang="en-US" sz="1000" dirty="0"/>
          </a:p>
        </p:txBody>
      </p:sp>
      <p:pic>
        <p:nvPicPr>
          <p:cNvPr id="10" name="Image 2" descr="preencoded.png"/>
          <p:cNvPicPr>
            <a:picLocks noChangeAspect="1"/>
          </p:cNvPicPr>
          <p:nvPr/>
        </p:nvPicPr>
        <p:blipFill>
          <a:blip r:embed="rId5"/>
          <a:stretch>
            <a:fillRect/>
          </a:stretch>
        </p:blipFill>
        <p:spPr>
          <a:xfrm>
            <a:off x="511254" y="3105388"/>
            <a:ext cx="639127" cy="787479"/>
          </a:xfrm>
          <a:prstGeom prst="rect">
            <a:avLst/>
          </a:prstGeom>
        </p:spPr>
      </p:pic>
      <p:sp>
        <p:nvSpPr>
          <p:cNvPr id="11" name="Text 6"/>
          <p:cNvSpPr/>
          <p:nvPr/>
        </p:nvSpPr>
        <p:spPr>
          <a:xfrm>
            <a:off x="1278136" y="3233142"/>
            <a:ext cx="1822371" cy="199668"/>
          </a:xfrm>
          <a:prstGeom prst="rect">
            <a:avLst/>
          </a:prstGeom>
          <a:noFill/>
          <a:ln/>
        </p:spPr>
        <p:txBody>
          <a:bodyPr wrap="none" lIns="0" tIns="0" rIns="0" bIns="0" rtlCol="0" anchor="t"/>
          <a:lstStyle/>
          <a:p>
            <a:pPr marL="0" indent="0" algn="l">
              <a:lnSpc>
                <a:spcPts val="1550"/>
              </a:lnSpc>
              <a:buNone/>
            </a:pPr>
            <a:r>
              <a:rPr lang="en-US" sz="1250" dirty="0">
                <a:solidFill>
                  <a:srgbClr val="403011"/>
                </a:solidFill>
                <a:latin typeface="Brygada 1918 Semi Bold" pitchFamily="34" charset="0"/>
                <a:ea typeface="Brygada 1918 Semi Bold" pitchFamily="34" charset="-122"/>
                <a:cs typeface="Brygada 1918 Semi Bold" pitchFamily="34" charset="-120"/>
              </a:rPr>
              <a:t>Navighezi prin rezultate</a:t>
            </a:r>
            <a:endParaRPr lang="en-US" sz="1250" dirty="0"/>
          </a:p>
        </p:txBody>
      </p:sp>
      <p:sp>
        <p:nvSpPr>
          <p:cNvPr id="12" name="Text 7"/>
          <p:cNvSpPr/>
          <p:nvPr/>
        </p:nvSpPr>
        <p:spPr>
          <a:xfrm>
            <a:off x="1278136" y="3560564"/>
            <a:ext cx="4489252" cy="204549"/>
          </a:xfrm>
          <a:prstGeom prst="rect">
            <a:avLst/>
          </a:prstGeom>
          <a:noFill/>
          <a:ln/>
        </p:spPr>
        <p:txBody>
          <a:bodyPr wrap="none" lIns="0" tIns="0" rIns="0" bIns="0" rtlCol="0" anchor="t"/>
          <a:lstStyle/>
          <a:p>
            <a:pPr marL="0" indent="0" algn="l">
              <a:lnSpc>
                <a:spcPts val="1600"/>
              </a:lnSpc>
              <a:buNone/>
            </a:pPr>
            <a:r>
              <a:rPr lang="en-US" sz="1000" dirty="0">
                <a:solidFill>
                  <a:srgbClr val="403011"/>
                </a:solidFill>
                <a:latin typeface="Brygada 1918" pitchFamily="34" charset="0"/>
                <a:ea typeface="Brygada 1918" pitchFamily="34" charset="-122"/>
                <a:cs typeface="Brygada 1918" pitchFamily="34" charset="-120"/>
              </a:rPr>
              <a:t>Deschizi linkurile relevante și explorezi ofertele</a:t>
            </a:r>
            <a:endParaRPr lang="en-US" sz="1000" dirty="0"/>
          </a:p>
        </p:txBody>
      </p:sp>
      <p:pic>
        <p:nvPicPr>
          <p:cNvPr id="13" name="Image 3" descr="preencoded.png"/>
          <p:cNvPicPr>
            <a:picLocks noChangeAspect="1"/>
          </p:cNvPicPr>
          <p:nvPr/>
        </p:nvPicPr>
        <p:blipFill>
          <a:blip r:embed="rId6"/>
          <a:stretch>
            <a:fillRect/>
          </a:stretch>
        </p:blipFill>
        <p:spPr>
          <a:xfrm>
            <a:off x="6086713" y="1006316"/>
            <a:ext cx="8040053" cy="8040052"/>
          </a:xfrm>
          <a:prstGeom prst="rect">
            <a:avLst/>
          </a:prstGeom>
        </p:spPr>
      </p:pic>
      <p:sp>
        <p:nvSpPr>
          <p:cNvPr id="14" name="Text 8"/>
          <p:cNvSpPr/>
          <p:nvPr/>
        </p:nvSpPr>
        <p:spPr>
          <a:xfrm>
            <a:off x="6278404" y="9190077"/>
            <a:ext cx="7848362" cy="204549"/>
          </a:xfrm>
          <a:prstGeom prst="rect">
            <a:avLst/>
          </a:prstGeom>
          <a:noFill/>
          <a:ln/>
        </p:spPr>
        <p:txBody>
          <a:bodyPr wrap="none" lIns="0" tIns="0" rIns="0" bIns="0" rtlCol="0" anchor="t"/>
          <a:lstStyle/>
          <a:p>
            <a:pPr marL="0" indent="0" algn="l">
              <a:lnSpc>
                <a:spcPts val="1600"/>
              </a:lnSpc>
              <a:buNone/>
            </a:pPr>
            <a:r>
              <a:rPr lang="en-US" sz="1000" b="1" dirty="0">
                <a:solidFill>
                  <a:srgbClr val="403011"/>
                </a:solidFill>
                <a:latin typeface="Brygada 1918" pitchFamily="34" charset="0"/>
                <a:ea typeface="Brygada 1918" pitchFamily="34" charset="-122"/>
                <a:cs typeface="Brygada 1918" pitchFamily="34" charset="-120"/>
              </a:rPr>
              <a:t>Exemplu practic:</a:t>
            </a:r>
            <a:r>
              <a:rPr lang="en-US" sz="1000" dirty="0">
                <a:solidFill>
                  <a:srgbClr val="403011"/>
                </a:solidFill>
                <a:latin typeface="Brygada 1918" pitchFamily="34" charset="0"/>
                <a:ea typeface="Brygada 1918" pitchFamily="34" charset="-122"/>
                <a:cs typeface="Brygada 1918" pitchFamily="34" charset="-120"/>
              </a:rPr>
              <a:t> "locuri de muncă lucrător depozit Brașov"</a:t>
            </a:r>
            <a:endParaRPr lang="en-US" sz="1000" dirty="0"/>
          </a:p>
        </p:txBody>
      </p:sp>
      <p:sp>
        <p:nvSpPr>
          <p:cNvPr id="15" name="Text 9"/>
          <p:cNvSpPr/>
          <p:nvPr/>
        </p:nvSpPr>
        <p:spPr>
          <a:xfrm>
            <a:off x="6278404" y="9509641"/>
            <a:ext cx="7848362" cy="204549"/>
          </a:xfrm>
          <a:prstGeom prst="rect">
            <a:avLst/>
          </a:prstGeom>
          <a:noFill/>
          <a:ln/>
        </p:spPr>
        <p:txBody>
          <a:bodyPr wrap="none" lIns="0" tIns="0" rIns="0" bIns="0" rtlCol="0" anchor="t"/>
          <a:lstStyle/>
          <a:p>
            <a:pPr marL="0" indent="0" algn="l">
              <a:lnSpc>
                <a:spcPts val="1600"/>
              </a:lnSpc>
              <a:buNone/>
            </a:pPr>
            <a:r>
              <a:rPr lang="en-US" sz="1000" dirty="0">
                <a:solidFill>
                  <a:srgbClr val="403011"/>
                </a:solidFill>
                <a:latin typeface="Brygada 1918" pitchFamily="34" charset="0"/>
                <a:ea typeface="Brygada 1918" pitchFamily="34" charset="-122"/>
                <a:cs typeface="Brygada 1918" pitchFamily="34" charset="-120"/>
              </a:rPr>
              <a:t>Această căutare îți va arăta anunțuri specifice pentru meseria și locația ta.</a:t>
            </a:r>
            <a:endParaRPr lang="en-US" sz="1000" dirty="0"/>
          </a:p>
        </p:txBody>
      </p:sp>
      <p:sp>
        <p:nvSpPr>
          <p:cNvPr id="16" name="Shape 10"/>
          <p:cNvSpPr/>
          <p:nvPr/>
        </p:nvSpPr>
        <p:spPr>
          <a:xfrm>
            <a:off x="6086713" y="9190077"/>
            <a:ext cx="15240" cy="524113"/>
          </a:xfrm>
          <a:prstGeom prst="rect">
            <a:avLst/>
          </a:prstGeom>
          <a:solidFill>
            <a:srgbClr val="626C3B"/>
          </a:solidFill>
          <a:ln/>
        </p:spPr>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Shape 0"/>
          <p:cNvSpPr/>
          <p:nvPr/>
        </p:nvSpPr>
        <p:spPr>
          <a:xfrm>
            <a:off x="793790" y="2945725"/>
            <a:ext cx="1274445" cy="388382"/>
          </a:xfrm>
          <a:prstGeom prst="roundRect">
            <a:avLst>
              <a:gd name="adj" fmla="val 61323"/>
            </a:avLst>
          </a:prstGeom>
          <a:noFill/>
          <a:ln w="7620">
            <a:solidFill>
              <a:srgbClr val="626C3B"/>
            </a:solidFill>
            <a:prstDash val="solid"/>
          </a:ln>
        </p:spPr>
      </p:sp>
      <p:sp>
        <p:nvSpPr>
          <p:cNvPr id="4" name="Text 1"/>
          <p:cNvSpPr/>
          <p:nvPr/>
        </p:nvSpPr>
        <p:spPr>
          <a:xfrm>
            <a:off x="920472" y="3012877"/>
            <a:ext cx="1021080" cy="254079"/>
          </a:xfrm>
          <a:prstGeom prst="rect">
            <a:avLst/>
          </a:prstGeom>
          <a:noFill/>
          <a:ln/>
        </p:spPr>
        <p:txBody>
          <a:bodyPr wrap="none" lIns="0" tIns="0" rIns="0" bIns="0" rtlCol="0" anchor="t"/>
          <a:lstStyle/>
          <a:p>
            <a:pPr marL="0" indent="0" algn="l">
              <a:lnSpc>
                <a:spcPts val="2000"/>
              </a:lnSpc>
              <a:buNone/>
            </a:pPr>
            <a:r>
              <a:rPr lang="en-US" sz="1250" dirty="0">
                <a:solidFill>
                  <a:srgbClr val="626C3B"/>
                </a:solidFill>
                <a:latin typeface="Brygada 1918" pitchFamily="34" charset="0"/>
                <a:ea typeface="Brygada 1918" pitchFamily="34" charset="-122"/>
                <a:cs typeface="Brygada 1918" pitchFamily="34" charset="-120"/>
              </a:rPr>
              <a:t>CAPITOLUL 2</a:t>
            </a:r>
            <a:endParaRPr lang="en-US" sz="1250" dirty="0"/>
          </a:p>
        </p:txBody>
      </p:sp>
      <p:sp>
        <p:nvSpPr>
          <p:cNvPr id="5" name="Text 2"/>
          <p:cNvSpPr/>
          <p:nvPr/>
        </p:nvSpPr>
        <p:spPr>
          <a:xfrm>
            <a:off x="793790" y="3413403"/>
            <a:ext cx="7530346" cy="620078"/>
          </a:xfrm>
          <a:prstGeom prst="rect">
            <a:avLst/>
          </a:prstGeom>
          <a:noFill/>
          <a:ln/>
        </p:spPr>
        <p:txBody>
          <a:bodyPr wrap="none" lIns="0" tIns="0" rIns="0" bIns="0" rtlCol="0" anchor="t"/>
          <a:lstStyle/>
          <a:p>
            <a:pPr marL="0" indent="0" algn="l">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Cum citim un anunț de angajare</a:t>
            </a:r>
            <a:endParaRPr lang="en-US" sz="3900" dirty="0"/>
          </a:p>
        </p:txBody>
      </p:sp>
      <p:sp>
        <p:nvSpPr>
          <p:cNvPr id="6" name="Text 3"/>
          <p:cNvSpPr/>
          <p:nvPr/>
        </p:nvSpPr>
        <p:spPr>
          <a:xfrm>
            <a:off x="793790" y="4331137"/>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403011"/>
                </a:solidFill>
                <a:latin typeface="Brygada 1918" pitchFamily="34" charset="0"/>
                <a:ea typeface="Brygada 1918" pitchFamily="34" charset="-122"/>
                <a:cs typeface="Brygada 1918" pitchFamily="34" charset="-120"/>
              </a:rPr>
              <a:t>Nu toate anunțurile sunt bune pentru tine și nu toate conțin informații clare. De aceea trebuie să știi exact ce să cauți când citești o ofertă de muncă. Să învățăm împreună cum să identifici rapid elementele importante.</a:t>
            </a:r>
            <a:endParaRPr lang="en-US" sz="155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64726" y="456962"/>
            <a:ext cx="5848231" cy="415528"/>
          </a:xfrm>
          <a:prstGeom prst="rect">
            <a:avLst/>
          </a:prstGeom>
          <a:noFill/>
          <a:ln/>
        </p:spPr>
        <p:txBody>
          <a:bodyPr wrap="none" lIns="0" tIns="0" rIns="0" bIns="0" rtlCol="0" anchor="t"/>
          <a:lstStyle/>
          <a:p>
            <a:pPr marL="0" indent="0" algn="l">
              <a:lnSpc>
                <a:spcPts val="3250"/>
              </a:lnSpc>
              <a:buNone/>
            </a:pPr>
            <a:r>
              <a:rPr lang="en-US" sz="2600" dirty="0">
                <a:solidFill>
                  <a:srgbClr val="403011"/>
                </a:solidFill>
                <a:latin typeface="Brygada 1918 Semi Bold" pitchFamily="34" charset="0"/>
                <a:ea typeface="Brygada 1918 Semi Bold" pitchFamily="34" charset="-122"/>
                <a:cs typeface="Brygada 1918 Semi Bold" pitchFamily="34" charset="-120"/>
              </a:rPr>
              <a:t>Informațiile esențiale dintr-un anunț</a:t>
            </a:r>
            <a:endParaRPr lang="en-US" sz="2600" dirty="0"/>
          </a:p>
        </p:txBody>
      </p:sp>
      <p:sp>
        <p:nvSpPr>
          <p:cNvPr id="3" name="Text 1"/>
          <p:cNvSpPr/>
          <p:nvPr/>
        </p:nvSpPr>
        <p:spPr>
          <a:xfrm>
            <a:off x="664726" y="1204793"/>
            <a:ext cx="13300948" cy="265867"/>
          </a:xfrm>
          <a:prstGeom prst="rect">
            <a:avLst/>
          </a:prstGeom>
          <a:noFill/>
          <a:ln/>
        </p:spPr>
        <p:txBody>
          <a:bodyPr wrap="none" lIns="0" tIns="0" rIns="0" bIns="0" rtlCol="0" anchor="t"/>
          <a:lstStyle/>
          <a:p>
            <a:pPr marL="0" indent="0" algn="l">
              <a:lnSpc>
                <a:spcPts val="2050"/>
              </a:lnSpc>
              <a:buNone/>
            </a:pPr>
            <a:r>
              <a:rPr lang="en-US" sz="1300" dirty="0">
                <a:solidFill>
                  <a:srgbClr val="403011"/>
                </a:solidFill>
                <a:latin typeface="Brygada 1918" pitchFamily="34" charset="0"/>
                <a:ea typeface="Brygada 1918" pitchFamily="34" charset="-122"/>
                <a:cs typeface="Brygada 1918" pitchFamily="34" charset="-120"/>
              </a:rPr>
              <a:t>Când citești un anunț de angajare, concentrează-te pe aceste cinci elemente cheie. Ele îți oferă imaginea completă despre job:</a:t>
            </a:r>
            <a:endParaRPr lang="en-US" sz="1300" dirty="0"/>
          </a:p>
        </p:txBody>
      </p:sp>
      <p:sp>
        <p:nvSpPr>
          <p:cNvPr id="4" name="Shape 2"/>
          <p:cNvSpPr/>
          <p:nvPr/>
        </p:nvSpPr>
        <p:spPr>
          <a:xfrm>
            <a:off x="664726" y="1657588"/>
            <a:ext cx="13300948" cy="1003102"/>
          </a:xfrm>
          <a:prstGeom prst="roundRect">
            <a:avLst>
              <a:gd name="adj" fmla="val 24850"/>
            </a:avLst>
          </a:prstGeom>
          <a:solidFill>
            <a:srgbClr val="F6EBD4"/>
          </a:solidFill>
          <a:ln w="22860">
            <a:solidFill>
              <a:srgbClr val="626C3B"/>
            </a:solidFill>
            <a:prstDash val="solid"/>
          </a:ln>
        </p:spPr>
      </p:sp>
      <p:sp>
        <p:nvSpPr>
          <p:cNvPr id="5" name="Shape 3"/>
          <p:cNvSpPr/>
          <p:nvPr/>
        </p:nvSpPr>
        <p:spPr>
          <a:xfrm>
            <a:off x="687586" y="1680448"/>
            <a:ext cx="664726" cy="957382"/>
          </a:xfrm>
          <a:prstGeom prst="roundRect">
            <a:avLst>
              <a:gd name="adj" fmla="val 33373"/>
            </a:avLst>
          </a:prstGeom>
          <a:solidFill>
            <a:srgbClr val="626C3B"/>
          </a:solidFill>
          <a:ln/>
        </p:spPr>
      </p:sp>
      <p:sp>
        <p:nvSpPr>
          <p:cNvPr id="6" name="Text 4"/>
          <p:cNvSpPr/>
          <p:nvPr/>
        </p:nvSpPr>
        <p:spPr>
          <a:xfrm>
            <a:off x="891540" y="2003346"/>
            <a:ext cx="249198" cy="311587"/>
          </a:xfrm>
          <a:prstGeom prst="rect">
            <a:avLst/>
          </a:prstGeom>
          <a:noFill/>
          <a:ln/>
        </p:spPr>
        <p:txBody>
          <a:bodyPr wrap="none" lIns="0" tIns="0" rIns="0" bIns="0" rtlCol="0" anchor="t"/>
          <a:lstStyle/>
          <a:p>
            <a:pPr marL="0" indent="0" algn="l">
              <a:lnSpc>
                <a:spcPts val="1950"/>
              </a:lnSpc>
              <a:buNone/>
            </a:pPr>
            <a:r>
              <a:rPr lang="en-US" sz="1950" dirty="0">
                <a:solidFill>
                  <a:srgbClr val="FFFFFF"/>
                </a:solidFill>
                <a:latin typeface="Brygada 1918 Semi Bold" pitchFamily="34" charset="0"/>
                <a:ea typeface="Brygada 1918 Semi Bold" pitchFamily="34" charset="-122"/>
                <a:cs typeface="Brygada 1918 Semi Bold" pitchFamily="34" charset="-120"/>
              </a:rPr>
              <a:t>1</a:t>
            </a:r>
            <a:endParaRPr lang="en-US" sz="1950" dirty="0"/>
          </a:p>
        </p:txBody>
      </p:sp>
      <p:sp>
        <p:nvSpPr>
          <p:cNvPr id="7" name="Text 5"/>
          <p:cNvSpPr/>
          <p:nvPr/>
        </p:nvSpPr>
        <p:spPr>
          <a:xfrm>
            <a:off x="1518404" y="1846540"/>
            <a:ext cx="2077164" cy="259675"/>
          </a:xfrm>
          <a:prstGeom prst="rect">
            <a:avLst/>
          </a:prstGeom>
          <a:noFill/>
          <a:ln/>
        </p:spPr>
        <p:txBody>
          <a:bodyPr wrap="none" lIns="0" tIns="0" rIns="0" bIns="0" rtlCol="0" anchor="t"/>
          <a:lstStyle/>
          <a:p>
            <a:pPr marL="0" indent="0" algn="l">
              <a:lnSpc>
                <a:spcPts val="2000"/>
              </a:lnSpc>
              <a:buNone/>
            </a:pPr>
            <a:r>
              <a:rPr lang="en-US" sz="1600" dirty="0">
                <a:solidFill>
                  <a:srgbClr val="403011"/>
                </a:solidFill>
                <a:latin typeface="Brygada 1918 Semi Bold" pitchFamily="34" charset="0"/>
                <a:ea typeface="Brygada 1918 Semi Bold" pitchFamily="34" charset="-122"/>
                <a:cs typeface="Brygada 1918 Semi Bold" pitchFamily="34" charset="-120"/>
              </a:rPr>
              <a:t>Denumirea postului</a:t>
            </a:r>
            <a:endParaRPr lang="en-US" sz="1600" dirty="0"/>
          </a:p>
        </p:txBody>
      </p:sp>
      <p:sp>
        <p:nvSpPr>
          <p:cNvPr id="8" name="Text 6"/>
          <p:cNvSpPr/>
          <p:nvPr/>
        </p:nvSpPr>
        <p:spPr>
          <a:xfrm>
            <a:off x="1518404" y="2205871"/>
            <a:ext cx="12258318" cy="265867"/>
          </a:xfrm>
          <a:prstGeom prst="rect">
            <a:avLst/>
          </a:prstGeom>
          <a:noFill/>
          <a:ln/>
        </p:spPr>
        <p:txBody>
          <a:bodyPr wrap="none" lIns="0" tIns="0" rIns="0" bIns="0" rtlCol="0" anchor="t"/>
          <a:lstStyle/>
          <a:p>
            <a:pPr marL="0" indent="0" algn="l">
              <a:lnSpc>
                <a:spcPts val="2050"/>
              </a:lnSpc>
              <a:buNone/>
            </a:pPr>
            <a:r>
              <a:rPr lang="en-US" sz="1300" dirty="0">
                <a:solidFill>
                  <a:srgbClr val="403011"/>
                </a:solidFill>
                <a:latin typeface="Brygada 1918" pitchFamily="34" charset="0"/>
                <a:ea typeface="Brygada 1918" pitchFamily="34" charset="-122"/>
                <a:cs typeface="Brygada 1918" pitchFamily="34" charset="-120"/>
              </a:rPr>
              <a:t>Ce funcție exactă vei ocupa – de exemplu "Operator producție", "Agent vânzări" sau "Șofer categoria B"</a:t>
            </a:r>
            <a:endParaRPr lang="en-US" sz="1300" dirty="0"/>
          </a:p>
        </p:txBody>
      </p:sp>
      <p:sp>
        <p:nvSpPr>
          <p:cNvPr id="9" name="Shape 7"/>
          <p:cNvSpPr/>
          <p:nvPr/>
        </p:nvSpPr>
        <p:spPr>
          <a:xfrm>
            <a:off x="664726" y="2826782"/>
            <a:ext cx="13300948" cy="1003102"/>
          </a:xfrm>
          <a:prstGeom prst="roundRect">
            <a:avLst>
              <a:gd name="adj" fmla="val 24850"/>
            </a:avLst>
          </a:prstGeom>
          <a:solidFill>
            <a:srgbClr val="F6EBD4"/>
          </a:solidFill>
          <a:ln w="22860">
            <a:solidFill>
              <a:srgbClr val="83792E"/>
            </a:solidFill>
            <a:prstDash val="solid"/>
          </a:ln>
        </p:spPr>
      </p:sp>
      <p:sp>
        <p:nvSpPr>
          <p:cNvPr id="10" name="Shape 8"/>
          <p:cNvSpPr/>
          <p:nvPr/>
        </p:nvSpPr>
        <p:spPr>
          <a:xfrm>
            <a:off x="687586" y="2849642"/>
            <a:ext cx="664726" cy="957382"/>
          </a:xfrm>
          <a:prstGeom prst="roundRect">
            <a:avLst>
              <a:gd name="adj" fmla="val 33373"/>
            </a:avLst>
          </a:prstGeom>
          <a:solidFill>
            <a:srgbClr val="83792E"/>
          </a:solidFill>
          <a:ln/>
        </p:spPr>
      </p:sp>
      <p:sp>
        <p:nvSpPr>
          <p:cNvPr id="11" name="Text 9"/>
          <p:cNvSpPr/>
          <p:nvPr/>
        </p:nvSpPr>
        <p:spPr>
          <a:xfrm>
            <a:off x="891540" y="3172539"/>
            <a:ext cx="249198" cy="311587"/>
          </a:xfrm>
          <a:prstGeom prst="rect">
            <a:avLst/>
          </a:prstGeom>
          <a:noFill/>
          <a:ln/>
        </p:spPr>
        <p:txBody>
          <a:bodyPr wrap="none" lIns="0" tIns="0" rIns="0" bIns="0" rtlCol="0" anchor="t"/>
          <a:lstStyle/>
          <a:p>
            <a:pPr marL="0" indent="0" algn="l">
              <a:lnSpc>
                <a:spcPts val="1950"/>
              </a:lnSpc>
              <a:buNone/>
            </a:pPr>
            <a:r>
              <a:rPr lang="en-US" sz="1950" dirty="0">
                <a:solidFill>
                  <a:srgbClr val="FFFFFF"/>
                </a:solidFill>
                <a:latin typeface="Brygada 1918 Semi Bold" pitchFamily="34" charset="0"/>
                <a:ea typeface="Brygada 1918 Semi Bold" pitchFamily="34" charset="-122"/>
                <a:cs typeface="Brygada 1918 Semi Bold" pitchFamily="34" charset="-120"/>
              </a:rPr>
              <a:t>2</a:t>
            </a:r>
            <a:endParaRPr lang="en-US" sz="1950" dirty="0"/>
          </a:p>
        </p:txBody>
      </p:sp>
      <p:sp>
        <p:nvSpPr>
          <p:cNvPr id="12" name="Text 10"/>
          <p:cNvSpPr/>
          <p:nvPr/>
        </p:nvSpPr>
        <p:spPr>
          <a:xfrm>
            <a:off x="1518404" y="3015734"/>
            <a:ext cx="2077164" cy="259675"/>
          </a:xfrm>
          <a:prstGeom prst="rect">
            <a:avLst/>
          </a:prstGeom>
          <a:noFill/>
          <a:ln/>
        </p:spPr>
        <p:txBody>
          <a:bodyPr wrap="none" lIns="0" tIns="0" rIns="0" bIns="0" rtlCol="0" anchor="t"/>
          <a:lstStyle/>
          <a:p>
            <a:pPr marL="0" indent="0" algn="l">
              <a:lnSpc>
                <a:spcPts val="2000"/>
              </a:lnSpc>
              <a:buNone/>
            </a:pPr>
            <a:r>
              <a:rPr lang="en-US" sz="1600" dirty="0">
                <a:solidFill>
                  <a:srgbClr val="403011"/>
                </a:solidFill>
                <a:latin typeface="Brygada 1918 Semi Bold" pitchFamily="34" charset="0"/>
                <a:ea typeface="Brygada 1918 Semi Bold" pitchFamily="34" charset="-122"/>
                <a:cs typeface="Brygada 1918 Semi Bold" pitchFamily="34" charset="-120"/>
              </a:rPr>
              <a:t>Programul de lucru</a:t>
            </a:r>
            <a:endParaRPr lang="en-US" sz="1600" dirty="0"/>
          </a:p>
        </p:txBody>
      </p:sp>
      <p:sp>
        <p:nvSpPr>
          <p:cNvPr id="13" name="Text 11"/>
          <p:cNvSpPr/>
          <p:nvPr/>
        </p:nvSpPr>
        <p:spPr>
          <a:xfrm>
            <a:off x="1518404" y="3375065"/>
            <a:ext cx="12258318" cy="265867"/>
          </a:xfrm>
          <a:prstGeom prst="rect">
            <a:avLst/>
          </a:prstGeom>
          <a:noFill/>
          <a:ln/>
        </p:spPr>
        <p:txBody>
          <a:bodyPr wrap="none" lIns="0" tIns="0" rIns="0" bIns="0" rtlCol="0" anchor="t"/>
          <a:lstStyle/>
          <a:p>
            <a:pPr marL="0" indent="0" algn="l">
              <a:lnSpc>
                <a:spcPts val="2050"/>
              </a:lnSpc>
              <a:buNone/>
            </a:pPr>
            <a:r>
              <a:rPr lang="en-US" sz="1300" dirty="0">
                <a:solidFill>
                  <a:srgbClr val="403011"/>
                </a:solidFill>
                <a:latin typeface="Brygada 1918" pitchFamily="34" charset="0"/>
                <a:ea typeface="Brygada 1918" pitchFamily="34" charset="-122"/>
                <a:cs typeface="Brygada 1918" pitchFamily="34" charset="-120"/>
              </a:rPr>
              <a:t>Câte ore pe zi, în ce zile, dacă sunt ture de noapte sau weekend. Foarte important pentru planificarea vieții personale</a:t>
            </a:r>
            <a:endParaRPr lang="en-US" sz="1300" dirty="0"/>
          </a:p>
        </p:txBody>
      </p:sp>
      <p:sp>
        <p:nvSpPr>
          <p:cNvPr id="14" name="Shape 12"/>
          <p:cNvSpPr/>
          <p:nvPr/>
        </p:nvSpPr>
        <p:spPr>
          <a:xfrm>
            <a:off x="664726" y="3995976"/>
            <a:ext cx="13300948" cy="1003102"/>
          </a:xfrm>
          <a:prstGeom prst="roundRect">
            <a:avLst>
              <a:gd name="adj" fmla="val 24850"/>
            </a:avLst>
          </a:prstGeom>
          <a:solidFill>
            <a:srgbClr val="F6EBD4"/>
          </a:solidFill>
          <a:ln w="22860">
            <a:solidFill>
              <a:srgbClr val="E8AF3B"/>
            </a:solidFill>
            <a:prstDash val="solid"/>
          </a:ln>
        </p:spPr>
      </p:sp>
      <p:sp>
        <p:nvSpPr>
          <p:cNvPr id="15" name="Shape 13"/>
          <p:cNvSpPr/>
          <p:nvPr/>
        </p:nvSpPr>
        <p:spPr>
          <a:xfrm>
            <a:off x="687586" y="4018836"/>
            <a:ext cx="664726" cy="957382"/>
          </a:xfrm>
          <a:prstGeom prst="roundRect">
            <a:avLst>
              <a:gd name="adj" fmla="val 33373"/>
            </a:avLst>
          </a:prstGeom>
          <a:solidFill>
            <a:srgbClr val="E8AF3B"/>
          </a:solidFill>
          <a:ln/>
        </p:spPr>
      </p:sp>
      <p:sp>
        <p:nvSpPr>
          <p:cNvPr id="16" name="Text 14"/>
          <p:cNvSpPr/>
          <p:nvPr/>
        </p:nvSpPr>
        <p:spPr>
          <a:xfrm>
            <a:off x="891540" y="4341733"/>
            <a:ext cx="249198" cy="311587"/>
          </a:xfrm>
          <a:prstGeom prst="rect">
            <a:avLst/>
          </a:prstGeom>
          <a:noFill/>
          <a:ln/>
        </p:spPr>
        <p:txBody>
          <a:bodyPr wrap="none" lIns="0" tIns="0" rIns="0" bIns="0" rtlCol="0" anchor="t"/>
          <a:lstStyle/>
          <a:p>
            <a:pPr marL="0" indent="0" algn="l">
              <a:lnSpc>
                <a:spcPts val="1950"/>
              </a:lnSpc>
              <a:buNone/>
            </a:pPr>
            <a:r>
              <a:rPr lang="en-US" sz="1950" dirty="0">
                <a:solidFill>
                  <a:srgbClr val="000000"/>
                </a:solidFill>
                <a:latin typeface="Brygada 1918 Semi Bold" pitchFamily="34" charset="0"/>
                <a:ea typeface="Brygada 1918 Semi Bold" pitchFamily="34" charset="-122"/>
                <a:cs typeface="Brygada 1918 Semi Bold" pitchFamily="34" charset="-120"/>
              </a:rPr>
              <a:t>3</a:t>
            </a:r>
            <a:endParaRPr lang="en-US" sz="1950" dirty="0"/>
          </a:p>
        </p:txBody>
      </p:sp>
      <p:sp>
        <p:nvSpPr>
          <p:cNvPr id="17" name="Text 15"/>
          <p:cNvSpPr/>
          <p:nvPr/>
        </p:nvSpPr>
        <p:spPr>
          <a:xfrm>
            <a:off x="1518404" y="4184928"/>
            <a:ext cx="2077164" cy="259675"/>
          </a:xfrm>
          <a:prstGeom prst="rect">
            <a:avLst/>
          </a:prstGeom>
          <a:noFill/>
          <a:ln/>
        </p:spPr>
        <p:txBody>
          <a:bodyPr wrap="none" lIns="0" tIns="0" rIns="0" bIns="0" rtlCol="0" anchor="t"/>
          <a:lstStyle/>
          <a:p>
            <a:pPr marL="0" indent="0" algn="l">
              <a:lnSpc>
                <a:spcPts val="2000"/>
              </a:lnSpc>
              <a:buNone/>
            </a:pPr>
            <a:r>
              <a:rPr lang="en-US" sz="1600" dirty="0">
                <a:solidFill>
                  <a:srgbClr val="403011"/>
                </a:solidFill>
                <a:latin typeface="Brygada 1918 Semi Bold" pitchFamily="34" charset="0"/>
                <a:ea typeface="Brygada 1918 Semi Bold" pitchFamily="34" charset="-122"/>
                <a:cs typeface="Brygada 1918 Semi Bold" pitchFamily="34" charset="-120"/>
              </a:rPr>
              <a:t>Locația</a:t>
            </a:r>
            <a:endParaRPr lang="en-US" sz="1600" dirty="0"/>
          </a:p>
        </p:txBody>
      </p:sp>
      <p:sp>
        <p:nvSpPr>
          <p:cNvPr id="18" name="Text 16"/>
          <p:cNvSpPr/>
          <p:nvPr/>
        </p:nvSpPr>
        <p:spPr>
          <a:xfrm>
            <a:off x="1518404" y="4544258"/>
            <a:ext cx="12258318" cy="265867"/>
          </a:xfrm>
          <a:prstGeom prst="rect">
            <a:avLst/>
          </a:prstGeom>
          <a:noFill/>
          <a:ln/>
        </p:spPr>
        <p:txBody>
          <a:bodyPr wrap="none" lIns="0" tIns="0" rIns="0" bIns="0" rtlCol="0" anchor="t"/>
          <a:lstStyle/>
          <a:p>
            <a:pPr marL="0" indent="0" algn="l">
              <a:lnSpc>
                <a:spcPts val="2050"/>
              </a:lnSpc>
              <a:buNone/>
            </a:pPr>
            <a:r>
              <a:rPr lang="en-US" sz="1300" dirty="0">
                <a:solidFill>
                  <a:srgbClr val="403011"/>
                </a:solidFill>
                <a:latin typeface="Brygada 1918" pitchFamily="34" charset="0"/>
                <a:ea typeface="Brygada 1918" pitchFamily="34" charset="-122"/>
                <a:cs typeface="Brygada 1918" pitchFamily="34" charset="-120"/>
              </a:rPr>
              <a:t>Unde se află fizic locul de muncă – orașul, cartierul sau zona industrială. Verifică dacă poți ajunge acolo</a:t>
            </a:r>
            <a:endParaRPr lang="en-US" sz="1300" dirty="0"/>
          </a:p>
        </p:txBody>
      </p:sp>
      <p:sp>
        <p:nvSpPr>
          <p:cNvPr id="19" name="Shape 17"/>
          <p:cNvSpPr/>
          <p:nvPr/>
        </p:nvSpPr>
        <p:spPr>
          <a:xfrm>
            <a:off x="664726" y="5165169"/>
            <a:ext cx="13300948" cy="1003102"/>
          </a:xfrm>
          <a:prstGeom prst="roundRect">
            <a:avLst>
              <a:gd name="adj" fmla="val 24850"/>
            </a:avLst>
          </a:prstGeom>
          <a:solidFill>
            <a:srgbClr val="F6EBD4"/>
          </a:solidFill>
          <a:ln w="22860">
            <a:solidFill>
              <a:srgbClr val="CC914D"/>
            </a:solidFill>
            <a:prstDash val="solid"/>
          </a:ln>
        </p:spPr>
      </p:sp>
      <p:sp>
        <p:nvSpPr>
          <p:cNvPr id="20" name="Shape 18"/>
          <p:cNvSpPr/>
          <p:nvPr/>
        </p:nvSpPr>
        <p:spPr>
          <a:xfrm>
            <a:off x="687586" y="5188029"/>
            <a:ext cx="664726" cy="957382"/>
          </a:xfrm>
          <a:prstGeom prst="roundRect">
            <a:avLst>
              <a:gd name="adj" fmla="val 33373"/>
            </a:avLst>
          </a:prstGeom>
          <a:solidFill>
            <a:srgbClr val="CC914D"/>
          </a:solidFill>
          <a:ln/>
        </p:spPr>
      </p:sp>
      <p:sp>
        <p:nvSpPr>
          <p:cNvPr id="21" name="Text 19"/>
          <p:cNvSpPr/>
          <p:nvPr/>
        </p:nvSpPr>
        <p:spPr>
          <a:xfrm>
            <a:off x="891540" y="5510927"/>
            <a:ext cx="249198" cy="311587"/>
          </a:xfrm>
          <a:prstGeom prst="rect">
            <a:avLst/>
          </a:prstGeom>
          <a:noFill/>
          <a:ln/>
        </p:spPr>
        <p:txBody>
          <a:bodyPr wrap="none" lIns="0" tIns="0" rIns="0" bIns="0" rtlCol="0" anchor="t"/>
          <a:lstStyle/>
          <a:p>
            <a:pPr marL="0" indent="0" algn="l">
              <a:lnSpc>
                <a:spcPts val="1950"/>
              </a:lnSpc>
              <a:buNone/>
            </a:pPr>
            <a:r>
              <a:rPr lang="en-US" sz="1950" dirty="0">
                <a:solidFill>
                  <a:srgbClr val="000000"/>
                </a:solidFill>
                <a:latin typeface="Brygada 1918 Semi Bold" pitchFamily="34" charset="0"/>
                <a:ea typeface="Brygada 1918 Semi Bold" pitchFamily="34" charset="-122"/>
                <a:cs typeface="Brygada 1918 Semi Bold" pitchFamily="34" charset="-120"/>
              </a:rPr>
              <a:t>4</a:t>
            </a:r>
            <a:endParaRPr lang="en-US" sz="1950" dirty="0"/>
          </a:p>
        </p:txBody>
      </p:sp>
      <p:sp>
        <p:nvSpPr>
          <p:cNvPr id="22" name="Text 20"/>
          <p:cNvSpPr/>
          <p:nvPr/>
        </p:nvSpPr>
        <p:spPr>
          <a:xfrm>
            <a:off x="1518404" y="5354122"/>
            <a:ext cx="2077164" cy="259675"/>
          </a:xfrm>
          <a:prstGeom prst="rect">
            <a:avLst/>
          </a:prstGeom>
          <a:noFill/>
          <a:ln/>
        </p:spPr>
        <p:txBody>
          <a:bodyPr wrap="none" lIns="0" tIns="0" rIns="0" bIns="0" rtlCol="0" anchor="t"/>
          <a:lstStyle/>
          <a:p>
            <a:pPr marL="0" indent="0" algn="l">
              <a:lnSpc>
                <a:spcPts val="2000"/>
              </a:lnSpc>
              <a:buNone/>
            </a:pPr>
            <a:r>
              <a:rPr lang="en-US" sz="1600" dirty="0">
                <a:solidFill>
                  <a:srgbClr val="403011"/>
                </a:solidFill>
                <a:latin typeface="Brygada 1918 Semi Bold" pitchFamily="34" charset="0"/>
                <a:ea typeface="Brygada 1918 Semi Bold" pitchFamily="34" charset="-122"/>
                <a:cs typeface="Brygada 1918 Semi Bold" pitchFamily="34" charset="-120"/>
              </a:rPr>
              <a:t>Ce se cere</a:t>
            </a:r>
            <a:endParaRPr lang="en-US" sz="1600" dirty="0"/>
          </a:p>
        </p:txBody>
      </p:sp>
      <p:sp>
        <p:nvSpPr>
          <p:cNvPr id="23" name="Text 21"/>
          <p:cNvSpPr/>
          <p:nvPr/>
        </p:nvSpPr>
        <p:spPr>
          <a:xfrm>
            <a:off x="1518404" y="5713452"/>
            <a:ext cx="12258318" cy="265867"/>
          </a:xfrm>
          <a:prstGeom prst="rect">
            <a:avLst/>
          </a:prstGeom>
          <a:noFill/>
          <a:ln/>
        </p:spPr>
        <p:txBody>
          <a:bodyPr wrap="none" lIns="0" tIns="0" rIns="0" bIns="0" rtlCol="0" anchor="t"/>
          <a:lstStyle/>
          <a:p>
            <a:pPr marL="0" indent="0" algn="l">
              <a:lnSpc>
                <a:spcPts val="2050"/>
              </a:lnSpc>
              <a:buNone/>
            </a:pPr>
            <a:r>
              <a:rPr lang="en-US" sz="1300" dirty="0">
                <a:solidFill>
                  <a:srgbClr val="403011"/>
                </a:solidFill>
                <a:latin typeface="Brygada 1918" pitchFamily="34" charset="0"/>
                <a:ea typeface="Brygada 1918" pitchFamily="34" charset="-122"/>
                <a:cs typeface="Brygada 1918" pitchFamily="34" charset="-120"/>
              </a:rPr>
              <a:t>Cerințe: studii, experiență, abilități specifice. Nu te speria dacă nu ai tot – citește mai departe</a:t>
            </a:r>
            <a:endParaRPr lang="en-US" sz="1300" dirty="0"/>
          </a:p>
        </p:txBody>
      </p:sp>
      <p:sp>
        <p:nvSpPr>
          <p:cNvPr id="24" name="Shape 22"/>
          <p:cNvSpPr/>
          <p:nvPr/>
        </p:nvSpPr>
        <p:spPr>
          <a:xfrm>
            <a:off x="664726" y="6334363"/>
            <a:ext cx="13300948" cy="1003102"/>
          </a:xfrm>
          <a:prstGeom prst="roundRect">
            <a:avLst>
              <a:gd name="adj" fmla="val 24850"/>
            </a:avLst>
          </a:prstGeom>
          <a:solidFill>
            <a:srgbClr val="F6EBD4"/>
          </a:solidFill>
          <a:ln w="22860">
            <a:solidFill>
              <a:srgbClr val="626C3B"/>
            </a:solidFill>
            <a:prstDash val="solid"/>
          </a:ln>
        </p:spPr>
      </p:sp>
      <p:sp>
        <p:nvSpPr>
          <p:cNvPr id="25" name="Shape 23"/>
          <p:cNvSpPr/>
          <p:nvPr/>
        </p:nvSpPr>
        <p:spPr>
          <a:xfrm>
            <a:off x="687586" y="6357223"/>
            <a:ext cx="664726" cy="957382"/>
          </a:xfrm>
          <a:prstGeom prst="roundRect">
            <a:avLst>
              <a:gd name="adj" fmla="val 33373"/>
            </a:avLst>
          </a:prstGeom>
          <a:solidFill>
            <a:srgbClr val="626C3B"/>
          </a:solidFill>
          <a:ln/>
        </p:spPr>
      </p:sp>
      <p:sp>
        <p:nvSpPr>
          <p:cNvPr id="26" name="Text 24"/>
          <p:cNvSpPr/>
          <p:nvPr/>
        </p:nvSpPr>
        <p:spPr>
          <a:xfrm>
            <a:off x="891540" y="6680121"/>
            <a:ext cx="249198" cy="311587"/>
          </a:xfrm>
          <a:prstGeom prst="rect">
            <a:avLst/>
          </a:prstGeom>
          <a:noFill/>
          <a:ln/>
        </p:spPr>
        <p:txBody>
          <a:bodyPr wrap="none" lIns="0" tIns="0" rIns="0" bIns="0" rtlCol="0" anchor="t"/>
          <a:lstStyle/>
          <a:p>
            <a:pPr marL="0" indent="0" algn="l">
              <a:lnSpc>
                <a:spcPts val="1950"/>
              </a:lnSpc>
              <a:buNone/>
            </a:pPr>
            <a:r>
              <a:rPr lang="en-US" sz="1950" dirty="0">
                <a:solidFill>
                  <a:srgbClr val="FFFFFF"/>
                </a:solidFill>
                <a:latin typeface="Brygada 1918 Semi Bold" pitchFamily="34" charset="0"/>
                <a:ea typeface="Brygada 1918 Semi Bold" pitchFamily="34" charset="-122"/>
                <a:cs typeface="Brygada 1918 Semi Bold" pitchFamily="34" charset="-120"/>
              </a:rPr>
              <a:t>5</a:t>
            </a:r>
            <a:endParaRPr lang="en-US" sz="1950" dirty="0"/>
          </a:p>
        </p:txBody>
      </p:sp>
      <p:sp>
        <p:nvSpPr>
          <p:cNvPr id="27" name="Text 25"/>
          <p:cNvSpPr/>
          <p:nvPr/>
        </p:nvSpPr>
        <p:spPr>
          <a:xfrm>
            <a:off x="1518404" y="6523315"/>
            <a:ext cx="2077164" cy="259675"/>
          </a:xfrm>
          <a:prstGeom prst="rect">
            <a:avLst/>
          </a:prstGeom>
          <a:noFill/>
          <a:ln/>
        </p:spPr>
        <p:txBody>
          <a:bodyPr wrap="none" lIns="0" tIns="0" rIns="0" bIns="0" rtlCol="0" anchor="t"/>
          <a:lstStyle/>
          <a:p>
            <a:pPr marL="0" indent="0" algn="l">
              <a:lnSpc>
                <a:spcPts val="2000"/>
              </a:lnSpc>
              <a:buNone/>
            </a:pPr>
            <a:r>
              <a:rPr lang="en-US" sz="1600" dirty="0">
                <a:solidFill>
                  <a:srgbClr val="403011"/>
                </a:solidFill>
                <a:latin typeface="Brygada 1918 Semi Bold" pitchFamily="34" charset="0"/>
                <a:ea typeface="Brygada 1918 Semi Bold" pitchFamily="34" charset="-122"/>
                <a:cs typeface="Brygada 1918 Semi Bold" pitchFamily="34" charset="-120"/>
              </a:rPr>
              <a:t>Ce se oferă</a:t>
            </a:r>
            <a:endParaRPr lang="en-US" sz="1600" dirty="0"/>
          </a:p>
        </p:txBody>
      </p:sp>
      <p:sp>
        <p:nvSpPr>
          <p:cNvPr id="28" name="Text 26"/>
          <p:cNvSpPr/>
          <p:nvPr/>
        </p:nvSpPr>
        <p:spPr>
          <a:xfrm>
            <a:off x="1518404" y="6882646"/>
            <a:ext cx="12258318" cy="265867"/>
          </a:xfrm>
          <a:prstGeom prst="rect">
            <a:avLst/>
          </a:prstGeom>
          <a:noFill/>
          <a:ln/>
        </p:spPr>
        <p:txBody>
          <a:bodyPr wrap="none" lIns="0" tIns="0" rIns="0" bIns="0" rtlCol="0" anchor="t"/>
          <a:lstStyle/>
          <a:p>
            <a:pPr marL="0" indent="0" algn="l">
              <a:lnSpc>
                <a:spcPts val="2050"/>
              </a:lnSpc>
              <a:buNone/>
            </a:pPr>
            <a:r>
              <a:rPr lang="en-US" sz="1300" dirty="0">
                <a:solidFill>
                  <a:srgbClr val="403011"/>
                </a:solidFill>
                <a:latin typeface="Brygada 1918" pitchFamily="34" charset="0"/>
                <a:ea typeface="Brygada 1918" pitchFamily="34" charset="-122"/>
                <a:cs typeface="Brygada 1918" pitchFamily="34" charset="-120"/>
              </a:rPr>
              <a:t>Salariul (sau intervalul salarial), beneficiile, posibilitățile de dezvoltare profesională</a:t>
            </a:r>
            <a:endParaRPr lang="en-US" sz="1300" dirty="0"/>
          </a:p>
        </p:txBody>
      </p:sp>
      <p:sp>
        <p:nvSpPr>
          <p:cNvPr id="29" name="Text 27"/>
          <p:cNvSpPr/>
          <p:nvPr/>
        </p:nvSpPr>
        <p:spPr>
          <a:xfrm>
            <a:off x="664726" y="7524393"/>
            <a:ext cx="13300948" cy="265867"/>
          </a:xfrm>
          <a:prstGeom prst="rect">
            <a:avLst/>
          </a:prstGeom>
          <a:noFill/>
          <a:ln/>
        </p:spPr>
        <p:txBody>
          <a:bodyPr wrap="none" lIns="0" tIns="0" rIns="0" bIns="0" rtlCol="0" anchor="t"/>
          <a:lstStyle/>
          <a:p>
            <a:pPr marL="0" indent="0" algn="l">
              <a:lnSpc>
                <a:spcPts val="2050"/>
              </a:lnSpc>
              <a:buNone/>
            </a:pPr>
            <a:r>
              <a:rPr lang="en-US" sz="1300" dirty="0">
                <a:solidFill>
                  <a:srgbClr val="403011"/>
                </a:solidFill>
                <a:latin typeface="Brygada 1918" pitchFamily="34" charset="0"/>
                <a:ea typeface="Brygada 1918" pitchFamily="34" charset="-122"/>
                <a:cs typeface="Brygada 1918" pitchFamily="34" charset="-120"/>
              </a:rPr>
              <a:t>Dacă înțelegi doar jumătate din anunț, este în regulă la început. Important este să fie clar ce muncă presupune jobul și dacă poți să o faci.</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62808" y="386953"/>
            <a:ext cx="4824889" cy="351830"/>
          </a:xfrm>
          <a:prstGeom prst="rect">
            <a:avLst/>
          </a:prstGeom>
          <a:noFill/>
          <a:ln/>
        </p:spPr>
        <p:txBody>
          <a:bodyPr wrap="none" lIns="0" tIns="0" rIns="0" bIns="0" rtlCol="0" anchor="t"/>
          <a:lstStyle/>
          <a:p>
            <a:pPr marL="0" indent="0" algn="l">
              <a:lnSpc>
                <a:spcPts val="2750"/>
              </a:lnSpc>
              <a:buNone/>
            </a:pPr>
            <a:r>
              <a:rPr lang="en-US" sz="2200" dirty="0">
                <a:solidFill>
                  <a:srgbClr val="403011"/>
                </a:solidFill>
                <a:latin typeface="Brygada 1918 Semi Bold" pitchFamily="34" charset="0"/>
                <a:ea typeface="Brygada 1918 Semi Bold" pitchFamily="34" charset="-122"/>
                <a:cs typeface="Brygada 1918 Semi Bold" pitchFamily="34" charset="-120"/>
              </a:rPr>
              <a:t>Cum știi dacă un job ți se potrivește?</a:t>
            </a:r>
            <a:endParaRPr lang="en-US" sz="2200" dirty="0"/>
          </a:p>
        </p:txBody>
      </p:sp>
      <p:sp>
        <p:nvSpPr>
          <p:cNvPr id="3" name="Text 1"/>
          <p:cNvSpPr/>
          <p:nvPr/>
        </p:nvSpPr>
        <p:spPr>
          <a:xfrm>
            <a:off x="562808" y="1076325"/>
            <a:ext cx="6580823" cy="450294"/>
          </a:xfrm>
          <a:prstGeom prst="rect">
            <a:avLst/>
          </a:prstGeom>
          <a:noFill/>
          <a:ln/>
        </p:spPr>
        <p:txBody>
          <a:bodyPr wrap="square" lIns="0" tIns="0" rIns="0" bIns="0" rtlCol="0" anchor="t"/>
          <a:lstStyle/>
          <a:p>
            <a:pPr marL="0" indent="0" algn="l">
              <a:lnSpc>
                <a:spcPts val="1750"/>
              </a:lnSpc>
              <a:buNone/>
            </a:pPr>
            <a:r>
              <a:rPr lang="en-US" sz="1100" dirty="0">
                <a:solidFill>
                  <a:srgbClr val="403011"/>
                </a:solidFill>
                <a:latin typeface="Brygada 1918" pitchFamily="34" charset="0"/>
                <a:ea typeface="Brygada 1918" pitchFamily="34" charset="-122"/>
                <a:cs typeface="Brygada 1918" pitchFamily="34" charset="-120"/>
              </a:rPr>
              <a:t>Înainte să aplici, pune-ți aceste întrebări sincere. Răspunsurile te vor ajuta să iei decizia corectă și să nu îți pierzi timpul cu joburi nepotrivite:</a:t>
            </a:r>
            <a:endParaRPr lang="en-US" sz="1100" dirty="0"/>
          </a:p>
        </p:txBody>
      </p:sp>
      <p:sp>
        <p:nvSpPr>
          <p:cNvPr id="4" name="Shape 2"/>
          <p:cNvSpPr/>
          <p:nvPr/>
        </p:nvSpPr>
        <p:spPr>
          <a:xfrm>
            <a:off x="562808" y="1759625"/>
            <a:ext cx="70247" cy="70247"/>
          </a:xfrm>
          <a:prstGeom prst="roundRect">
            <a:avLst>
              <a:gd name="adj" fmla="val 650846"/>
            </a:avLst>
          </a:prstGeom>
          <a:solidFill>
            <a:srgbClr val="626C3B"/>
          </a:solidFill>
          <a:ln/>
        </p:spPr>
      </p:sp>
      <p:sp>
        <p:nvSpPr>
          <p:cNvPr id="5" name="Text 3"/>
          <p:cNvSpPr/>
          <p:nvPr/>
        </p:nvSpPr>
        <p:spPr>
          <a:xfrm>
            <a:off x="773668" y="1684853"/>
            <a:ext cx="1797487" cy="219789"/>
          </a:xfrm>
          <a:prstGeom prst="rect">
            <a:avLst/>
          </a:prstGeom>
          <a:noFill/>
          <a:ln/>
        </p:spPr>
        <p:txBody>
          <a:bodyPr wrap="none" lIns="0" tIns="0" rIns="0" bIns="0" rtlCol="0" anchor="t"/>
          <a:lstStyle/>
          <a:p>
            <a:pPr marL="0" indent="0" algn="l">
              <a:lnSpc>
                <a:spcPts val="1700"/>
              </a:lnSpc>
              <a:buNone/>
            </a:pPr>
            <a:r>
              <a:rPr lang="en-US" sz="1350" dirty="0">
                <a:solidFill>
                  <a:srgbClr val="403011"/>
                </a:solidFill>
                <a:latin typeface="Brygada 1918 Semi Bold" pitchFamily="34" charset="0"/>
                <a:ea typeface="Brygada 1918 Semi Bold" pitchFamily="34" charset="-122"/>
                <a:cs typeface="Brygada 1918 Semi Bold" pitchFamily="34" charset="-120"/>
              </a:rPr>
              <a:t>Pot ajunge la acel loc?</a:t>
            </a:r>
            <a:endParaRPr lang="en-US" sz="1350" dirty="0"/>
          </a:p>
        </p:txBody>
      </p:sp>
      <p:sp>
        <p:nvSpPr>
          <p:cNvPr id="6" name="Text 4"/>
          <p:cNvSpPr/>
          <p:nvPr/>
        </p:nvSpPr>
        <p:spPr>
          <a:xfrm>
            <a:off x="773668" y="2045256"/>
            <a:ext cx="6369963" cy="225147"/>
          </a:xfrm>
          <a:prstGeom prst="rect">
            <a:avLst/>
          </a:prstGeom>
          <a:noFill/>
          <a:ln/>
        </p:spPr>
        <p:txBody>
          <a:bodyPr wrap="none" lIns="0" tIns="0" rIns="0" bIns="0" rtlCol="0" anchor="t"/>
          <a:lstStyle/>
          <a:p>
            <a:pPr marL="0" indent="0" algn="l">
              <a:lnSpc>
                <a:spcPts val="1750"/>
              </a:lnSpc>
              <a:buNone/>
            </a:pPr>
            <a:r>
              <a:rPr lang="en-US" sz="1100" dirty="0">
                <a:solidFill>
                  <a:srgbClr val="403011"/>
                </a:solidFill>
                <a:latin typeface="Brygada 1918" pitchFamily="34" charset="0"/>
                <a:ea typeface="Brygada 1918" pitchFamily="34" charset="-122"/>
                <a:cs typeface="Brygada 1918" pitchFamily="34" charset="-120"/>
              </a:rPr>
              <a:t>Există transport în comun? Cât timp durează drumul? Este fezabil în fiecare zi?</a:t>
            </a:r>
            <a:endParaRPr lang="en-US" sz="1100" dirty="0"/>
          </a:p>
        </p:txBody>
      </p:sp>
      <p:sp>
        <p:nvSpPr>
          <p:cNvPr id="7" name="Shape 5"/>
          <p:cNvSpPr/>
          <p:nvPr/>
        </p:nvSpPr>
        <p:spPr>
          <a:xfrm>
            <a:off x="562808" y="2626519"/>
            <a:ext cx="70247" cy="70247"/>
          </a:xfrm>
          <a:prstGeom prst="roundRect">
            <a:avLst>
              <a:gd name="adj" fmla="val 650846"/>
            </a:avLst>
          </a:prstGeom>
          <a:solidFill>
            <a:srgbClr val="83792E"/>
          </a:solidFill>
          <a:ln/>
        </p:spPr>
      </p:sp>
      <p:sp>
        <p:nvSpPr>
          <p:cNvPr id="8" name="Text 6"/>
          <p:cNvSpPr/>
          <p:nvPr/>
        </p:nvSpPr>
        <p:spPr>
          <a:xfrm>
            <a:off x="773668" y="2551748"/>
            <a:ext cx="2228017" cy="219789"/>
          </a:xfrm>
          <a:prstGeom prst="rect">
            <a:avLst/>
          </a:prstGeom>
          <a:noFill/>
          <a:ln/>
        </p:spPr>
        <p:txBody>
          <a:bodyPr wrap="none" lIns="0" tIns="0" rIns="0" bIns="0" rtlCol="0" anchor="t"/>
          <a:lstStyle/>
          <a:p>
            <a:pPr marL="0" indent="0" algn="l">
              <a:lnSpc>
                <a:spcPts val="1700"/>
              </a:lnSpc>
              <a:buNone/>
            </a:pPr>
            <a:r>
              <a:rPr lang="en-US" sz="1350" dirty="0">
                <a:solidFill>
                  <a:srgbClr val="403011"/>
                </a:solidFill>
                <a:latin typeface="Brygada 1918 Semi Bold" pitchFamily="34" charset="0"/>
                <a:ea typeface="Brygada 1918 Semi Bold" pitchFamily="34" charset="-122"/>
                <a:cs typeface="Brygada 1918 Semi Bold" pitchFamily="34" charset="-120"/>
              </a:rPr>
              <a:t>Pot lucra programul cerut?</a:t>
            </a:r>
            <a:endParaRPr lang="en-US" sz="1350" dirty="0"/>
          </a:p>
        </p:txBody>
      </p:sp>
      <p:sp>
        <p:nvSpPr>
          <p:cNvPr id="9" name="Text 7"/>
          <p:cNvSpPr/>
          <p:nvPr/>
        </p:nvSpPr>
        <p:spPr>
          <a:xfrm>
            <a:off x="773668" y="2912150"/>
            <a:ext cx="6369963" cy="225147"/>
          </a:xfrm>
          <a:prstGeom prst="rect">
            <a:avLst/>
          </a:prstGeom>
          <a:noFill/>
          <a:ln/>
        </p:spPr>
        <p:txBody>
          <a:bodyPr wrap="none" lIns="0" tIns="0" rIns="0" bIns="0" rtlCol="0" anchor="t"/>
          <a:lstStyle/>
          <a:p>
            <a:pPr marL="0" indent="0" algn="l">
              <a:lnSpc>
                <a:spcPts val="1750"/>
              </a:lnSpc>
              <a:buNone/>
            </a:pPr>
            <a:r>
              <a:rPr lang="en-US" sz="1100" dirty="0">
                <a:solidFill>
                  <a:srgbClr val="403011"/>
                </a:solidFill>
                <a:latin typeface="Brygada 1918" pitchFamily="34" charset="0"/>
                <a:ea typeface="Brygada 1918" pitchFamily="34" charset="-122"/>
                <a:cs typeface="Brygada 1918" pitchFamily="34" charset="-120"/>
              </a:rPr>
              <a:t>Dacă este tură de noapte sau weekend, se potrivește cu viața mea personală și familia?</a:t>
            </a:r>
            <a:endParaRPr lang="en-US" sz="1100" dirty="0"/>
          </a:p>
        </p:txBody>
      </p:sp>
      <p:sp>
        <p:nvSpPr>
          <p:cNvPr id="10" name="Shape 8"/>
          <p:cNvSpPr/>
          <p:nvPr/>
        </p:nvSpPr>
        <p:spPr>
          <a:xfrm>
            <a:off x="562808" y="3493413"/>
            <a:ext cx="70247" cy="70247"/>
          </a:xfrm>
          <a:prstGeom prst="roundRect">
            <a:avLst>
              <a:gd name="adj" fmla="val 650846"/>
            </a:avLst>
          </a:prstGeom>
          <a:solidFill>
            <a:srgbClr val="E8AF3B"/>
          </a:solidFill>
          <a:ln/>
        </p:spPr>
      </p:sp>
      <p:sp>
        <p:nvSpPr>
          <p:cNvPr id="11" name="Text 9"/>
          <p:cNvSpPr/>
          <p:nvPr/>
        </p:nvSpPr>
        <p:spPr>
          <a:xfrm>
            <a:off x="773668" y="3418642"/>
            <a:ext cx="2619613" cy="219789"/>
          </a:xfrm>
          <a:prstGeom prst="rect">
            <a:avLst/>
          </a:prstGeom>
          <a:noFill/>
          <a:ln/>
        </p:spPr>
        <p:txBody>
          <a:bodyPr wrap="none" lIns="0" tIns="0" rIns="0" bIns="0" rtlCol="0" anchor="t"/>
          <a:lstStyle/>
          <a:p>
            <a:pPr marL="0" indent="0" algn="l">
              <a:lnSpc>
                <a:spcPts val="1700"/>
              </a:lnSpc>
              <a:buNone/>
            </a:pPr>
            <a:r>
              <a:rPr lang="en-US" sz="1350" dirty="0">
                <a:solidFill>
                  <a:srgbClr val="403011"/>
                </a:solidFill>
                <a:latin typeface="Brygada 1918 Semi Bold" pitchFamily="34" charset="0"/>
                <a:ea typeface="Brygada 1918 Semi Bold" pitchFamily="34" charset="-122"/>
                <a:cs typeface="Brygada 1918 Semi Bold" pitchFamily="34" charset="-120"/>
              </a:rPr>
              <a:t>Am mai făcut ceva asemănător?</a:t>
            </a:r>
            <a:endParaRPr lang="en-US" sz="1350" dirty="0"/>
          </a:p>
        </p:txBody>
      </p:sp>
      <p:sp>
        <p:nvSpPr>
          <p:cNvPr id="12" name="Text 10"/>
          <p:cNvSpPr/>
          <p:nvPr/>
        </p:nvSpPr>
        <p:spPr>
          <a:xfrm>
            <a:off x="773668" y="3779044"/>
            <a:ext cx="6369963" cy="225147"/>
          </a:xfrm>
          <a:prstGeom prst="rect">
            <a:avLst/>
          </a:prstGeom>
          <a:noFill/>
          <a:ln/>
        </p:spPr>
        <p:txBody>
          <a:bodyPr wrap="none" lIns="0" tIns="0" rIns="0" bIns="0" rtlCol="0" anchor="t"/>
          <a:lstStyle/>
          <a:p>
            <a:pPr marL="0" indent="0" algn="l">
              <a:lnSpc>
                <a:spcPts val="1750"/>
              </a:lnSpc>
              <a:buNone/>
            </a:pPr>
            <a:r>
              <a:rPr lang="en-US" sz="1100" dirty="0">
                <a:solidFill>
                  <a:srgbClr val="403011"/>
                </a:solidFill>
                <a:latin typeface="Brygada 1918" pitchFamily="34" charset="0"/>
                <a:ea typeface="Brygada 1918" pitchFamily="34" charset="-122"/>
                <a:cs typeface="Brygada 1918" pitchFamily="34" charset="-120"/>
              </a:rPr>
              <a:t>Chiar dacă nu exact același job, am aptitudini transferabile?</a:t>
            </a:r>
            <a:endParaRPr lang="en-US" sz="1100" dirty="0"/>
          </a:p>
        </p:txBody>
      </p:sp>
      <p:sp>
        <p:nvSpPr>
          <p:cNvPr id="13" name="Shape 11"/>
          <p:cNvSpPr/>
          <p:nvPr/>
        </p:nvSpPr>
        <p:spPr>
          <a:xfrm>
            <a:off x="562808" y="4360307"/>
            <a:ext cx="70247" cy="70247"/>
          </a:xfrm>
          <a:prstGeom prst="roundRect">
            <a:avLst>
              <a:gd name="adj" fmla="val 650846"/>
            </a:avLst>
          </a:prstGeom>
          <a:solidFill>
            <a:srgbClr val="CC914D"/>
          </a:solidFill>
          <a:ln/>
        </p:spPr>
      </p:sp>
      <p:sp>
        <p:nvSpPr>
          <p:cNvPr id="14" name="Text 12"/>
          <p:cNvSpPr/>
          <p:nvPr/>
        </p:nvSpPr>
        <p:spPr>
          <a:xfrm>
            <a:off x="773668" y="4285536"/>
            <a:ext cx="1758910" cy="219789"/>
          </a:xfrm>
          <a:prstGeom prst="rect">
            <a:avLst/>
          </a:prstGeom>
          <a:noFill/>
          <a:ln/>
        </p:spPr>
        <p:txBody>
          <a:bodyPr wrap="none" lIns="0" tIns="0" rIns="0" bIns="0" rtlCol="0" anchor="t"/>
          <a:lstStyle/>
          <a:p>
            <a:pPr marL="0" indent="0" algn="l">
              <a:lnSpc>
                <a:spcPts val="1700"/>
              </a:lnSpc>
              <a:buNone/>
            </a:pPr>
            <a:r>
              <a:rPr lang="en-US" sz="1350" dirty="0">
                <a:solidFill>
                  <a:srgbClr val="403011"/>
                </a:solidFill>
                <a:latin typeface="Brygada 1918 Semi Bold" pitchFamily="34" charset="0"/>
                <a:ea typeface="Brygada 1918 Semi Bold" pitchFamily="34" charset="-122"/>
                <a:cs typeface="Brygada 1918 Semi Bold" pitchFamily="34" charset="-120"/>
              </a:rPr>
              <a:t>Sunt dispus să învăț?</a:t>
            </a:r>
            <a:endParaRPr lang="en-US" sz="1350" dirty="0"/>
          </a:p>
        </p:txBody>
      </p:sp>
      <p:sp>
        <p:nvSpPr>
          <p:cNvPr id="15" name="Text 13"/>
          <p:cNvSpPr/>
          <p:nvPr/>
        </p:nvSpPr>
        <p:spPr>
          <a:xfrm>
            <a:off x="773668" y="4645938"/>
            <a:ext cx="6369963" cy="225147"/>
          </a:xfrm>
          <a:prstGeom prst="rect">
            <a:avLst/>
          </a:prstGeom>
          <a:noFill/>
          <a:ln/>
        </p:spPr>
        <p:txBody>
          <a:bodyPr wrap="none" lIns="0" tIns="0" rIns="0" bIns="0" rtlCol="0" anchor="t"/>
          <a:lstStyle/>
          <a:p>
            <a:pPr marL="0" indent="0" algn="l">
              <a:lnSpc>
                <a:spcPts val="1750"/>
              </a:lnSpc>
              <a:buNone/>
            </a:pPr>
            <a:r>
              <a:rPr lang="en-US" sz="1100" dirty="0">
                <a:solidFill>
                  <a:srgbClr val="403011"/>
                </a:solidFill>
                <a:latin typeface="Brygada 1918" pitchFamily="34" charset="0"/>
                <a:ea typeface="Brygada 1918" pitchFamily="34" charset="-122"/>
                <a:cs typeface="Brygada 1918" pitchFamily="34" charset="-120"/>
              </a:rPr>
              <a:t>Dacă nu știu totul, sunt motivat să învăț lucruri noi?</a:t>
            </a:r>
            <a:endParaRPr lang="en-US" sz="1100" dirty="0"/>
          </a:p>
        </p:txBody>
      </p:sp>
      <p:pic>
        <p:nvPicPr>
          <p:cNvPr id="16" name="Image 0" descr="preencoded.png"/>
          <p:cNvPicPr>
            <a:picLocks noChangeAspect="1"/>
          </p:cNvPicPr>
          <p:nvPr/>
        </p:nvPicPr>
        <p:blipFill>
          <a:blip r:embed="rId3"/>
          <a:stretch>
            <a:fillRect/>
          </a:stretch>
        </p:blipFill>
        <p:spPr>
          <a:xfrm>
            <a:off x="7494389" y="1107996"/>
            <a:ext cx="6580823" cy="6580823"/>
          </a:xfrm>
          <a:prstGeom prst="rect">
            <a:avLst/>
          </a:prstGeom>
        </p:spPr>
      </p:pic>
      <p:sp>
        <p:nvSpPr>
          <p:cNvPr id="17" name="Shape 14"/>
          <p:cNvSpPr/>
          <p:nvPr/>
        </p:nvSpPr>
        <p:spPr>
          <a:xfrm>
            <a:off x="7494389" y="7847052"/>
            <a:ext cx="6580823" cy="822841"/>
          </a:xfrm>
          <a:prstGeom prst="roundRect">
            <a:avLst>
              <a:gd name="adj" fmla="val 25651"/>
            </a:avLst>
          </a:prstGeom>
          <a:solidFill>
            <a:srgbClr val="DFE4CE"/>
          </a:solidFill>
          <a:ln/>
        </p:spPr>
      </p:sp>
      <p:pic>
        <p:nvPicPr>
          <p:cNvPr id="18" name="Image 1" descr="preencoded.png"/>
          <p:cNvPicPr>
            <a:picLocks noChangeAspect="1"/>
          </p:cNvPicPr>
          <p:nvPr/>
        </p:nvPicPr>
        <p:blipFill>
          <a:blip r:embed="rId4"/>
          <a:stretch>
            <a:fillRect/>
          </a:stretch>
        </p:blipFill>
        <p:spPr>
          <a:xfrm>
            <a:off x="7635002" y="8052078"/>
            <a:ext cx="175855" cy="140613"/>
          </a:xfrm>
          <a:prstGeom prst="rect">
            <a:avLst/>
          </a:prstGeom>
        </p:spPr>
      </p:pic>
      <p:sp>
        <p:nvSpPr>
          <p:cNvPr id="19" name="Text 15"/>
          <p:cNvSpPr/>
          <p:nvPr/>
        </p:nvSpPr>
        <p:spPr>
          <a:xfrm>
            <a:off x="7951470" y="8022788"/>
            <a:ext cx="5983129" cy="450294"/>
          </a:xfrm>
          <a:prstGeom prst="rect">
            <a:avLst/>
          </a:prstGeom>
          <a:noFill/>
          <a:ln/>
        </p:spPr>
        <p:txBody>
          <a:bodyPr wrap="square" lIns="0" tIns="0" rIns="0" bIns="0" rtlCol="0" anchor="t"/>
          <a:lstStyle/>
          <a:p>
            <a:pPr marL="0" indent="0" algn="l">
              <a:lnSpc>
                <a:spcPts val="1750"/>
              </a:lnSpc>
              <a:buNone/>
            </a:pPr>
            <a:r>
              <a:rPr lang="en-US" sz="1100" b="1" dirty="0">
                <a:solidFill>
                  <a:srgbClr val="000000"/>
                </a:solidFill>
                <a:latin typeface="Brygada 1918" pitchFamily="34" charset="0"/>
                <a:ea typeface="Brygada 1918" pitchFamily="34" charset="-122"/>
                <a:cs typeface="Brygada 1918" pitchFamily="34" charset="-120"/>
              </a:rPr>
              <a:t>Sfat important:</a:t>
            </a:r>
            <a:r>
              <a:rPr lang="en-US" sz="1100" dirty="0">
                <a:solidFill>
                  <a:srgbClr val="000000"/>
                </a:solidFill>
                <a:latin typeface="Brygada 1918" pitchFamily="34" charset="0"/>
                <a:ea typeface="Brygada 1918" pitchFamily="34" charset="-122"/>
                <a:cs typeface="Brygada 1918" pitchFamily="34" charset="-120"/>
              </a:rPr>
              <a:t> Nu te elimina singur din start! Dacă îndeplinești o parte din cerințe și ești dispus să înveți, poți aplica cu încredere. Multe firme oferă formare la locul de muncă.</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760720" cy="8229600"/>
          </a:xfrm>
          <a:prstGeom prst="rect">
            <a:avLst/>
          </a:prstGeom>
        </p:spPr>
      </p:pic>
      <p:sp>
        <p:nvSpPr>
          <p:cNvPr id="3" name="Shape 0"/>
          <p:cNvSpPr/>
          <p:nvPr/>
        </p:nvSpPr>
        <p:spPr>
          <a:xfrm>
            <a:off x="6280190" y="2635687"/>
            <a:ext cx="1266468" cy="388382"/>
          </a:xfrm>
          <a:prstGeom prst="roundRect">
            <a:avLst>
              <a:gd name="adj" fmla="val 61323"/>
            </a:avLst>
          </a:prstGeom>
          <a:noFill/>
          <a:ln w="7620">
            <a:solidFill>
              <a:srgbClr val="626C3B"/>
            </a:solidFill>
            <a:prstDash val="solid"/>
          </a:ln>
        </p:spPr>
      </p:sp>
      <p:sp>
        <p:nvSpPr>
          <p:cNvPr id="4" name="Text 1"/>
          <p:cNvSpPr/>
          <p:nvPr/>
        </p:nvSpPr>
        <p:spPr>
          <a:xfrm>
            <a:off x="6406872" y="2702838"/>
            <a:ext cx="1013103" cy="254079"/>
          </a:xfrm>
          <a:prstGeom prst="rect">
            <a:avLst/>
          </a:prstGeom>
          <a:noFill/>
          <a:ln/>
        </p:spPr>
        <p:txBody>
          <a:bodyPr wrap="none" lIns="0" tIns="0" rIns="0" bIns="0" rtlCol="0" anchor="t"/>
          <a:lstStyle/>
          <a:p>
            <a:pPr marL="0" indent="0" algn="l">
              <a:lnSpc>
                <a:spcPts val="2000"/>
              </a:lnSpc>
              <a:buNone/>
            </a:pPr>
            <a:r>
              <a:rPr lang="en-US" sz="1250" dirty="0">
                <a:solidFill>
                  <a:srgbClr val="626C3B"/>
                </a:solidFill>
                <a:latin typeface="Brygada 1918" pitchFamily="34" charset="0"/>
                <a:ea typeface="Brygada 1918" pitchFamily="34" charset="-122"/>
                <a:cs typeface="Brygada 1918" pitchFamily="34" charset="-120"/>
              </a:rPr>
              <a:t>CAPITOLUL 3</a:t>
            </a:r>
            <a:endParaRPr lang="en-US" sz="1250" dirty="0"/>
          </a:p>
        </p:txBody>
      </p:sp>
      <p:sp>
        <p:nvSpPr>
          <p:cNvPr id="5" name="Text 2"/>
          <p:cNvSpPr/>
          <p:nvPr/>
        </p:nvSpPr>
        <p:spPr>
          <a:xfrm>
            <a:off x="6280190" y="3103364"/>
            <a:ext cx="7556421" cy="1240155"/>
          </a:xfrm>
          <a:prstGeom prst="rect">
            <a:avLst/>
          </a:prstGeom>
          <a:noFill/>
          <a:ln/>
        </p:spPr>
        <p:txBody>
          <a:bodyPr wrap="square" lIns="0" tIns="0" rIns="0" bIns="0" rtlCol="0" anchor="t"/>
          <a:lstStyle/>
          <a:p>
            <a:pPr marL="0" indent="0" algn="l">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Cum aplici la un loc de muncă online</a:t>
            </a:r>
            <a:endParaRPr lang="en-US" sz="3900" dirty="0"/>
          </a:p>
        </p:txBody>
      </p:sp>
      <p:sp>
        <p:nvSpPr>
          <p:cNvPr id="6" name="Text 3"/>
          <p:cNvSpPr/>
          <p:nvPr/>
        </p:nvSpPr>
        <p:spPr>
          <a:xfrm>
            <a:off x="6280190" y="4641175"/>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403011"/>
                </a:solidFill>
                <a:latin typeface="Brygada 1918" pitchFamily="34" charset="0"/>
                <a:ea typeface="Brygada 1918" pitchFamily="34" charset="-122"/>
                <a:cs typeface="Brygada 1918" pitchFamily="34" charset="-120"/>
              </a:rPr>
              <a:t>Acum că ai găsit un job potrivit, vine momentul să aplici. Există două metode principale de aplicare online, iar tu vei învăța ambele pentru a fi pregătit în orice situație.</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0413" y="309682"/>
            <a:ext cx="2252305" cy="281583"/>
          </a:xfrm>
          <a:prstGeom prst="rect">
            <a:avLst/>
          </a:prstGeom>
          <a:noFill/>
          <a:ln/>
        </p:spPr>
        <p:txBody>
          <a:bodyPr wrap="none" lIns="0" tIns="0" rIns="0" bIns="0" rtlCol="0" anchor="t"/>
          <a:lstStyle/>
          <a:p>
            <a:pPr marL="0" indent="0" algn="l">
              <a:lnSpc>
                <a:spcPts val="2200"/>
              </a:lnSpc>
              <a:buNone/>
            </a:pPr>
            <a:r>
              <a:rPr lang="en-US" sz="1750" dirty="0">
                <a:solidFill>
                  <a:srgbClr val="403011"/>
                </a:solidFill>
                <a:latin typeface="Brygada 1918 Semi Bold" pitchFamily="34" charset="0"/>
                <a:ea typeface="Brygada 1918 Semi Bold" pitchFamily="34" charset="-122"/>
                <a:cs typeface="Brygada 1918 Semi Bold" pitchFamily="34" charset="-120"/>
              </a:rPr>
              <a:t>Aplicare prin e-mail</a:t>
            </a:r>
            <a:endParaRPr lang="en-US" sz="1750" dirty="0"/>
          </a:p>
        </p:txBody>
      </p:sp>
      <p:sp>
        <p:nvSpPr>
          <p:cNvPr id="3" name="Text 1"/>
          <p:cNvSpPr/>
          <p:nvPr/>
        </p:nvSpPr>
        <p:spPr>
          <a:xfrm>
            <a:off x="450413" y="816412"/>
            <a:ext cx="13729573" cy="180142"/>
          </a:xfrm>
          <a:prstGeom prst="rect">
            <a:avLst/>
          </a:prstGeom>
          <a:noFill/>
          <a:ln/>
        </p:spPr>
        <p:txBody>
          <a:bodyPr wrap="none" lIns="0" tIns="0" rIns="0" bIns="0" rtlCol="0" anchor="t"/>
          <a:lstStyle/>
          <a:p>
            <a:pPr marL="0" indent="0" algn="l">
              <a:lnSpc>
                <a:spcPts val="1400"/>
              </a:lnSpc>
              <a:buNone/>
            </a:pPr>
            <a:r>
              <a:rPr lang="en-US" sz="850" dirty="0">
                <a:solidFill>
                  <a:srgbClr val="403011"/>
                </a:solidFill>
                <a:latin typeface="Brygada 1918" pitchFamily="34" charset="0"/>
                <a:ea typeface="Brygada 1918" pitchFamily="34" charset="-122"/>
                <a:cs typeface="Brygada 1918" pitchFamily="34" charset="-120"/>
              </a:rPr>
              <a:t>Aceasta este cea mai frecventă metodă de aplicare. Mulți angajatori preferă să primească candidaturile direct pe e-mail. Urmează acești pași exact și vei face o impresie profesională:</a:t>
            </a:r>
            <a:endParaRPr lang="en-US" sz="850" dirty="0"/>
          </a:p>
        </p:txBody>
      </p:sp>
      <p:pic>
        <p:nvPicPr>
          <p:cNvPr id="4" name="Image 0" descr="preencoded.png"/>
          <p:cNvPicPr>
            <a:picLocks noChangeAspect="1"/>
          </p:cNvPicPr>
          <p:nvPr/>
        </p:nvPicPr>
        <p:blipFill>
          <a:blip r:embed="rId3"/>
          <a:stretch>
            <a:fillRect/>
          </a:stretch>
        </p:blipFill>
        <p:spPr>
          <a:xfrm>
            <a:off x="450413" y="1123236"/>
            <a:ext cx="337780" cy="1143000"/>
          </a:xfrm>
          <a:prstGeom prst="rect">
            <a:avLst/>
          </a:prstGeom>
        </p:spPr>
      </p:pic>
      <p:sp>
        <p:nvSpPr>
          <p:cNvPr id="5" name="Text 2"/>
          <p:cNvSpPr/>
          <p:nvPr/>
        </p:nvSpPr>
        <p:spPr>
          <a:xfrm>
            <a:off x="900708" y="1235750"/>
            <a:ext cx="1829991" cy="175855"/>
          </a:xfrm>
          <a:prstGeom prst="rect">
            <a:avLst/>
          </a:prstGeom>
          <a:noFill/>
          <a:ln/>
        </p:spPr>
        <p:txBody>
          <a:bodyPr wrap="none" lIns="0" tIns="0" rIns="0" bIns="0" rtlCol="0" anchor="t"/>
          <a:lstStyle/>
          <a:p>
            <a:pPr marL="0" indent="0" algn="l">
              <a:lnSpc>
                <a:spcPts val="1350"/>
              </a:lnSpc>
              <a:buNone/>
            </a:pPr>
            <a:r>
              <a:rPr lang="en-US" sz="1100" dirty="0">
                <a:solidFill>
                  <a:srgbClr val="403011"/>
                </a:solidFill>
                <a:latin typeface="Brygada 1918 Semi Bold" pitchFamily="34" charset="0"/>
                <a:ea typeface="Brygada 1918 Semi Bold" pitchFamily="34" charset="-122"/>
                <a:cs typeface="Brygada 1918 Semi Bold" pitchFamily="34" charset="-120"/>
              </a:rPr>
              <a:t>Deschizi aplicația de e-mail</a:t>
            </a:r>
            <a:endParaRPr lang="en-US" sz="1100" dirty="0"/>
          </a:p>
        </p:txBody>
      </p:sp>
      <p:sp>
        <p:nvSpPr>
          <p:cNvPr id="6" name="Text 3"/>
          <p:cNvSpPr/>
          <p:nvPr/>
        </p:nvSpPr>
        <p:spPr>
          <a:xfrm>
            <a:off x="900708" y="1479113"/>
            <a:ext cx="13279279" cy="180142"/>
          </a:xfrm>
          <a:prstGeom prst="rect">
            <a:avLst/>
          </a:prstGeom>
          <a:noFill/>
          <a:ln/>
        </p:spPr>
        <p:txBody>
          <a:bodyPr wrap="none" lIns="0" tIns="0" rIns="0" bIns="0" rtlCol="0" anchor="t"/>
          <a:lstStyle/>
          <a:p>
            <a:pPr marL="0" indent="0" algn="l">
              <a:lnSpc>
                <a:spcPts val="1400"/>
              </a:lnSpc>
              <a:buNone/>
            </a:pPr>
            <a:r>
              <a:rPr lang="en-US" sz="850" dirty="0">
                <a:solidFill>
                  <a:srgbClr val="403011"/>
                </a:solidFill>
                <a:latin typeface="Brygada 1918" pitchFamily="34" charset="0"/>
                <a:ea typeface="Brygada 1918" pitchFamily="34" charset="-122"/>
                <a:cs typeface="Brygada 1918" pitchFamily="34" charset="-120"/>
              </a:rPr>
              <a:t>Gmail, Yahoo Mail sau orice serviciu folosești</a:t>
            </a:r>
            <a:endParaRPr lang="en-US" sz="850" dirty="0"/>
          </a:p>
        </p:txBody>
      </p:sp>
      <p:pic>
        <p:nvPicPr>
          <p:cNvPr id="7" name="Image 1" descr="preencoded.png"/>
          <p:cNvPicPr>
            <a:picLocks noChangeAspect="1"/>
          </p:cNvPicPr>
          <p:nvPr/>
        </p:nvPicPr>
        <p:blipFill>
          <a:blip r:embed="rId4"/>
          <a:stretch>
            <a:fillRect/>
          </a:stretch>
        </p:blipFill>
        <p:spPr>
          <a:xfrm>
            <a:off x="619244" y="1911429"/>
            <a:ext cx="337780" cy="1143000"/>
          </a:xfrm>
          <a:prstGeom prst="rect">
            <a:avLst/>
          </a:prstGeom>
        </p:spPr>
      </p:pic>
      <p:sp>
        <p:nvSpPr>
          <p:cNvPr id="8" name="Text 4"/>
          <p:cNvSpPr/>
          <p:nvPr/>
        </p:nvSpPr>
        <p:spPr>
          <a:xfrm>
            <a:off x="1069538" y="2023943"/>
            <a:ext cx="1861542" cy="175855"/>
          </a:xfrm>
          <a:prstGeom prst="rect">
            <a:avLst/>
          </a:prstGeom>
          <a:noFill/>
          <a:ln/>
        </p:spPr>
        <p:txBody>
          <a:bodyPr wrap="none" lIns="0" tIns="0" rIns="0" bIns="0" rtlCol="0" anchor="t"/>
          <a:lstStyle/>
          <a:p>
            <a:pPr marL="0" indent="0" algn="l">
              <a:lnSpc>
                <a:spcPts val="1350"/>
              </a:lnSpc>
              <a:buNone/>
            </a:pPr>
            <a:r>
              <a:rPr lang="en-US" sz="1100" dirty="0">
                <a:solidFill>
                  <a:srgbClr val="403011"/>
                </a:solidFill>
                <a:latin typeface="Brygada 1918 Semi Bold" pitchFamily="34" charset="0"/>
                <a:ea typeface="Brygada 1918 Semi Bold" pitchFamily="34" charset="-122"/>
                <a:cs typeface="Brygada 1918 Semi Bold" pitchFamily="34" charset="-120"/>
              </a:rPr>
              <a:t>Apeși "Scrie" sau "Compose"</a:t>
            </a:r>
            <a:endParaRPr lang="en-US" sz="1100" dirty="0"/>
          </a:p>
        </p:txBody>
      </p:sp>
      <p:sp>
        <p:nvSpPr>
          <p:cNvPr id="9" name="Text 5"/>
          <p:cNvSpPr/>
          <p:nvPr/>
        </p:nvSpPr>
        <p:spPr>
          <a:xfrm>
            <a:off x="1069538" y="2267307"/>
            <a:ext cx="13110448" cy="180142"/>
          </a:xfrm>
          <a:prstGeom prst="rect">
            <a:avLst/>
          </a:prstGeom>
          <a:noFill/>
          <a:ln/>
        </p:spPr>
        <p:txBody>
          <a:bodyPr wrap="none" lIns="0" tIns="0" rIns="0" bIns="0" rtlCol="0" anchor="t"/>
          <a:lstStyle/>
          <a:p>
            <a:pPr marL="0" indent="0" algn="l">
              <a:lnSpc>
                <a:spcPts val="1400"/>
              </a:lnSpc>
              <a:buNone/>
            </a:pPr>
            <a:r>
              <a:rPr lang="en-US" sz="850" dirty="0">
                <a:solidFill>
                  <a:srgbClr val="403011"/>
                </a:solidFill>
                <a:latin typeface="Brygada 1918" pitchFamily="34" charset="0"/>
                <a:ea typeface="Brygada 1918" pitchFamily="34" charset="-122"/>
                <a:cs typeface="Brygada 1918" pitchFamily="34" charset="-120"/>
              </a:rPr>
              <a:t>Pentru a începe un mesaj nou</a:t>
            </a:r>
            <a:endParaRPr lang="en-US" sz="850" dirty="0"/>
          </a:p>
        </p:txBody>
      </p:sp>
      <p:pic>
        <p:nvPicPr>
          <p:cNvPr id="10" name="Image 2" descr="preencoded.png"/>
          <p:cNvPicPr>
            <a:picLocks noChangeAspect="1"/>
          </p:cNvPicPr>
          <p:nvPr/>
        </p:nvPicPr>
        <p:blipFill>
          <a:blip r:embed="rId5"/>
          <a:stretch>
            <a:fillRect/>
          </a:stretch>
        </p:blipFill>
        <p:spPr>
          <a:xfrm>
            <a:off x="788194" y="2699623"/>
            <a:ext cx="337780" cy="1143000"/>
          </a:xfrm>
          <a:prstGeom prst="rect">
            <a:avLst/>
          </a:prstGeom>
        </p:spPr>
      </p:pic>
      <p:sp>
        <p:nvSpPr>
          <p:cNvPr id="11" name="Text 6"/>
          <p:cNvSpPr/>
          <p:nvPr/>
        </p:nvSpPr>
        <p:spPr>
          <a:xfrm>
            <a:off x="1238488" y="2812137"/>
            <a:ext cx="1792843" cy="175855"/>
          </a:xfrm>
          <a:prstGeom prst="rect">
            <a:avLst/>
          </a:prstGeom>
          <a:noFill/>
          <a:ln/>
        </p:spPr>
        <p:txBody>
          <a:bodyPr wrap="none" lIns="0" tIns="0" rIns="0" bIns="0" rtlCol="0" anchor="t"/>
          <a:lstStyle/>
          <a:p>
            <a:pPr marL="0" indent="0" algn="l">
              <a:lnSpc>
                <a:spcPts val="1350"/>
              </a:lnSpc>
              <a:buNone/>
            </a:pPr>
            <a:r>
              <a:rPr lang="en-US" sz="1100" dirty="0">
                <a:solidFill>
                  <a:srgbClr val="403011"/>
                </a:solidFill>
                <a:latin typeface="Brygada 1918 Semi Bold" pitchFamily="34" charset="0"/>
                <a:ea typeface="Brygada 1918 Semi Bold" pitchFamily="34" charset="-122"/>
                <a:cs typeface="Brygada 1918 Semi Bold" pitchFamily="34" charset="-120"/>
              </a:rPr>
              <a:t>Completezi câmpul "Către"</a:t>
            </a:r>
            <a:endParaRPr lang="en-US" sz="1100" dirty="0"/>
          </a:p>
        </p:txBody>
      </p:sp>
      <p:sp>
        <p:nvSpPr>
          <p:cNvPr id="12" name="Text 7"/>
          <p:cNvSpPr/>
          <p:nvPr/>
        </p:nvSpPr>
        <p:spPr>
          <a:xfrm>
            <a:off x="1238488" y="3055501"/>
            <a:ext cx="12941498" cy="180142"/>
          </a:xfrm>
          <a:prstGeom prst="rect">
            <a:avLst/>
          </a:prstGeom>
          <a:noFill/>
          <a:ln/>
        </p:spPr>
        <p:txBody>
          <a:bodyPr wrap="none" lIns="0" tIns="0" rIns="0" bIns="0" rtlCol="0" anchor="t"/>
          <a:lstStyle/>
          <a:p>
            <a:pPr marL="0" indent="0" algn="l">
              <a:lnSpc>
                <a:spcPts val="1400"/>
              </a:lnSpc>
              <a:buNone/>
            </a:pPr>
            <a:r>
              <a:rPr lang="en-US" sz="850" dirty="0">
                <a:solidFill>
                  <a:srgbClr val="403011"/>
                </a:solidFill>
                <a:latin typeface="Brygada 1918" pitchFamily="34" charset="0"/>
                <a:ea typeface="Brygada 1918" pitchFamily="34" charset="-122"/>
                <a:cs typeface="Brygada 1918" pitchFamily="34" charset="-120"/>
              </a:rPr>
              <a:t>Cu adresa de e-mail a firmei din anunț</a:t>
            </a:r>
            <a:endParaRPr lang="en-US" sz="850" dirty="0"/>
          </a:p>
        </p:txBody>
      </p:sp>
      <p:pic>
        <p:nvPicPr>
          <p:cNvPr id="13" name="Image 3" descr="preencoded.png"/>
          <p:cNvPicPr>
            <a:picLocks noChangeAspect="1"/>
          </p:cNvPicPr>
          <p:nvPr/>
        </p:nvPicPr>
        <p:blipFill>
          <a:blip r:embed="rId6"/>
          <a:stretch>
            <a:fillRect/>
          </a:stretch>
        </p:blipFill>
        <p:spPr>
          <a:xfrm>
            <a:off x="957143" y="3487817"/>
            <a:ext cx="337780" cy="1143000"/>
          </a:xfrm>
          <a:prstGeom prst="rect">
            <a:avLst/>
          </a:prstGeom>
        </p:spPr>
      </p:pic>
      <p:sp>
        <p:nvSpPr>
          <p:cNvPr id="14" name="Text 8"/>
          <p:cNvSpPr/>
          <p:nvPr/>
        </p:nvSpPr>
        <p:spPr>
          <a:xfrm>
            <a:off x="1407438" y="3600331"/>
            <a:ext cx="1407676" cy="175855"/>
          </a:xfrm>
          <a:prstGeom prst="rect">
            <a:avLst/>
          </a:prstGeom>
          <a:noFill/>
          <a:ln/>
        </p:spPr>
        <p:txBody>
          <a:bodyPr wrap="none" lIns="0" tIns="0" rIns="0" bIns="0" rtlCol="0" anchor="t"/>
          <a:lstStyle/>
          <a:p>
            <a:pPr marL="0" indent="0" algn="l">
              <a:lnSpc>
                <a:spcPts val="1350"/>
              </a:lnSpc>
              <a:buNone/>
            </a:pPr>
            <a:r>
              <a:rPr lang="en-US" sz="1100" dirty="0">
                <a:solidFill>
                  <a:srgbClr val="403011"/>
                </a:solidFill>
                <a:latin typeface="Brygada 1918 Semi Bold" pitchFamily="34" charset="0"/>
                <a:ea typeface="Brygada 1918 Semi Bold" pitchFamily="34" charset="-122"/>
                <a:cs typeface="Brygada 1918 Semi Bold" pitchFamily="34" charset="-120"/>
              </a:rPr>
              <a:t>Scrii subiectul</a:t>
            </a:r>
            <a:endParaRPr lang="en-US" sz="1100" dirty="0"/>
          </a:p>
        </p:txBody>
      </p:sp>
      <p:sp>
        <p:nvSpPr>
          <p:cNvPr id="15" name="Text 9"/>
          <p:cNvSpPr/>
          <p:nvPr/>
        </p:nvSpPr>
        <p:spPr>
          <a:xfrm>
            <a:off x="1407438" y="3843695"/>
            <a:ext cx="12772549" cy="180142"/>
          </a:xfrm>
          <a:prstGeom prst="rect">
            <a:avLst/>
          </a:prstGeom>
          <a:noFill/>
          <a:ln/>
        </p:spPr>
        <p:txBody>
          <a:bodyPr wrap="none" lIns="0" tIns="0" rIns="0" bIns="0" rtlCol="0" anchor="t"/>
          <a:lstStyle/>
          <a:p>
            <a:pPr marL="0" indent="0" algn="l">
              <a:lnSpc>
                <a:spcPts val="1400"/>
              </a:lnSpc>
              <a:buNone/>
            </a:pPr>
            <a:r>
              <a:rPr lang="en-US" sz="850" dirty="0">
                <a:solidFill>
                  <a:srgbClr val="403011"/>
                </a:solidFill>
                <a:latin typeface="Brygada 1918" pitchFamily="34" charset="0"/>
                <a:ea typeface="Brygada 1918" pitchFamily="34" charset="-122"/>
                <a:cs typeface="Brygada 1918" pitchFamily="34" charset="-120"/>
              </a:rPr>
              <a:t>"Candidatură pentru postul de _____"</a:t>
            </a:r>
            <a:endParaRPr lang="en-US" sz="850" dirty="0"/>
          </a:p>
        </p:txBody>
      </p:sp>
      <p:pic>
        <p:nvPicPr>
          <p:cNvPr id="16" name="Image 4" descr="preencoded.png"/>
          <p:cNvPicPr>
            <a:picLocks noChangeAspect="1"/>
          </p:cNvPicPr>
          <p:nvPr/>
        </p:nvPicPr>
        <p:blipFill>
          <a:blip r:embed="rId3"/>
          <a:stretch>
            <a:fillRect/>
          </a:stretch>
        </p:blipFill>
        <p:spPr>
          <a:xfrm>
            <a:off x="788194" y="4276011"/>
            <a:ext cx="337780" cy="1143000"/>
          </a:xfrm>
          <a:prstGeom prst="rect">
            <a:avLst/>
          </a:prstGeom>
        </p:spPr>
      </p:pic>
      <p:sp>
        <p:nvSpPr>
          <p:cNvPr id="17" name="Text 10"/>
          <p:cNvSpPr/>
          <p:nvPr/>
        </p:nvSpPr>
        <p:spPr>
          <a:xfrm>
            <a:off x="1238488" y="4388525"/>
            <a:ext cx="1407676" cy="175855"/>
          </a:xfrm>
          <a:prstGeom prst="rect">
            <a:avLst/>
          </a:prstGeom>
          <a:noFill/>
          <a:ln/>
        </p:spPr>
        <p:txBody>
          <a:bodyPr wrap="none" lIns="0" tIns="0" rIns="0" bIns="0" rtlCol="0" anchor="t"/>
          <a:lstStyle/>
          <a:p>
            <a:pPr marL="0" indent="0" algn="l">
              <a:lnSpc>
                <a:spcPts val="1350"/>
              </a:lnSpc>
              <a:buNone/>
            </a:pPr>
            <a:r>
              <a:rPr lang="en-US" sz="1100" dirty="0">
                <a:solidFill>
                  <a:srgbClr val="403011"/>
                </a:solidFill>
                <a:latin typeface="Brygada 1918 Semi Bold" pitchFamily="34" charset="0"/>
                <a:ea typeface="Brygada 1918 Semi Bold" pitchFamily="34" charset="-122"/>
                <a:cs typeface="Brygada 1918 Semi Bold" pitchFamily="34" charset="-120"/>
              </a:rPr>
              <a:t>Redactezi mesajul</a:t>
            </a:r>
            <a:endParaRPr lang="en-US" sz="1100" dirty="0"/>
          </a:p>
        </p:txBody>
      </p:sp>
      <p:sp>
        <p:nvSpPr>
          <p:cNvPr id="18" name="Text 11"/>
          <p:cNvSpPr/>
          <p:nvPr/>
        </p:nvSpPr>
        <p:spPr>
          <a:xfrm>
            <a:off x="1238488" y="4631888"/>
            <a:ext cx="12941498" cy="180142"/>
          </a:xfrm>
          <a:prstGeom prst="rect">
            <a:avLst/>
          </a:prstGeom>
          <a:noFill/>
          <a:ln/>
        </p:spPr>
        <p:txBody>
          <a:bodyPr wrap="none" lIns="0" tIns="0" rIns="0" bIns="0" rtlCol="0" anchor="t"/>
          <a:lstStyle/>
          <a:p>
            <a:pPr marL="0" indent="0" algn="l">
              <a:lnSpc>
                <a:spcPts val="1400"/>
              </a:lnSpc>
              <a:buNone/>
            </a:pPr>
            <a:r>
              <a:rPr lang="en-US" sz="850" dirty="0">
                <a:solidFill>
                  <a:srgbClr val="403011"/>
                </a:solidFill>
                <a:latin typeface="Brygada 1918" pitchFamily="34" charset="0"/>
                <a:ea typeface="Brygada 1918" pitchFamily="34" charset="-122"/>
                <a:cs typeface="Brygada 1918" pitchFamily="34" charset="-120"/>
              </a:rPr>
              <a:t>Scurt, politicos, la obiect – vezi modelul de la Modulul 2</a:t>
            </a:r>
            <a:endParaRPr lang="en-US" sz="850" dirty="0"/>
          </a:p>
        </p:txBody>
      </p:sp>
      <p:pic>
        <p:nvPicPr>
          <p:cNvPr id="19" name="Image 5" descr="preencoded.png"/>
          <p:cNvPicPr>
            <a:picLocks noChangeAspect="1"/>
          </p:cNvPicPr>
          <p:nvPr/>
        </p:nvPicPr>
        <p:blipFill>
          <a:blip r:embed="rId4"/>
          <a:stretch>
            <a:fillRect/>
          </a:stretch>
        </p:blipFill>
        <p:spPr>
          <a:xfrm>
            <a:off x="619244" y="5064204"/>
            <a:ext cx="337780" cy="1143000"/>
          </a:xfrm>
          <a:prstGeom prst="rect">
            <a:avLst/>
          </a:prstGeom>
        </p:spPr>
      </p:pic>
      <p:sp>
        <p:nvSpPr>
          <p:cNvPr id="20" name="Text 12"/>
          <p:cNvSpPr/>
          <p:nvPr/>
        </p:nvSpPr>
        <p:spPr>
          <a:xfrm>
            <a:off x="1069538" y="5176718"/>
            <a:ext cx="1407676" cy="175855"/>
          </a:xfrm>
          <a:prstGeom prst="rect">
            <a:avLst/>
          </a:prstGeom>
          <a:noFill/>
          <a:ln/>
        </p:spPr>
        <p:txBody>
          <a:bodyPr wrap="none" lIns="0" tIns="0" rIns="0" bIns="0" rtlCol="0" anchor="t"/>
          <a:lstStyle/>
          <a:p>
            <a:pPr marL="0" indent="0" algn="l">
              <a:lnSpc>
                <a:spcPts val="1350"/>
              </a:lnSpc>
              <a:buNone/>
            </a:pPr>
            <a:r>
              <a:rPr lang="en-US" sz="1100" dirty="0">
                <a:solidFill>
                  <a:srgbClr val="403011"/>
                </a:solidFill>
                <a:latin typeface="Brygada 1918 Semi Bold" pitchFamily="34" charset="0"/>
                <a:ea typeface="Brygada 1918 Semi Bold" pitchFamily="34" charset="-122"/>
                <a:cs typeface="Brygada 1918 Semi Bold" pitchFamily="34" charset="-120"/>
              </a:rPr>
              <a:t>Atașezi CV-ul</a:t>
            </a:r>
            <a:endParaRPr lang="en-US" sz="1100" dirty="0"/>
          </a:p>
        </p:txBody>
      </p:sp>
      <p:sp>
        <p:nvSpPr>
          <p:cNvPr id="21" name="Text 13"/>
          <p:cNvSpPr/>
          <p:nvPr/>
        </p:nvSpPr>
        <p:spPr>
          <a:xfrm>
            <a:off x="1069538" y="5420082"/>
            <a:ext cx="13110448" cy="180142"/>
          </a:xfrm>
          <a:prstGeom prst="rect">
            <a:avLst/>
          </a:prstGeom>
          <a:noFill/>
          <a:ln/>
        </p:spPr>
        <p:txBody>
          <a:bodyPr wrap="none" lIns="0" tIns="0" rIns="0" bIns="0" rtlCol="0" anchor="t"/>
          <a:lstStyle/>
          <a:p>
            <a:pPr marL="0" indent="0" algn="l">
              <a:lnSpc>
                <a:spcPts val="1400"/>
              </a:lnSpc>
              <a:buNone/>
            </a:pPr>
            <a:r>
              <a:rPr lang="en-US" sz="850" dirty="0">
                <a:solidFill>
                  <a:srgbClr val="403011"/>
                </a:solidFill>
                <a:latin typeface="Brygada 1918" pitchFamily="34" charset="0"/>
                <a:ea typeface="Brygada 1918" pitchFamily="34" charset="-122"/>
                <a:cs typeface="Brygada 1918" pitchFamily="34" charset="-120"/>
              </a:rPr>
              <a:t>În format PDF, cu numele tău în titlu</a:t>
            </a:r>
            <a:endParaRPr lang="en-US" sz="850" dirty="0"/>
          </a:p>
        </p:txBody>
      </p:sp>
      <p:pic>
        <p:nvPicPr>
          <p:cNvPr id="22" name="Image 6" descr="preencoded.png"/>
          <p:cNvPicPr>
            <a:picLocks noChangeAspect="1"/>
          </p:cNvPicPr>
          <p:nvPr/>
        </p:nvPicPr>
        <p:blipFill>
          <a:blip r:embed="rId5"/>
          <a:stretch>
            <a:fillRect/>
          </a:stretch>
        </p:blipFill>
        <p:spPr>
          <a:xfrm>
            <a:off x="450413" y="5852398"/>
            <a:ext cx="337780" cy="1143000"/>
          </a:xfrm>
          <a:prstGeom prst="rect">
            <a:avLst/>
          </a:prstGeom>
        </p:spPr>
      </p:pic>
      <p:sp>
        <p:nvSpPr>
          <p:cNvPr id="23" name="Text 14"/>
          <p:cNvSpPr/>
          <p:nvPr/>
        </p:nvSpPr>
        <p:spPr>
          <a:xfrm>
            <a:off x="900708" y="5964912"/>
            <a:ext cx="1407676" cy="175855"/>
          </a:xfrm>
          <a:prstGeom prst="rect">
            <a:avLst/>
          </a:prstGeom>
          <a:noFill/>
          <a:ln/>
        </p:spPr>
        <p:txBody>
          <a:bodyPr wrap="none" lIns="0" tIns="0" rIns="0" bIns="0" rtlCol="0" anchor="t"/>
          <a:lstStyle/>
          <a:p>
            <a:pPr marL="0" indent="0" algn="l">
              <a:lnSpc>
                <a:spcPts val="1350"/>
              </a:lnSpc>
              <a:buNone/>
            </a:pPr>
            <a:r>
              <a:rPr lang="en-US" sz="1100" dirty="0">
                <a:solidFill>
                  <a:srgbClr val="403011"/>
                </a:solidFill>
                <a:latin typeface="Brygada 1918 Semi Bold" pitchFamily="34" charset="0"/>
                <a:ea typeface="Brygada 1918 Semi Bold" pitchFamily="34" charset="-122"/>
                <a:cs typeface="Brygada 1918 Semi Bold" pitchFamily="34" charset="-120"/>
              </a:rPr>
              <a:t>Verifici totul</a:t>
            </a:r>
            <a:endParaRPr lang="en-US" sz="1100" dirty="0"/>
          </a:p>
        </p:txBody>
      </p:sp>
      <p:sp>
        <p:nvSpPr>
          <p:cNvPr id="24" name="Text 15"/>
          <p:cNvSpPr/>
          <p:nvPr/>
        </p:nvSpPr>
        <p:spPr>
          <a:xfrm>
            <a:off x="900708" y="6208276"/>
            <a:ext cx="13279279" cy="180142"/>
          </a:xfrm>
          <a:prstGeom prst="rect">
            <a:avLst/>
          </a:prstGeom>
          <a:noFill/>
          <a:ln/>
        </p:spPr>
        <p:txBody>
          <a:bodyPr wrap="none" lIns="0" tIns="0" rIns="0" bIns="0" rtlCol="0" anchor="t"/>
          <a:lstStyle/>
          <a:p>
            <a:pPr marL="0" indent="0" algn="l">
              <a:lnSpc>
                <a:spcPts val="1400"/>
              </a:lnSpc>
              <a:buNone/>
            </a:pPr>
            <a:r>
              <a:rPr lang="en-US" sz="850" dirty="0">
                <a:solidFill>
                  <a:srgbClr val="403011"/>
                </a:solidFill>
                <a:latin typeface="Brygada 1918" pitchFamily="34" charset="0"/>
                <a:ea typeface="Brygada 1918" pitchFamily="34" charset="-122"/>
                <a:cs typeface="Brygada 1918" pitchFamily="34" charset="-120"/>
              </a:rPr>
              <a:t>Citești din nou înainte de a trimite</a:t>
            </a:r>
            <a:endParaRPr lang="en-US" sz="850" dirty="0"/>
          </a:p>
        </p:txBody>
      </p:sp>
      <p:pic>
        <p:nvPicPr>
          <p:cNvPr id="25" name="Image 7" descr="preencoded.png"/>
          <p:cNvPicPr>
            <a:picLocks noChangeAspect="1"/>
          </p:cNvPicPr>
          <p:nvPr/>
        </p:nvPicPr>
        <p:blipFill>
          <a:blip r:embed="rId6"/>
          <a:stretch>
            <a:fillRect/>
          </a:stretch>
        </p:blipFill>
        <p:spPr>
          <a:xfrm>
            <a:off x="619244" y="6640592"/>
            <a:ext cx="337780" cy="1143000"/>
          </a:xfrm>
          <a:prstGeom prst="rect">
            <a:avLst/>
          </a:prstGeom>
        </p:spPr>
      </p:pic>
      <p:sp>
        <p:nvSpPr>
          <p:cNvPr id="26" name="Text 16"/>
          <p:cNvSpPr/>
          <p:nvPr/>
        </p:nvSpPr>
        <p:spPr>
          <a:xfrm>
            <a:off x="1069538" y="6753106"/>
            <a:ext cx="1407676" cy="175855"/>
          </a:xfrm>
          <a:prstGeom prst="rect">
            <a:avLst/>
          </a:prstGeom>
          <a:noFill/>
          <a:ln/>
        </p:spPr>
        <p:txBody>
          <a:bodyPr wrap="none" lIns="0" tIns="0" rIns="0" bIns="0" rtlCol="0" anchor="t"/>
          <a:lstStyle/>
          <a:p>
            <a:pPr marL="0" indent="0" algn="l">
              <a:lnSpc>
                <a:spcPts val="1350"/>
              </a:lnSpc>
              <a:buNone/>
            </a:pPr>
            <a:r>
              <a:rPr lang="en-US" sz="1100" dirty="0">
                <a:solidFill>
                  <a:srgbClr val="403011"/>
                </a:solidFill>
                <a:latin typeface="Brygada 1918 Semi Bold" pitchFamily="34" charset="0"/>
                <a:ea typeface="Brygada 1918 Semi Bold" pitchFamily="34" charset="-122"/>
                <a:cs typeface="Brygada 1918 Semi Bold" pitchFamily="34" charset="-120"/>
              </a:rPr>
              <a:t>Apeși "Trimite"</a:t>
            </a:r>
            <a:endParaRPr lang="en-US" sz="1100" dirty="0"/>
          </a:p>
        </p:txBody>
      </p:sp>
      <p:sp>
        <p:nvSpPr>
          <p:cNvPr id="27" name="Text 17"/>
          <p:cNvSpPr/>
          <p:nvPr/>
        </p:nvSpPr>
        <p:spPr>
          <a:xfrm>
            <a:off x="1069538" y="6996470"/>
            <a:ext cx="13110448" cy="180142"/>
          </a:xfrm>
          <a:prstGeom prst="rect">
            <a:avLst/>
          </a:prstGeom>
          <a:noFill/>
          <a:ln/>
        </p:spPr>
        <p:txBody>
          <a:bodyPr wrap="none" lIns="0" tIns="0" rIns="0" bIns="0" rtlCol="0" anchor="t"/>
          <a:lstStyle/>
          <a:p>
            <a:pPr marL="0" indent="0" algn="l">
              <a:lnSpc>
                <a:spcPts val="1400"/>
              </a:lnSpc>
              <a:buNone/>
            </a:pPr>
            <a:r>
              <a:rPr lang="en-US" sz="850" dirty="0">
                <a:solidFill>
                  <a:srgbClr val="403011"/>
                </a:solidFill>
                <a:latin typeface="Brygada 1918" pitchFamily="34" charset="0"/>
                <a:ea typeface="Brygada 1918" pitchFamily="34" charset="-122"/>
                <a:cs typeface="Brygada 1918" pitchFamily="34" charset="-120"/>
              </a:rPr>
              <a:t>Candidatura ta este pe drum!</a:t>
            </a:r>
            <a:endParaRPr lang="en-US" sz="850" dirty="0"/>
          </a:p>
        </p:txBody>
      </p:sp>
      <p:sp>
        <p:nvSpPr>
          <p:cNvPr id="28" name="Shape 18"/>
          <p:cNvSpPr/>
          <p:nvPr/>
        </p:nvSpPr>
        <p:spPr>
          <a:xfrm>
            <a:off x="450413" y="7442954"/>
            <a:ext cx="13729573" cy="478274"/>
          </a:xfrm>
          <a:prstGeom prst="roundRect">
            <a:avLst>
              <a:gd name="adj" fmla="val 35321"/>
            </a:avLst>
          </a:prstGeom>
          <a:solidFill>
            <a:srgbClr val="DFE4CE"/>
          </a:solidFill>
          <a:ln/>
        </p:spPr>
      </p:sp>
      <p:pic>
        <p:nvPicPr>
          <p:cNvPr id="29" name="Image 8" descr="preencoded.png"/>
          <p:cNvPicPr>
            <a:picLocks noChangeAspect="1"/>
          </p:cNvPicPr>
          <p:nvPr/>
        </p:nvPicPr>
        <p:blipFill>
          <a:blip r:embed="rId7"/>
          <a:stretch>
            <a:fillRect/>
          </a:stretch>
        </p:blipFill>
        <p:spPr>
          <a:xfrm>
            <a:off x="562928" y="7607022"/>
            <a:ext cx="140732" cy="112514"/>
          </a:xfrm>
          <a:prstGeom prst="rect">
            <a:avLst/>
          </a:prstGeom>
        </p:spPr>
      </p:pic>
      <p:sp>
        <p:nvSpPr>
          <p:cNvPr id="30" name="Text 19"/>
          <p:cNvSpPr/>
          <p:nvPr/>
        </p:nvSpPr>
        <p:spPr>
          <a:xfrm>
            <a:off x="816173" y="7583567"/>
            <a:ext cx="13251299" cy="180142"/>
          </a:xfrm>
          <a:prstGeom prst="rect">
            <a:avLst/>
          </a:prstGeom>
          <a:noFill/>
          <a:ln/>
        </p:spPr>
        <p:txBody>
          <a:bodyPr wrap="none" lIns="0" tIns="0" rIns="0" bIns="0" rtlCol="0" anchor="t"/>
          <a:lstStyle/>
          <a:p>
            <a:pPr marL="0" indent="0" algn="l">
              <a:lnSpc>
                <a:spcPts val="1400"/>
              </a:lnSpc>
              <a:buNone/>
            </a:pPr>
            <a:r>
              <a:rPr lang="en-US" sz="850" dirty="0">
                <a:solidFill>
                  <a:srgbClr val="000000"/>
                </a:solidFill>
                <a:latin typeface="Brygada 1918" pitchFamily="34" charset="0"/>
                <a:ea typeface="Brygada 1918" pitchFamily="34" charset="-122"/>
                <a:cs typeface="Brygada 1918" pitchFamily="34" charset="-120"/>
              </a:rPr>
              <a:t>Folosește întotdeauna modelul de e-mail de aplicare învățat la Modulul 2. Un mesaj structurat corect îți crește șansele considerabil.</a:t>
            </a:r>
            <a:endParaRPr lang="en-US" sz="8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16875" y="492800"/>
            <a:ext cx="5006221" cy="448032"/>
          </a:xfrm>
          <a:prstGeom prst="rect">
            <a:avLst/>
          </a:prstGeom>
          <a:noFill/>
          <a:ln/>
        </p:spPr>
        <p:txBody>
          <a:bodyPr wrap="none" lIns="0" tIns="0" rIns="0" bIns="0" rtlCol="0" anchor="t"/>
          <a:lstStyle/>
          <a:p>
            <a:pPr marL="0" indent="0" algn="l">
              <a:lnSpc>
                <a:spcPts val="3500"/>
              </a:lnSpc>
              <a:buNone/>
            </a:pPr>
            <a:r>
              <a:rPr lang="en-US" sz="2800" dirty="0">
                <a:solidFill>
                  <a:srgbClr val="403011"/>
                </a:solidFill>
                <a:latin typeface="Brygada 1918 Semi Bold" pitchFamily="34" charset="0"/>
                <a:ea typeface="Brygada 1918 Semi Bold" pitchFamily="34" charset="-122"/>
                <a:cs typeface="Brygada 1918 Semi Bold" pitchFamily="34" charset="-120"/>
              </a:rPr>
              <a:t>Aplicare prin formular online</a:t>
            </a:r>
            <a:endParaRPr lang="en-US" sz="2800" dirty="0"/>
          </a:p>
        </p:txBody>
      </p:sp>
      <p:sp>
        <p:nvSpPr>
          <p:cNvPr id="3" name="Text 1"/>
          <p:cNvSpPr/>
          <p:nvPr/>
        </p:nvSpPr>
        <p:spPr>
          <a:xfrm>
            <a:off x="716875" y="1370767"/>
            <a:ext cx="7061359" cy="573405"/>
          </a:xfrm>
          <a:prstGeom prst="rect">
            <a:avLst/>
          </a:prstGeom>
          <a:noFill/>
          <a:ln/>
        </p:spPr>
        <p:txBody>
          <a:bodyPr wrap="square" lIns="0" tIns="0" rIns="0" bIns="0" rtlCol="0" anchor="t"/>
          <a:lstStyle/>
          <a:p>
            <a:pPr marL="0" indent="0" algn="l">
              <a:lnSpc>
                <a:spcPts val="2250"/>
              </a:lnSpc>
              <a:buNone/>
            </a:pPr>
            <a:r>
              <a:rPr lang="en-US" sz="1400" dirty="0">
                <a:solidFill>
                  <a:srgbClr val="403011"/>
                </a:solidFill>
                <a:latin typeface="Brygada 1918" pitchFamily="34" charset="0"/>
                <a:ea typeface="Brygada 1918" pitchFamily="34" charset="-122"/>
                <a:cs typeface="Brygada 1918" pitchFamily="34" charset="-120"/>
              </a:rPr>
              <a:t>Unele firme au propriul sistem de aplicare și cer completarea unui formular direct pe site-ul lor. Este la fel de simplu ca un e-mail, doar că interfața arată diferit.</a:t>
            </a:r>
            <a:endParaRPr lang="en-US" sz="1400" dirty="0"/>
          </a:p>
        </p:txBody>
      </p:sp>
      <p:sp>
        <p:nvSpPr>
          <p:cNvPr id="4" name="Text 2"/>
          <p:cNvSpPr/>
          <p:nvPr/>
        </p:nvSpPr>
        <p:spPr>
          <a:xfrm>
            <a:off x="716875" y="2105382"/>
            <a:ext cx="7061359" cy="286703"/>
          </a:xfrm>
          <a:prstGeom prst="rect">
            <a:avLst/>
          </a:prstGeom>
          <a:noFill/>
          <a:ln/>
        </p:spPr>
        <p:txBody>
          <a:bodyPr wrap="none" lIns="0" tIns="0" rIns="0" bIns="0" rtlCol="0" anchor="t"/>
          <a:lstStyle/>
          <a:p>
            <a:pPr marL="0" indent="0" algn="l">
              <a:lnSpc>
                <a:spcPts val="2250"/>
              </a:lnSpc>
              <a:buNone/>
            </a:pPr>
            <a:r>
              <a:rPr lang="en-US" sz="1400" b="1" dirty="0">
                <a:solidFill>
                  <a:srgbClr val="403011"/>
                </a:solidFill>
                <a:latin typeface="Brygada 1918" pitchFamily="34" charset="0"/>
                <a:ea typeface="Brygada 1918" pitchFamily="34" charset="-122"/>
                <a:cs typeface="Brygada 1918" pitchFamily="34" charset="-120"/>
              </a:rPr>
              <a:t>Cum procedezi pas cu pas:</a:t>
            </a:r>
            <a:endParaRPr lang="en-US" sz="1400" dirty="0"/>
          </a:p>
        </p:txBody>
      </p:sp>
      <p:sp>
        <p:nvSpPr>
          <p:cNvPr id="5" name="Text 3"/>
          <p:cNvSpPr/>
          <p:nvPr/>
        </p:nvSpPr>
        <p:spPr>
          <a:xfrm>
            <a:off x="716875" y="2553295"/>
            <a:ext cx="7061359" cy="286703"/>
          </a:xfrm>
          <a:prstGeom prst="rect">
            <a:avLst/>
          </a:prstGeom>
          <a:noFill/>
          <a:ln/>
        </p:spPr>
        <p:txBody>
          <a:bodyPr wrap="none" lIns="0" tIns="0" rIns="0" bIns="0" rtlCol="0" anchor="t"/>
          <a:lstStyle/>
          <a:p>
            <a:pPr marL="342900" indent="-342900" algn="l">
              <a:lnSpc>
                <a:spcPts val="2250"/>
              </a:lnSpc>
              <a:buSzPct val="100000"/>
              <a:buFont typeface="+mj-lt"/>
              <a:buAutoNum type="arabicPeriod"/>
            </a:pPr>
            <a:r>
              <a:rPr lang="en-US" sz="1400" dirty="0">
                <a:solidFill>
                  <a:srgbClr val="403011"/>
                </a:solidFill>
                <a:latin typeface="Brygada 1918" pitchFamily="34" charset="0"/>
                <a:ea typeface="Brygada 1918" pitchFamily="34" charset="-122"/>
                <a:cs typeface="Brygada 1918" pitchFamily="34" charset="-120"/>
              </a:rPr>
              <a:t>Găsești butonul "Aplică" sau "Apply now" în anunț</a:t>
            </a:r>
            <a:endParaRPr lang="en-US" sz="1400" dirty="0"/>
          </a:p>
        </p:txBody>
      </p:sp>
      <p:sp>
        <p:nvSpPr>
          <p:cNvPr id="6" name="Text 4"/>
          <p:cNvSpPr/>
          <p:nvPr/>
        </p:nvSpPr>
        <p:spPr>
          <a:xfrm>
            <a:off x="716875" y="2902625"/>
            <a:ext cx="7061359" cy="573405"/>
          </a:xfrm>
          <a:prstGeom prst="rect">
            <a:avLst/>
          </a:prstGeom>
          <a:noFill/>
          <a:ln/>
        </p:spPr>
        <p:txBody>
          <a:bodyPr wrap="square" lIns="0" tIns="0" rIns="0" bIns="0" rtlCol="0" anchor="t"/>
          <a:lstStyle/>
          <a:p>
            <a:pPr marL="342900" indent="-342900" algn="l">
              <a:lnSpc>
                <a:spcPts val="2250"/>
              </a:lnSpc>
              <a:buSzPct val="100000"/>
              <a:buFont typeface="+mj-lt"/>
              <a:buAutoNum type="arabicPeriod" startAt="2"/>
            </a:pPr>
            <a:r>
              <a:rPr lang="en-US" sz="1400" dirty="0">
                <a:solidFill>
                  <a:srgbClr val="403011"/>
                </a:solidFill>
                <a:latin typeface="Brygada 1918" pitchFamily="34" charset="0"/>
                <a:ea typeface="Brygada 1918" pitchFamily="34" charset="-122"/>
                <a:cs typeface="Brygada 1918" pitchFamily="34" charset="-120"/>
              </a:rPr>
              <a:t>Completezi toate câmpurile obligatorii (marcate cu *): nume complet, număr de telefon, adresa de e-mail</a:t>
            </a:r>
            <a:endParaRPr lang="en-US" sz="1400" dirty="0"/>
          </a:p>
        </p:txBody>
      </p:sp>
      <p:sp>
        <p:nvSpPr>
          <p:cNvPr id="7" name="Text 5"/>
          <p:cNvSpPr/>
          <p:nvPr/>
        </p:nvSpPr>
        <p:spPr>
          <a:xfrm>
            <a:off x="716875" y="3538657"/>
            <a:ext cx="7061359" cy="573405"/>
          </a:xfrm>
          <a:prstGeom prst="rect">
            <a:avLst/>
          </a:prstGeom>
          <a:noFill/>
          <a:ln/>
        </p:spPr>
        <p:txBody>
          <a:bodyPr wrap="square" lIns="0" tIns="0" rIns="0" bIns="0" rtlCol="0" anchor="t"/>
          <a:lstStyle/>
          <a:p>
            <a:pPr marL="342900" indent="-342900" algn="l">
              <a:lnSpc>
                <a:spcPts val="2250"/>
              </a:lnSpc>
              <a:buSzPct val="100000"/>
              <a:buFont typeface="+mj-lt"/>
              <a:buAutoNum type="arabicPeriod" startAt="3"/>
            </a:pPr>
            <a:r>
              <a:rPr lang="en-US" sz="1400" dirty="0">
                <a:solidFill>
                  <a:srgbClr val="403011"/>
                </a:solidFill>
                <a:latin typeface="Brygada 1918" pitchFamily="34" charset="0"/>
                <a:ea typeface="Brygada 1918" pitchFamily="34" charset="-122"/>
                <a:cs typeface="Brygada 1918" pitchFamily="34" charset="-120"/>
              </a:rPr>
              <a:t>Adaugi informații despre experiența ta profesională în câmpul dedicat (pe scurt, 2-3 propoziții)</a:t>
            </a:r>
            <a:endParaRPr lang="en-US" sz="1400" dirty="0"/>
          </a:p>
        </p:txBody>
      </p:sp>
      <p:sp>
        <p:nvSpPr>
          <p:cNvPr id="8" name="Text 6"/>
          <p:cNvSpPr/>
          <p:nvPr/>
        </p:nvSpPr>
        <p:spPr>
          <a:xfrm>
            <a:off x="716875" y="4174688"/>
            <a:ext cx="7061359" cy="286703"/>
          </a:xfrm>
          <a:prstGeom prst="rect">
            <a:avLst/>
          </a:prstGeom>
          <a:noFill/>
          <a:ln/>
        </p:spPr>
        <p:txBody>
          <a:bodyPr wrap="none" lIns="0" tIns="0" rIns="0" bIns="0" rtlCol="0" anchor="t"/>
          <a:lstStyle/>
          <a:p>
            <a:pPr marL="342900" indent="-342900" algn="l">
              <a:lnSpc>
                <a:spcPts val="2250"/>
              </a:lnSpc>
              <a:buSzPct val="100000"/>
              <a:buFont typeface="+mj-lt"/>
              <a:buAutoNum type="arabicPeriod" startAt="4"/>
            </a:pPr>
            <a:r>
              <a:rPr lang="en-US" sz="1400" dirty="0">
                <a:solidFill>
                  <a:srgbClr val="403011"/>
                </a:solidFill>
                <a:latin typeface="Brygada 1918" pitchFamily="34" charset="0"/>
                <a:ea typeface="Brygada 1918" pitchFamily="34" charset="-122"/>
                <a:cs typeface="Brygada 1918" pitchFamily="34" charset="-120"/>
              </a:rPr>
              <a:t>Încarci CV-ul în format PDF folosind butonul de încărcare</a:t>
            </a:r>
            <a:endParaRPr lang="en-US" sz="1400" dirty="0"/>
          </a:p>
        </p:txBody>
      </p:sp>
      <p:sp>
        <p:nvSpPr>
          <p:cNvPr id="9" name="Text 7"/>
          <p:cNvSpPr/>
          <p:nvPr/>
        </p:nvSpPr>
        <p:spPr>
          <a:xfrm>
            <a:off x="716875" y="4524018"/>
            <a:ext cx="7061359" cy="286703"/>
          </a:xfrm>
          <a:prstGeom prst="rect">
            <a:avLst/>
          </a:prstGeom>
          <a:noFill/>
          <a:ln/>
        </p:spPr>
        <p:txBody>
          <a:bodyPr wrap="none" lIns="0" tIns="0" rIns="0" bIns="0" rtlCol="0" anchor="t"/>
          <a:lstStyle/>
          <a:p>
            <a:pPr marL="342900" indent="-342900" algn="l">
              <a:lnSpc>
                <a:spcPts val="2250"/>
              </a:lnSpc>
              <a:buSzPct val="100000"/>
              <a:buFont typeface="+mj-lt"/>
              <a:buAutoNum type="arabicPeriod" startAt="5"/>
            </a:pPr>
            <a:r>
              <a:rPr lang="en-US" sz="1400" dirty="0">
                <a:solidFill>
                  <a:srgbClr val="403011"/>
                </a:solidFill>
                <a:latin typeface="Brygada 1918" pitchFamily="34" charset="0"/>
                <a:ea typeface="Brygada 1918" pitchFamily="34" charset="-122"/>
                <a:cs typeface="Brygada 1918" pitchFamily="34" charset="-120"/>
              </a:rPr>
              <a:t>Verifici că toate informațiile sunt corecte și complete</a:t>
            </a:r>
            <a:endParaRPr lang="en-US" sz="1400" dirty="0"/>
          </a:p>
        </p:txBody>
      </p:sp>
      <p:sp>
        <p:nvSpPr>
          <p:cNvPr id="10" name="Text 8"/>
          <p:cNvSpPr/>
          <p:nvPr/>
        </p:nvSpPr>
        <p:spPr>
          <a:xfrm>
            <a:off x="716875" y="4873347"/>
            <a:ext cx="7061359" cy="286703"/>
          </a:xfrm>
          <a:prstGeom prst="rect">
            <a:avLst/>
          </a:prstGeom>
          <a:noFill/>
          <a:ln/>
        </p:spPr>
        <p:txBody>
          <a:bodyPr wrap="none" lIns="0" tIns="0" rIns="0" bIns="0" rtlCol="0" anchor="t"/>
          <a:lstStyle/>
          <a:p>
            <a:pPr marL="342900" indent="-342900" algn="l">
              <a:lnSpc>
                <a:spcPts val="2250"/>
              </a:lnSpc>
              <a:buSzPct val="100000"/>
              <a:buFont typeface="+mj-lt"/>
              <a:buAutoNum type="arabicPeriod" startAt="6"/>
            </a:pPr>
            <a:r>
              <a:rPr lang="en-US" sz="1400" dirty="0">
                <a:solidFill>
                  <a:srgbClr val="403011"/>
                </a:solidFill>
                <a:latin typeface="Brygada 1918" pitchFamily="34" charset="0"/>
                <a:ea typeface="Brygada 1918" pitchFamily="34" charset="-122"/>
                <a:cs typeface="Brygada 1918" pitchFamily="34" charset="-120"/>
              </a:rPr>
              <a:t>Apeși "Trimite" sau "Submit"</a:t>
            </a:r>
            <a:endParaRPr lang="en-US" sz="1400" dirty="0"/>
          </a:p>
        </p:txBody>
      </p:sp>
      <p:pic>
        <p:nvPicPr>
          <p:cNvPr id="11" name="Image 0" descr="preencoded.png"/>
          <p:cNvPicPr>
            <a:picLocks noChangeAspect="1"/>
          </p:cNvPicPr>
          <p:nvPr/>
        </p:nvPicPr>
        <p:blipFill>
          <a:blip r:embed="rId3"/>
          <a:stretch>
            <a:fillRect/>
          </a:stretch>
        </p:blipFill>
        <p:spPr>
          <a:xfrm>
            <a:off x="8223052" y="1411129"/>
            <a:ext cx="5697974" cy="5697974"/>
          </a:xfrm>
          <a:prstGeom prst="rect">
            <a:avLst/>
          </a:prstGeom>
        </p:spPr>
      </p:pic>
      <p:sp>
        <p:nvSpPr>
          <p:cNvPr id="12" name="Text 9"/>
          <p:cNvSpPr/>
          <p:nvPr/>
        </p:nvSpPr>
        <p:spPr>
          <a:xfrm>
            <a:off x="8491776" y="7310676"/>
            <a:ext cx="5429250" cy="860108"/>
          </a:xfrm>
          <a:prstGeom prst="rect">
            <a:avLst/>
          </a:prstGeom>
          <a:noFill/>
          <a:ln/>
        </p:spPr>
        <p:txBody>
          <a:bodyPr wrap="square" lIns="0" tIns="0" rIns="0" bIns="0" rtlCol="0" anchor="t"/>
          <a:lstStyle/>
          <a:p>
            <a:pPr marL="0" indent="0" algn="l">
              <a:lnSpc>
                <a:spcPts val="2250"/>
              </a:lnSpc>
              <a:buNone/>
            </a:pPr>
            <a:r>
              <a:rPr lang="en-US" sz="1400" b="1" dirty="0">
                <a:solidFill>
                  <a:srgbClr val="403011"/>
                </a:solidFill>
                <a:latin typeface="Brygada 1918" pitchFamily="34" charset="0"/>
                <a:ea typeface="Brygada 1918" pitchFamily="34" charset="-122"/>
                <a:cs typeface="Brygada 1918" pitchFamily="34" charset="-120"/>
              </a:rPr>
              <a:t>Nu te îngrijora!</a:t>
            </a:r>
            <a:r>
              <a:rPr lang="en-US" sz="1400" dirty="0">
                <a:solidFill>
                  <a:srgbClr val="403011"/>
                </a:solidFill>
                <a:latin typeface="Brygada 1918" pitchFamily="34" charset="0"/>
                <a:ea typeface="Brygada 1918" pitchFamily="34" charset="-122"/>
                <a:cs typeface="Brygada 1918" pitchFamily="34" charset="-120"/>
              </a:rPr>
              <a:t> Dacă nu știi cum să completezi ceva sau ai întrebări, poți întreba la curs. Nimeni nu se naște știind – toată lumea învață.</a:t>
            </a:r>
            <a:endParaRPr lang="en-US" sz="1400" dirty="0"/>
          </a:p>
        </p:txBody>
      </p:sp>
      <p:sp>
        <p:nvSpPr>
          <p:cNvPr id="13" name="Shape 10"/>
          <p:cNvSpPr/>
          <p:nvPr/>
        </p:nvSpPr>
        <p:spPr>
          <a:xfrm>
            <a:off x="8223052" y="7310676"/>
            <a:ext cx="22860" cy="860108"/>
          </a:xfrm>
          <a:prstGeom prst="rect">
            <a:avLst/>
          </a:prstGeom>
          <a:solidFill>
            <a:srgbClr val="626C3B"/>
          </a:solidFill>
          <a:ln/>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604849"/>
          </a:xfrm>
          <a:prstGeom prst="rect">
            <a:avLst/>
          </a:prstGeom>
        </p:spPr>
      </p:pic>
      <p:sp>
        <p:nvSpPr>
          <p:cNvPr id="3" name="Shape 0"/>
          <p:cNvSpPr/>
          <p:nvPr/>
        </p:nvSpPr>
        <p:spPr>
          <a:xfrm>
            <a:off x="793790" y="4074557"/>
            <a:ext cx="1280755" cy="388382"/>
          </a:xfrm>
          <a:prstGeom prst="roundRect">
            <a:avLst>
              <a:gd name="adj" fmla="val 61323"/>
            </a:avLst>
          </a:prstGeom>
          <a:noFill/>
          <a:ln w="7620">
            <a:solidFill>
              <a:srgbClr val="626C3B"/>
            </a:solidFill>
            <a:prstDash val="solid"/>
          </a:ln>
        </p:spPr>
      </p:sp>
      <p:sp>
        <p:nvSpPr>
          <p:cNvPr id="4" name="Text 1"/>
          <p:cNvSpPr/>
          <p:nvPr/>
        </p:nvSpPr>
        <p:spPr>
          <a:xfrm>
            <a:off x="920472" y="4141708"/>
            <a:ext cx="1027390" cy="254079"/>
          </a:xfrm>
          <a:prstGeom prst="rect">
            <a:avLst/>
          </a:prstGeom>
          <a:noFill/>
          <a:ln/>
        </p:spPr>
        <p:txBody>
          <a:bodyPr wrap="none" lIns="0" tIns="0" rIns="0" bIns="0" rtlCol="0" anchor="t"/>
          <a:lstStyle/>
          <a:p>
            <a:pPr marL="0" indent="0" algn="l">
              <a:lnSpc>
                <a:spcPts val="2000"/>
              </a:lnSpc>
              <a:buNone/>
            </a:pPr>
            <a:r>
              <a:rPr lang="en-US" sz="1250" dirty="0">
                <a:solidFill>
                  <a:srgbClr val="626C3B"/>
                </a:solidFill>
                <a:latin typeface="Brygada 1918" pitchFamily="34" charset="0"/>
                <a:ea typeface="Brygada 1918" pitchFamily="34" charset="-122"/>
                <a:cs typeface="Brygada 1918" pitchFamily="34" charset="-120"/>
              </a:rPr>
              <a:t>CAPITOLUL 4</a:t>
            </a:r>
            <a:endParaRPr lang="en-US" sz="1250" dirty="0"/>
          </a:p>
        </p:txBody>
      </p:sp>
      <p:sp>
        <p:nvSpPr>
          <p:cNvPr id="5" name="Text 2"/>
          <p:cNvSpPr/>
          <p:nvPr/>
        </p:nvSpPr>
        <p:spPr>
          <a:xfrm>
            <a:off x="793790" y="4542234"/>
            <a:ext cx="9186505" cy="620078"/>
          </a:xfrm>
          <a:prstGeom prst="rect">
            <a:avLst/>
          </a:prstGeom>
          <a:noFill/>
          <a:ln/>
        </p:spPr>
        <p:txBody>
          <a:bodyPr wrap="none" lIns="0" tIns="0" rIns="0" bIns="0" rtlCol="0" anchor="t"/>
          <a:lstStyle/>
          <a:p>
            <a:pPr marL="0" indent="0" algn="l">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Cum te organizezi când cauți de muncă</a:t>
            </a:r>
            <a:endParaRPr lang="en-US" sz="3900" dirty="0"/>
          </a:p>
        </p:txBody>
      </p:sp>
      <p:sp>
        <p:nvSpPr>
          <p:cNvPr id="6" name="Text 3"/>
          <p:cNvSpPr/>
          <p:nvPr/>
        </p:nvSpPr>
        <p:spPr>
          <a:xfrm>
            <a:off x="793790" y="5459968"/>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03011"/>
                </a:solidFill>
                <a:latin typeface="Brygada 1918" pitchFamily="34" charset="0"/>
                <a:ea typeface="Brygada 1918" pitchFamily="34" charset="-122"/>
                <a:cs typeface="Brygada 1918" pitchFamily="34" charset="-120"/>
              </a:rPr>
              <a:t>Căutarea unui loc de muncă poate deveni rapid haotică dacă nu ești organizat. Când aplici la mai multe joburi simultan, este ușor să uiți unde ai aplicat, când ai trimis CV-ul sau cine te-a sunat.</a:t>
            </a:r>
            <a:endParaRPr lang="en-US" sz="1550" dirty="0"/>
          </a:p>
        </p:txBody>
      </p:sp>
      <p:sp>
        <p:nvSpPr>
          <p:cNvPr id="7" name="Text 4"/>
          <p:cNvSpPr/>
          <p:nvPr/>
        </p:nvSpPr>
        <p:spPr>
          <a:xfrm>
            <a:off x="793790" y="6318290"/>
            <a:ext cx="13042821" cy="317540"/>
          </a:xfrm>
          <a:prstGeom prst="rect">
            <a:avLst/>
          </a:prstGeom>
          <a:noFill/>
          <a:ln/>
        </p:spPr>
        <p:txBody>
          <a:bodyPr wrap="none" lIns="0" tIns="0" rIns="0" bIns="0" rtlCol="0" anchor="t"/>
          <a:lstStyle/>
          <a:p>
            <a:pPr marL="0" indent="0" algn="l">
              <a:lnSpc>
                <a:spcPts val="2500"/>
              </a:lnSpc>
              <a:buNone/>
            </a:pPr>
            <a:r>
              <a:rPr lang="en-US" sz="1550" dirty="0">
                <a:solidFill>
                  <a:srgbClr val="403011"/>
                </a:solidFill>
                <a:latin typeface="Brygada 1918" pitchFamily="34" charset="0"/>
                <a:ea typeface="Brygada 1918" pitchFamily="34" charset="-122"/>
                <a:cs typeface="Brygada 1918" pitchFamily="34" charset="-120"/>
              </a:rPr>
              <a:t>O organizare bună îți economisește timp, reduce stresul și îți arată progresul. Hai să învățăm o metodă simplă dar eficientă.</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93790" y="927259"/>
            <a:ext cx="5441037" cy="496133"/>
          </a:xfrm>
          <a:prstGeom prst="rect">
            <a:avLst/>
          </a:prstGeom>
          <a:noFill/>
          <a:ln/>
        </p:spPr>
        <p:txBody>
          <a:bodyPr wrap="none" lIns="0" tIns="0" rIns="0" bIns="0" rtlCol="0" anchor="t"/>
          <a:lstStyle/>
          <a:p>
            <a:pPr marL="0" indent="0" algn="l">
              <a:lnSpc>
                <a:spcPts val="3900"/>
              </a:lnSpc>
              <a:buNone/>
            </a:pPr>
            <a:r>
              <a:rPr lang="en-US" sz="3100" dirty="0">
                <a:solidFill>
                  <a:srgbClr val="403011"/>
                </a:solidFill>
                <a:latin typeface="Brygada 1918 Semi Bold" pitchFamily="34" charset="0"/>
                <a:ea typeface="Brygada 1918 Semi Bold" pitchFamily="34" charset="-122"/>
                <a:cs typeface="Brygada 1918 Semi Bold" pitchFamily="34" charset="-120"/>
              </a:rPr>
              <a:t>Metoda simplă de organizare</a:t>
            </a:r>
            <a:endParaRPr lang="en-US" sz="3100" dirty="0"/>
          </a:p>
        </p:txBody>
      </p:sp>
      <p:sp>
        <p:nvSpPr>
          <p:cNvPr id="3" name="Text 1"/>
          <p:cNvSpPr/>
          <p:nvPr/>
        </p:nvSpPr>
        <p:spPr>
          <a:xfrm>
            <a:off x="793790" y="1820228"/>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03011"/>
                </a:solidFill>
                <a:latin typeface="Brygada 1918" pitchFamily="34" charset="0"/>
                <a:ea typeface="Brygada 1918" pitchFamily="34" charset="-122"/>
                <a:cs typeface="Brygada 1918" pitchFamily="34" charset="-120"/>
              </a:rPr>
              <a:t>Nu ai nevoie de instrumente complicate sau aplicații scumpe. Un caiet simplu sau un tabel în telefon este suficient pentru a ține evidența aplicărilor tale.</a:t>
            </a:r>
            <a:endParaRPr lang="en-US" sz="1550" dirty="0"/>
          </a:p>
        </p:txBody>
      </p:sp>
      <p:sp>
        <p:nvSpPr>
          <p:cNvPr id="4" name="Text 2"/>
          <p:cNvSpPr/>
          <p:nvPr/>
        </p:nvSpPr>
        <p:spPr>
          <a:xfrm>
            <a:off x="793790" y="287690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Data aplicării</a:t>
            </a:r>
            <a:endParaRPr lang="en-US" sz="1950" dirty="0"/>
          </a:p>
        </p:txBody>
      </p:sp>
      <p:sp>
        <p:nvSpPr>
          <p:cNvPr id="5" name="Text 3"/>
          <p:cNvSpPr/>
          <p:nvPr/>
        </p:nvSpPr>
        <p:spPr>
          <a:xfrm>
            <a:off x="793790" y="3306128"/>
            <a:ext cx="3074670" cy="952619"/>
          </a:xfrm>
          <a:prstGeom prst="rect">
            <a:avLst/>
          </a:prstGeom>
          <a:noFill/>
          <a:ln/>
        </p:spPr>
        <p:txBody>
          <a:bodyPr wrap="square" lIns="0" tIns="0" rIns="0" bIns="0" rtlCol="0" anchor="t"/>
          <a:lstStyle/>
          <a:p>
            <a:pPr marL="0" indent="0" algn="l">
              <a:lnSpc>
                <a:spcPts val="2500"/>
              </a:lnSpc>
              <a:buNone/>
            </a:pPr>
            <a:r>
              <a:rPr lang="en-US" sz="1550" dirty="0">
                <a:solidFill>
                  <a:srgbClr val="403011"/>
                </a:solidFill>
                <a:latin typeface="Brygada 1918" pitchFamily="34" charset="0"/>
                <a:ea typeface="Brygada 1918" pitchFamily="34" charset="-122"/>
                <a:cs typeface="Brygada 1918" pitchFamily="34" charset="-120"/>
              </a:rPr>
              <a:t>Notează ziua exactă când ai trimis candidatura. Astfel știi când să te aștepți la un răspuns.</a:t>
            </a:r>
            <a:endParaRPr lang="en-US" sz="1550" dirty="0"/>
          </a:p>
        </p:txBody>
      </p:sp>
      <p:sp>
        <p:nvSpPr>
          <p:cNvPr id="6" name="Text 4"/>
          <p:cNvSpPr/>
          <p:nvPr/>
        </p:nvSpPr>
        <p:spPr>
          <a:xfrm>
            <a:off x="4116467" y="287690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Numele firmei</a:t>
            </a:r>
            <a:endParaRPr lang="en-US" sz="1950" dirty="0"/>
          </a:p>
        </p:txBody>
      </p:sp>
      <p:sp>
        <p:nvSpPr>
          <p:cNvPr id="7" name="Text 5"/>
          <p:cNvSpPr/>
          <p:nvPr/>
        </p:nvSpPr>
        <p:spPr>
          <a:xfrm>
            <a:off x="4116467" y="3306128"/>
            <a:ext cx="3074670" cy="1270159"/>
          </a:xfrm>
          <a:prstGeom prst="rect">
            <a:avLst/>
          </a:prstGeom>
          <a:noFill/>
          <a:ln/>
        </p:spPr>
        <p:txBody>
          <a:bodyPr wrap="square" lIns="0" tIns="0" rIns="0" bIns="0" rtlCol="0" anchor="t"/>
          <a:lstStyle/>
          <a:p>
            <a:pPr marL="0" indent="0" algn="l">
              <a:lnSpc>
                <a:spcPts val="2500"/>
              </a:lnSpc>
              <a:buNone/>
            </a:pPr>
            <a:r>
              <a:rPr lang="en-US" sz="1550" dirty="0">
                <a:solidFill>
                  <a:srgbClr val="403011"/>
                </a:solidFill>
                <a:latin typeface="Brygada 1918" pitchFamily="34" charset="0"/>
                <a:ea typeface="Brygada 1918" pitchFamily="34" charset="-122"/>
                <a:cs typeface="Brygada 1918" pitchFamily="34" charset="-120"/>
              </a:rPr>
              <a:t>Scrie compania la care ai aplicat. Important pentru a nu le confunda dacă te sună mai multe.</a:t>
            </a:r>
            <a:endParaRPr lang="en-US" sz="1550" dirty="0"/>
          </a:p>
        </p:txBody>
      </p:sp>
      <p:sp>
        <p:nvSpPr>
          <p:cNvPr id="8" name="Text 6"/>
          <p:cNvSpPr/>
          <p:nvPr/>
        </p:nvSpPr>
        <p:spPr>
          <a:xfrm>
            <a:off x="7439144" y="287690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Postul vizat</a:t>
            </a:r>
            <a:endParaRPr lang="en-US" sz="1950" dirty="0"/>
          </a:p>
        </p:txBody>
      </p:sp>
      <p:sp>
        <p:nvSpPr>
          <p:cNvPr id="9" name="Text 7"/>
          <p:cNvSpPr/>
          <p:nvPr/>
        </p:nvSpPr>
        <p:spPr>
          <a:xfrm>
            <a:off x="7439144" y="3306128"/>
            <a:ext cx="3074670" cy="952619"/>
          </a:xfrm>
          <a:prstGeom prst="rect">
            <a:avLst/>
          </a:prstGeom>
          <a:noFill/>
          <a:ln/>
        </p:spPr>
        <p:txBody>
          <a:bodyPr wrap="square" lIns="0" tIns="0" rIns="0" bIns="0" rtlCol="0" anchor="t"/>
          <a:lstStyle/>
          <a:p>
            <a:pPr marL="0" indent="0" algn="l">
              <a:lnSpc>
                <a:spcPts val="2500"/>
              </a:lnSpc>
              <a:buNone/>
            </a:pPr>
            <a:r>
              <a:rPr lang="en-US" sz="1550" dirty="0">
                <a:solidFill>
                  <a:srgbClr val="403011"/>
                </a:solidFill>
                <a:latin typeface="Brygada 1918" pitchFamily="34" charset="0"/>
                <a:ea typeface="Brygada 1918" pitchFamily="34" charset="-122"/>
                <a:cs typeface="Brygada 1918" pitchFamily="34" charset="-120"/>
              </a:rPr>
              <a:t>Ce funcție ai solicitat – esențial dacă aplici la posturi diferite în aceeași firmă.</a:t>
            </a:r>
            <a:endParaRPr lang="en-US" sz="1550" dirty="0"/>
          </a:p>
        </p:txBody>
      </p:sp>
      <p:sp>
        <p:nvSpPr>
          <p:cNvPr id="10" name="Text 8"/>
          <p:cNvSpPr/>
          <p:nvPr/>
        </p:nvSpPr>
        <p:spPr>
          <a:xfrm>
            <a:off x="10761821" y="287690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Metoda de aplicare</a:t>
            </a:r>
            <a:endParaRPr lang="en-US" sz="1950" dirty="0"/>
          </a:p>
        </p:txBody>
      </p:sp>
      <p:sp>
        <p:nvSpPr>
          <p:cNvPr id="11" name="Text 9"/>
          <p:cNvSpPr/>
          <p:nvPr/>
        </p:nvSpPr>
        <p:spPr>
          <a:xfrm>
            <a:off x="10761821" y="3306128"/>
            <a:ext cx="3074789" cy="952619"/>
          </a:xfrm>
          <a:prstGeom prst="rect">
            <a:avLst/>
          </a:prstGeom>
          <a:noFill/>
          <a:ln/>
        </p:spPr>
        <p:txBody>
          <a:bodyPr wrap="square" lIns="0" tIns="0" rIns="0" bIns="0" rtlCol="0" anchor="t"/>
          <a:lstStyle/>
          <a:p>
            <a:pPr marL="0" indent="0" algn="l">
              <a:lnSpc>
                <a:spcPts val="2500"/>
              </a:lnSpc>
              <a:buNone/>
            </a:pPr>
            <a:r>
              <a:rPr lang="en-US" sz="1550" dirty="0">
                <a:solidFill>
                  <a:srgbClr val="403011"/>
                </a:solidFill>
                <a:latin typeface="Brygada 1918" pitchFamily="34" charset="0"/>
                <a:ea typeface="Brygada 1918" pitchFamily="34" charset="-122"/>
                <a:cs typeface="Brygada 1918" pitchFamily="34" charset="-120"/>
              </a:rPr>
              <a:t>E-mail sau formular online? Ajută să știi prin ce canal ai comunicat.</a:t>
            </a:r>
            <a:endParaRPr lang="en-US" sz="1550" dirty="0"/>
          </a:p>
        </p:txBody>
      </p:sp>
      <p:sp>
        <p:nvSpPr>
          <p:cNvPr id="12" name="Text 10"/>
          <p:cNvSpPr/>
          <p:nvPr/>
        </p:nvSpPr>
        <p:spPr>
          <a:xfrm>
            <a:off x="793790" y="5171480"/>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Răspunsul primit</a:t>
            </a:r>
            <a:endParaRPr lang="en-US" sz="1950" dirty="0"/>
          </a:p>
        </p:txBody>
      </p:sp>
      <p:sp>
        <p:nvSpPr>
          <p:cNvPr id="13" name="Text 11"/>
          <p:cNvSpPr/>
          <p:nvPr/>
        </p:nvSpPr>
        <p:spPr>
          <a:xfrm>
            <a:off x="793790" y="5600700"/>
            <a:ext cx="3074670" cy="635079"/>
          </a:xfrm>
          <a:prstGeom prst="rect">
            <a:avLst/>
          </a:prstGeom>
          <a:noFill/>
          <a:ln/>
        </p:spPr>
        <p:txBody>
          <a:bodyPr wrap="square" lIns="0" tIns="0" rIns="0" bIns="0" rtlCol="0" anchor="t"/>
          <a:lstStyle/>
          <a:p>
            <a:pPr marL="0" indent="0" algn="l">
              <a:lnSpc>
                <a:spcPts val="2500"/>
              </a:lnSpc>
              <a:buNone/>
            </a:pPr>
            <a:r>
              <a:rPr lang="en-US" sz="1550" dirty="0">
                <a:solidFill>
                  <a:srgbClr val="403011"/>
                </a:solidFill>
                <a:latin typeface="Brygada 1918" pitchFamily="34" charset="0"/>
                <a:ea typeface="Brygada 1918" pitchFamily="34" charset="-122"/>
                <a:cs typeface="Brygada 1918" pitchFamily="34" charset="-120"/>
              </a:rPr>
              <a:t>Da / Nu / Aștept răspuns. Actualizează când primești vești.</a:t>
            </a:r>
            <a:endParaRPr lang="en-US" sz="1550" dirty="0"/>
          </a:p>
        </p:txBody>
      </p:sp>
      <p:sp>
        <p:nvSpPr>
          <p:cNvPr id="14" name="Shape 12"/>
          <p:cNvSpPr/>
          <p:nvPr/>
        </p:nvSpPr>
        <p:spPr>
          <a:xfrm>
            <a:off x="793790" y="6459022"/>
            <a:ext cx="13042821" cy="843201"/>
          </a:xfrm>
          <a:prstGeom prst="roundRect">
            <a:avLst>
              <a:gd name="adj" fmla="val 35307"/>
            </a:avLst>
          </a:prstGeom>
          <a:solidFill>
            <a:srgbClr val="DFE4CE"/>
          </a:solidFill>
          <a:ln/>
        </p:spPr>
      </p:sp>
      <p:pic>
        <p:nvPicPr>
          <p:cNvPr id="15" name="Image 0" descr="preencoded.png"/>
          <p:cNvPicPr>
            <a:picLocks noChangeAspect="1"/>
          </p:cNvPicPr>
          <p:nvPr/>
        </p:nvPicPr>
        <p:blipFill>
          <a:blip r:embed="rId3"/>
          <a:stretch>
            <a:fillRect/>
          </a:stretch>
        </p:blipFill>
        <p:spPr>
          <a:xfrm>
            <a:off x="992148" y="6754297"/>
            <a:ext cx="248007" cy="198358"/>
          </a:xfrm>
          <a:prstGeom prst="rect">
            <a:avLst/>
          </a:prstGeom>
        </p:spPr>
      </p:pic>
      <p:sp>
        <p:nvSpPr>
          <p:cNvPr id="16" name="Text 13"/>
          <p:cNvSpPr/>
          <p:nvPr/>
        </p:nvSpPr>
        <p:spPr>
          <a:xfrm>
            <a:off x="1438513" y="6706910"/>
            <a:ext cx="12199739" cy="317540"/>
          </a:xfrm>
          <a:prstGeom prst="rect">
            <a:avLst/>
          </a:prstGeom>
          <a:noFill/>
          <a:ln/>
        </p:spPr>
        <p:txBody>
          <a:bodyPr wrap="none" lIns="0" tIns="0" rIns="0" bIns="0" rtlCol="0" anchor="t"/>
          <a:lstStyle/>
          <a:p>
            <a:pPr marL="0" indent="0" algn="l">
              <a:lnSpc>
                <a:spcPts val="2500"/>
              </a:lnSpc>
              <a:buNone/>
            </a:pPr>
            <a:r>
              <a:rPr lang="en-US" sz="1550" b="1" dirty="0">
                <a:solidFill>
                  <a:srgbClr val="000000"/>
                </a:solidFill>
                <a:latin typeface="Brygada 1918" pitchFamily="34" charset="0"/>
                <a:ea typeface="Brygada 1918" pitchFamily="34" charset="-122"/>
                <a:cs typeface="Brygada 1918" pitchFamily="34" charset="-120"/>
              </a:rPr>
              <a:t>Exercițiu practic la curs:</a:t>
            </a:r>
            <a:r>
              <a:rPr lang="en-US" sz="1550" dirty="0">
                <a:solidFill>
                  <a:srgbClr val="000000"/>
                </a:solidFill>
                <a:latin typeface="Brygada 1918" pitchFamily="34" charset="0"/>
                <a:ea typeface="Brygada 1918" pitchFamily="34" charset="-122"/>
                <a:cs typeface="Brygada 1918" pitchFamily="34" charset="-120"/>
              </a:rPr>
              <a:t> Vom crea împreună prima ta listă de aplicări. Vei primi un model pe care îl poți folosi de acasă.</a:t>
            </a:r>
            <a:endParaRPr lang="en-US" sz="15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18755" y="356592"/>
            <a:ext cx="3769995" cy="405170"/>
          </a:xfrm>
          <a:prstGeom prst="rect">
            <a:avLst/>
          </a:prstGeom>
          <a:noFill/>
          <a:ln/>
        </p:spPr>
        <p:txBody>
          <a:bodyPr wrap="none" lIns="0" tIns="0" rIns="0" bIns="0" rtlCol="0" anchor="t"/>
          <a:lstStyle/>
          <a:p>
            <a:pPr marL="0" indent="0" algn="l">
              <a:lnSpc>
                <a:spcPts val="3150"/>
              </a:lnSpc>
              <a:buNone/>
            </a:pPr>
            <a:r>
              <a:rPr lang="en-US" sz="2550" dirty="0">
                <a:solidFill>
                  <a:srgbClr val="403011"/>
                </a:solidFill>
                <a:latin typeface="Brygada 1918 Semi Bold" pitchFamily="34" charset="0"/>
                <a:ea typeface="Brygada 1918 Semi Bold" pitchFamily="34" charset="-122"/>
                <a:cs typeface="Brygada 1918 Semi Bold" pitchFamily="34" charset="-120"/>
              </a:rPr>
              <a:t>Atenție la anunțuri false!</a:t>
            </a:r>
            <a:endParaRPr lang="en-US" sz="2550" dirty="0"/>
          </a:p>
        </p:txBody>
      </p:sp>
      <p:sp>
        <p:nvSpPr>
          <p:cNvPr id="3" name="Text 1"/>
          <p:cNvSpPr/>
          <p:nvPr/>
        </p:nvSpPr>
        <p:spPr>
          <a:xfrm>
            <a:off x="518755" y="1072991"/>
            <a:ext cx="6638211" cy="414814"/>
          </a:xfrm>
          <a:prstGeom prst="rect">
            <a:avLst/>
          </a:prstGeom>
          <a:noFill/>
          <a:ln/>
        </p:spPr>
        <p:txBody>
          <a:bodyPr wrap="square" lIns="0" tIns="0" rIns="0" bIns="0" rtlCol="0" anchor="t"/>
          <a:lstStyle/>
          <a:p>
            <a:pPr marL="0" indent="0" algn="l">
              <a:lnSpc>
                <a:spcPts val="1600"/>
              </a:lnSpc>
              <a:buNone/>
            </a:pPr>
            <a:r>
              <a:rPr lang="en-US" sz="1000" dirty="0">
                <a:solidFill>
                  <a:srgbClr val="403011"/>
                </a:solidFill>
                <a:latin typeface="Brygada 1918" pitchFamily="34" charset="0"/>
                <a:ea typeface="Brygada 1918" pitchFamily="34" charset="-122"/>
                <a:cs typeface="Brygada 1918" pitchFamily="34" charset="-120"/>
              </a:rPr>
              <a:t>Din păcate, pe internet există și persoane rău intenționate care profită de căutătorii de joburi. Escrocheriile sunt reale, dar pot fi ușor de identificat dacă știi la ce să fii atent.</a:t>
            </a:r>
            <a:endParaRPr lang="en-US" sz="1000" dirty="0"/>
          </a:p>
        </p:txBody>
      </p:sp>
      <p:sp>
        <p:nvSpPr>
          <p:cNvPr id="4" name="Text 2"/>
          <p:cNvSpPr/>
          <p:nvPr/>
        </p:nvSpPr>
        <p:spPr>
          <a:xfrm>
            <a:off x="518755" y="1604486"/>
            <a:ext cx="6638211" cy="207407"/>
          </a:xfrm>
          <a:prstGeom prst="rect">
            <a:avLst/>
          </a:prstGeom>
          <a:noFill/>
          <a:ln/>
        </p:spPr>
        <p:txBody>
          <a:bodyPr wrap="none" lIns="0" tIns="0" rIns="0" bIns="0" rtlCol="0" anchor="t"/>
          <a:lstStyle/>
          <a:p>
            <a:pPr marL="0" indent="0" algn="l">
              <a:lnSpc>
                <a:spcPts val="1600"/>
              </a:lnSpc>
              <a:buNone/>
            </a:pPr>
            <a:r>
              <a:rPr lang="en-US" sz="1000" b="1" dirty="0">
                <a:solidFill>
                  <a:srgbClr val="403011"/>
                </a:solidFill>
                <a:latin typeface="Brygada 1918" pitchFamily="34" charset="0"/>
                <a:ea typeface="Brygada 1918" pitchFamily="34" charset="-122"/>
                <a:cs typeface="Brygada 1918" pitchFamily="34" charset="-120"/>
              </a:rPr>
              <a:t>Semne clare de alarmă – evită imediat aceste anunțuri:</a:t>
            </a:r>
            <a:endParaRPr lang="en-US" sz="1000" dirty="0"/>
          </a:p>
        </p:txBody>
      </p:sp>
      <p:sp>
        <p:nvSpPr>
          <p:cNvPr id="5" name="Shape 3"/>
          <p:cNvSpPr/>
          <p:nvPr/>
        </p:nvSpPr>
        <p:spPr>
          <a:xfrm>
            <a:off x="518755" y="1957745"/>
            <a:ext cx="6638211" cy="829508"/>
          </a:xfrm>
          <a:prstGeom prst="roundRect">
            <a:avLst>
              <a:gd name="adj" fmla="val 8819"/>
            </a:avLst>
          </a:prstGeom>
          <a:solidFill>
            <a:srgbClr val="F6EBD4"/>
          </a:solidFill>
          <a:ln w="15240">
            <a:solidFill>
              <a:srgbClr val="626C3B"/>
            </a:solidFill>
            <a:prstDash val="solid"/>
          </a:ln>
        </p:spPr>
      </p:sp>
      <p:sp>
        <p:nvSpPr>
          <p:cNvPr id="6" name="Shape 4"/>
          <p:cNvSpPr/>
          <p:nvPr/>
        </p:nvSpPr>
        <p:spPr>
          <a:xfrm>
            <a:off x="503515" y="1957745"/>
            <a:ext cx="60960" cy="829508"/>
          </a:xfrm>
          <a:prstGeom prst="roundRect">
            <a:avLst>
              <a:gd name="adj" fmla="val 319148"/>
            </a:avLst>
          </a:prstGeom>
          <a:solidFill>
            <a:srgbClr val="626C3B"/>
          </a:solidFill>
          <a:ln/>
        </p:spPr>
      </p:sp>
      <p:sp>
        <p:nvSpPr>
          <p:cNvPr id="7" name="Text 5"/>
          <p:cNvSpPr/>
          <p:nvPr/>
        </p:nvSpPr>
        <p:spPr>
          <a:xfrm>
            <a:off x="709374" y="2102644"/>
            <a:ext cx="1920240" cy="202644"/>
          </a:xfrm>
          <a:prstGeom prst="rect">
            <a:avLst/>
          </a:prstGeom>
          <a:noFill/>
          <a:ln/>
        </p:spPr>
        <p:txBody>
          <a:bodyPr wrap="none" lIns="0" tIns="0" rIns="0" bIns="0" rtlCol="0" anchor="t"/>
          <a:lstStyle/>
          <a:p>
            <a:pPr marL="0" indent="0" algn="l">
              <a:lnSpc>
                <a:spcPts val="1550"/>
              </a:lnSpc>
              <a:buNone/>
            </a:pPr>
            <a:r>
              <a:rPr lang="en-US" sz="1250" dirty="0">
                <a:solidFill>
                  <a:srgbClr val="403011"/>
                </a:solidFill>
                <a:latin typeface="Brygada 1918 Semi Bold" pitchFamily="34" charset="0"/>
                <a:ea typeface="Brygada 1918 Semi Bold" pitchFamily="34" charset="-122"/>
                <a:cs typeface="Brygada 1918 Semi Bold" pitchFamily="34" charset="-120"/>
              </a:rPr>
              <a:t>Cer bani pentru angajare</a:t>
            </a:r>
            <a:endParaRPr lang="en-US" sz="1250" dirty="0"/>
          </a:p>
        </p:txBody>
      </p:sp>
      <p:sp>
        <p:nvSpPr>
          <p:cNvPr id="8" name="Text 6"/>
          <p:cNvSpPr/>
          <p:nvPr/>
        </p:nvSpPr>
        <p:spPr>
          <a:xfrm>
            <a:off x="709374" y="2434947"/>
            <a:ext cx="6302693" cy="207407"/>
          </a:xfrm>
          <a:prstGeom prst="rect">
            <a:avLst/>
          </a:prstGeom>
          <a:noFill/>
          <a:ln/>
        </p:spPr>
        <p:txBody>
          <a:bodyPr wrap="none" lIns="0" tIns="0" rIns="0" bIns="0" rtlCol="0" anchor="t"/>
          <a:lstStyle/>
          <a:p>
            <a:pPr marL="0" indent="0" algn="l">
              <a:lnSpc>
                <a:spcPts val="1600"/>
              </a:lnSpc>
              <a:buNone/>
            </a:pPr>
            <a:r>
              <a:rPr lang="en-US" sz="1000" dirty="0">
                <a:solidFill>
                  <a:srgbClr val="403011"/>
                </a:solidFill>
                <a:latin typeface="Brygada 1918" pitchFamily="34" charset="0"/>
                <a:ea typeface="Brygada 1918" pitchFamily="34" charset="-122"/>
                <a:cs typeface="Brygada 1918" pitchFamily="34" charset="-120"/>
              </a:rPr>
              <a:t>Taxe de dosار، cursuri obligatorii plătite, echipament de lucru pe banii tăi</a:t>
            </a:r>
            <a:endParaRPr lang="en-US" sz="1000" dirty="0"/>
          </a:p>
        </p:txBody>
      </p:sp>
      <p:sp>
        <p:nvSpPr>
          <p:cNvPr id="9" name="Shape 7"/>
          <p:cNvSpPr/>
          <p:nvPr/>
        </p:nvSpPr>
        <p:spPr>
          <a:xfrm>
            <a:off x="518755" y="2916912"/>
            <a:ext cx="6638211" cy="829508"/>
          </a:xfrm>
          <a:prstGeom prst="roundRect">
            <a:avLst>
              <a:gd name="adj" fmla="val 8819"/>
            </a:avLst>
          </a:prstGeom>
          <a:solidFill>
            <a:srgbClr val="F6EBD4"/>
          </a:solidFill>
          <a:ln w="15240">
            <a:solidFill>
              <a:srgbClr val="83792E"/>
            </a:solidFill>
            <a:prstDash val="solid"/>
          </a:ln>
        </p:spPr>
      </p:sp>
      <p:sp>
        <p:nvSpPr>
          <p:cNvPr id="10" name="Shape 8"/>
          <p:cNvSpPr/>
          <p:nvPr/>
        </p:nvSpPr>
        <p:spPr>
          <a:xfrm>
            <a:off x="503515" y="2916912"/>
            <a:ext cx="60960" cy="829508"/>
          </a:xfrm>
          <a:prstGeom prst="roundRect">
            <a:avLst>
              <a:gd name="adj" fmla="val 319148"/>
            </a:avLst>
          </a:prstGeom>
          <a:solidFill>
            <a:srgbClr val="83792E"/>
          </a:solidFill>
          <a:ln/>
        </p:spPr>
      </p:sp>
      <p:sp>
        <p:nvSpPr>
          <p:cNvPr id="11" name="Text 9"/>
          <p:cNvSpPr/>
          <p:nvPr/>
        </p:nvSpPr>
        <p:spPr>
          <a:xfrm>
            <a:off x="709374" y="3061811"/>
            <a:ext cx="2157532" cy="202644"/>
          </a:xfrm>
          <a:prstGeom prst="rect">
            <a:avLst/>
          </a:prstGeom>
          <a:noFill/>
          <a:ln/>
        </p:spPr>
        <p:txBody>
          <a:bodyPr wrap="none" lIns="0" tIns="0" rIns="0" bIns="0" rtlCol="0" anchor="t"/>
          <a:lstStyle/>
          <a:p>
            <a:pPr marL="0" indent="0" algn="l">
              <a:lnSpc>
                <a:spcPts val="1550"/>
              </a:lnSpc>
              <a:buNone/>
            </a:pPr>
            <a:r>
              <a:rPr lang="en-US" sz="1250" dirty="0">
                <a:solidFill>
                  <a:srgbClr val="403011"/>
                </a:solidFill>
                <a:latin typeface="Brygada 1918 Semi Bold" pitchFamily="34" charset="0"/>
                <a:ea typeface="Brygada 1918 Semi Bold" pitchFamily="34" charset="-122"/>
                <a:cs typeface="Brygada 1918 Semi Bold" pitchFamily="34" charset="-120"/>
              </a:rPr>
              <a:t>Cer date personale sensibile</a:t>
            </a:r>
            <a:endParaRPr lang="en-US" sz="1250" dirty="0"/>
          </a:p>
        </p:txBody>
      </p:sp>
      <p:sp>
        <p:nvSpPr>
          <p:cNvPr id="12" name="Text 10"/>
          <p:cNvSpPr/>
          <p:nvPr/>
        </p:nvSpPr>
        <p:spPr>
          <a:xfrm>
            <a:off x="709374" y="3394115"/>
            <a:ext cx="6302693" cy="207407"/>
          </a:xfrm>
          <a:prstGeom prst="rect">
            <a:avLst/>
          </a:prstGeom>
          <a:noFill/>
          <a:ln/>
        </p:spPr>
        <p:txBody>
          <a:bodyPr wrap="none" lIns="0" tIns="0" rIns="0" bIns="0" rtlCol="0" anchor="t"/>
          <a:lstStyle/>
          <a:p>
            <a:pPr marL="0" indent="0" algn="l">
              <a:lnSpc>
                <a:spcPts val="1600"/>
              </a:lnSpc>
              <a:buNone/>
            </a:pPr>
            <a:r>
              <a:rPr lang="en-US" sz="1000" dirty="0">
                <a:solidFill>
                  <a:srgbClr val="403011"/>
                </a:solidFill>
                <a:latin typeface="Brygada 1918" pitchFamily="34" charset="0"/>
                <a:ea typeface="Brygada 1918" pitchFamily="34" charset="-122"/>
                <a:cs typeface="Brygada 1918" pitchFamily="34" charset="-120"/>
              </a:rPr>
              <a:t>CNP, poze ale buletinului, date ale cardului bancar înainte de interviu</a:t>
            </a:r>
            <a:endParaRPr lang="en-US" sz="1000" dirty="0"/>
          </a:p>
        </p:txBody>
      </p:sp>
      <p:sp>
        <p:nvSpPr>
          <p:cNvPr id="13" name="Shape 11"/>
          <p:cNvSpPr/>
          <p:nvPr/>
        </p:nvSpPr>
        <p:spPr>
          <a:xfrm>
            <a:off x="518755" y="3876080"/>
            <a:ext cx="6638211" cy="829508"/>
          </a:xfrm>
          <a:prstGeom prst="roundRect">
            <a:avLst>
              <a:gd name="adj" fmla="val 8819"/>
            </a:avLst>
          </a:prstGeom>
          <a:solidFill>
            <a:srgbClr val="F6EBD4"/>
          </a:solidFill>
          <a:ln w="15240">
            <a:solidFill>
              <a:srgbClr val="E8AF3B"/>
            </a:solidFill>
            <a:prstDash val="solid"/>
          </a:ln>
        </p:spPr>
      </p:sp>
      <p:sp>
        <p:nvSpPr>
          <p:cNvPr id="14" name="Shape 12"/>
          <p:cNvSpPr/>
          <p:nvPr/>
        </p:nvSpPr>
        <p:spPr>
          <a:xfrm>
            <a:off x="503515" y="3876080"/>
            <a:ext cx="60960" cy="829508"/>
          </a:xfrm>
          <a:prstGeom prst="roundRect">
            <a:avLst>
              <a:gd name="adj" fmla="val 319148"/>
            </a:avLst>
          </a:prstGeom>
          <a:solidFill>
            <a:srgbClr val="E8AF3B"/>
          </a:solidFill>
          <a:ln/>
        </p:spPr>
      </p:sp>
      <p:sp>
        <p:nvSpPr>
          <p:cNvPr id="15" name="Text 13"/>
          <p:cNvSpPr/>
          <p:nvPr/>
        </p:nvSpPr>
        <p:spPr>
          <a:xfrm>
            <a:off x="709374" y="4020979"/>
            <a:ext cx="2046327" cy="202644"/>
          </a:xfrm>
          <a:prstGeom prst="rect">
            <a:avLst/>
          </a:prstGeom>
          <a:noFill/>
          <a:ln/>
        </p:spPr>
        <p:txBody>
          <a:bodyPr wrap="none" lIns="0" tIns="0" rIns="0" bIns="0" rtlCol="0" anchor="t"/>
          <a:lstStyle/>
          <a:p>
            <a:pPr marL="0" indent="0" algn="l">
              <a:lnSpc>
                <a:spcPts val="1550"/>
              </a:lnSpc>
              <a:buNone/>
            </a:pPr>
            <a:r>
              <a:rPr lang="en-US" sz="1250" dirty="0">
                <a:solidFill>
                  <a:srgbClr val="403011"/>
                </a:solidFill>
                <a:latin typeface="Brygada 1918 Semi Bold" pitchFamily="34" charset="0"/>
                <a:ea typeface="Brygada 1918 Semi Bold" pitchFamily="34" charset="-122"/>
                <a:cs typeface="Brygada 1918 Semi Bold" pitchFamily="34" charset="-120"/>
              </a:rPr>
              <a:t>Promit câștiguri nerealiste</a:t>
            </a:r>
            <a:endParaRPr lang="en-US" sz="1250" dirty="0"/>
          </a:p>
        </p:txBody>
      </p:sp>
      <p:sp>
        <p:nvSpPr>
          <p:cNvPr id="16" name="Text 14"/>
          <p:cNvSpPr/>
          <p:nvPr/>
        </p:nvSpPr>
        <p:spPr>
          <a:xfrm>
            <a:off x="709374" y="4353282"/>
            <a:ext cx="6302693" cy="207407"/>
          </a:xfrm>
          <a:prstGeom prst="rect">
            <a:avLst/>
          </a:prstGeom>
          <a:noFill/>
          <a:ln/>
        </p:spPr>
        <p:txBody>
          <a:bodyPr wrap="none" lIns="0" tIns="0" rIns="0" bIns="0" rtlCol="0" anchor="t"/>
          <a:lstStyle/>
          <a:p>
            <a:pPr marL="0" indent="0" algn="l">
              <a:lnSpc>
                <a:spcPts val="1600"/>
              </a:lnSpc>
              <a:buNone/>
            </a:pPr>
            <a:r>
              <a:rPr lang="en-US" sz="1000" dirty="0">
                <a:solidFill>
                  <a:srgbClr val="403011"/>
                </a:solidFill>
                <a:latin typeface="Brygada 1918" pitchFamily="34" charset="0"/>
                <a:ea typeface="Brygada 1918" pitchFamily="34" charset="-122"/>
                <a:cs typeface="Brygada 1918" pitchFamily="34" charset="-120"/>
              </a:rPr>
              <a:t>"Câștig mare fără experiență", "5000 lei în prima lună garantat, fără muncă"</a:t>
            </a:r>
            <a:endParaRPr lang="en-US" sz="1000" dirty="0"/>
          </a:p>
        </p:txBody>
      </p:sp>
      <p:sp>
        <p:nvSpPr>
          <p:cNvPr id="17" name="Shape 15"/>
          <p:cNvSpPr/>
          <p:nvPr/>
        </p:nvSpPr>
        <p:spPr>
          <a:xfrm>
            <a:off x="518755" y="4835247"/>
            <a:ext cx="6638211" cy="829508"/>
          </a:xfrm>
          <a:prstGeom prst="roundRect">
            <a:avLst>
              <a:gd name="adj" fmla="val 8819"/>
            </a:avLst>
          </a:prstGeom>
          <a:solidFill>
            <a:srgbClr val="F6EBD4"/>
          </a:solidFill>
          <a:ln w="15240">
            <a:solidFill>
              <a:srgbClr val="CC914D"/>
            </a:solidFill>
            <a:prstDash val="solid"/>
          </a:ln>
        </p:spPr>
      </p:sp>
      <p:sp>
        <p:nvSpPr>
          <p:cNvPr id="18" name="Shape 16"/>
          <p:cNvSpPr/>
          <p:nvPr/>
        </p:nvSpPr>
        <p:spPr>
          <a:xfrm>
            <a:off x="503515" y="4835247"/>
            <a:ext cx="60960" cy="829508"/>
          </a:xfrm>
          <a:prstGeom prst="roundRect">
            <a:avLst>
              <a:gd name="adj" fmla="val 319148"/>
            </a:avLst>
          </a:prstGeom>
          <a:solidFill>
            <a:srgbClr val="CC914D"/>
          </a:solidFill>
          <a:ln/>
        </p:spPr>
      </p:sp>
      <p:sp>
        <p:nvSpPr>
          <p:cNvPr id="19" name="Text 17"/>
          <p:cNvSpPr/>
          <p:nvPr/>
        </p:nvSpPr>
        <p:spPr>
          <a:xfrm>
            <a:off x="709374" y="4980146"/>
            <a:ext cx="1916073" cy="202644"/>
          </a:xfrm>
          <a:prstGeom prst="rect">
            <a:avLst/>
          </a:prstGeom>
          <a:noFill/>
          <a:ln/>
        </p:spPr>
        <p:txBody>
          <a:bodyPr wrap="none" lIns="0" tIns="0" rIns="0" bIns="0" rtlCol="0" anchor="t"/>
          <a:lstStyle/>
          <a:p>
            <a:pPr marL="0" indent="0" algn="l">
              <a:lnSpc>
                <a:spcPts val="1550"/>
              </a:lnSpc>
              <a:buNone/>
            </a:pPr>
            <a:r>
              <a:rPr lang="en-US" sz="1250" dirty="0">
                <a:solidFill>
                  <a:srgbClr val="403011"/>
                </a:solidFill>
                <a:latin typeface="Brygada 1918 Semi Bold" pitchFamily="34" charset="0"/>
                <a:ea typeface="Brygada 1918 Semi Bold" pitchFamily="34" charset="-122"/>
                <a:cs typeface="Brygada 1918 Semi Bold" pitchFamily="34" charset="-120"/>
              </a:rPr>
              <a:t>Nu identifică angajatorul</a:t>
            </a:r>
            <a:endParaRPr lang="en-US" sz="1250" dirty="0"/>
          </a:p>
        </p:txBody>
      </p:sp>
      <p:sp>
        <p:nvSpPr>
          <p:cNvPr id="20" name="Text 18"/>
          <p:cNvSpPr/>
          <p:nvPr/>
        </p:nvSpPr>
        <p:spPr>
          <a:xfrm>
            <a:off x="709374" y="5312450"/>
            <a:ext cx="6302693" cy="207407"/>
          </a:xfrm>
          <a:prstGeom prst="rect">
            <a:avLst/>
          </a:prstGeom>
          <a:noFill/>
          <a:ln/>
        </p:spPr>
        <p:txBody>
          <a:bodyPr wrap="none" lIns="0" tIns="0" rIns="0" bIns="0" rtlCol="0" anchor="t"/>
          <a:lstStyle/>
          <a:p>
            <a:pPr marL="0" indent="0" algn="l">
              <a:lnSpc>
                <a:spcPts val="1600"/>
              </a:lnSpc>
              <a:buNone/>
            </a:pPr>
            <a:r>
              <a:rPr lang="en-US" sz="1000" dirty="0">
                <a:solidFill>
                  <a:srgbClr val="403011"/>
                </a:solidFill>
                <a:latin typeface="Brygada 1918" pitchFamily="34" charset="0"/>
                <a:ea typeface="Brygada 1918" pitchFamily="34" charset="-122"/>
                <a:cs typeface="Brygada 1918" pitchFamily="34" charset="-120"/>
              </a:rPr>
              <a:t>Nu spun clar ce firmă este, nu au site oficial, adresa vagă</a:t>
            </a:r>
            <a:endParaRPr lang="en-US" sz="1000" dirty="0"/>
          </a:p>
        </p:txBody>
      </p:sp>
      <p:pic>
        <p:nvPicPr>
          <p:cNvPr id="21" name="Image 0" descr="preencoded.png"/>
          <p:cNvPicPr>
            <a:picLocks noChangeAspect="1"/>
          </p:cNvPicPr>
          <p:nvPr/>
        </p:nvPicPr>
        <p:blipFill>
          <a:blip r:embed="rId3"/>
          <a:stretch>
            <a:fillRect/>
          </a:stretch>
        </p:blipFill>
        <p:spPr>
          <a:xfrm>
            <a:off x="7481054" y="1102162"/>
            <a:ext cx="6638211" cy="6638211"/>
          </a:xfrm>
          <a:prstGeom prst="rect">
            <a:avLst/>
          </a:prstGeom>
        </p:spPr>
      </p:pic>
      <p:sp>
        <p:nvSpPr>
          <p:cNvPr id="22" name="Text 19"/>
          <p:cNvSpPr/>
          <p:nvPr/>
        </p:nvSpPr>
        <p:spPr>
          <a:xfrm>
            <a:off x="713303" y="8226623"/>
            <a:ext cx="1945481" cy="243126"/>
          </a:xfrm>
          <a:prstGeom prst="rect">
            <a:avLst/>
          </a:prstGeom>
          <a:noFill/>
          <a:ln/>
        </p:spPr>
        <p:txBody>
          <a:bodyPr wrap="none" lIns="0" tIns="0" rIns="0" bIns="0" rtlCol="0" anchor="t"/>
          <a:lstStyle/>
          <a:p>
            <a:pPr marL="0" indent="0" algn="l">
              <a:lnSpc>
                <a:spcPts val="1900"/>
              </a:lnSpc>
              <a:buNone/>
            </a:pPr>
            <a:r>
              <a:rPr lang="en-US" sz="1500" dirty="0">
                <a:solidFill>
                  <a:srgbClr val="403011"/>
                </a:solidFill>
                <a:latin typeface="Brygada 1918 Semi Bold" pitchFamily="34" charset="0"/>
                <a:ea typeface="Brygada 1918 Semi Bold" pitchFamily="34" charset="-122"/>
                <a:cs typeface="Brygada 1918 Semi Bold" pitchFamily="34" charset="-120"/>
              </a:rPr>
              <a:t>Regula de aur</a:t>
            </a:r>
            <a:endParaRPr lang="en-US" sz="1500" dirty="0"/>
          </a:p>
        </p:txBody>
      </p:sp>
      <p:sp>
        <p:nvSpPr>
          <p:cNvPr id="23" name="Text 20"/>
          <p:cNvSpPr/>
          <p:nvPr/>
        </p:nvSpPr>
        <p:spPr>
          <a:xfrm>
            <a:off x="713303" y="8664297"/>
            <a:ext cx="13398341" cy="207407"/>
          </a:xfrm>
          <a:prstGeom prst="rect">
            <a:avLst/>
          </a:prstGeom>
          <a:noFill/>
          <a:ln/>
        </p:spPr>
        <p:txBody>
          <a:bodyPr wrap="none" lIns="0" tIns="0" rIns="0" bIns="0" rtlCol="0" anchor="t"/>
          <a:lstStyle/>
          <a:p>
            <a:pPr marL="0" indent="0" algn="l">
              <a:lnSpc>
                <a:spcPts val="1600"/>
              </a:lnSpc>
              <a:buNone/>
            </a:pPr>
            <a:r>
              <a:rPr lang="en-US" sz="1000" dirty="0">
                <a:solidFill>
                  <a:srgbClr val="403011"/>
                </a:solidFill>
                <a:latin typeface="Brygada 1918" pitchFamily="34" charset="0"/>
                <a:ea typeface="Brygada 1918" pitchFamily="34" charset="-122"/>
                <a:cs typeface="Brygada 1918" pitchFamily="34" charset="-120"/>
              </a:rPr>
              <a:t>Un angajator serios </a:t>
            </a:r>
            <a:r>
              <a:rPr lang="en-US" sz="1000" b="1" dirty="0">
                <a:solidFill>
                  <a:srgbClr val="403011"/>
                </a:solidFill>
                <a:latin typeface="Brygada 1918" pitchFamily="34" charset="0"/>
                <a:ea typeface="Brygada 1918" pitchFamily="34" charset="-122"/>
                <a:cs typeface="Brygada 1918" pitchFamily="34" charset="-120"/>
              </a:rPr>
              <a:t>niciodată</a:t>
            </a:r>
            <a:r>
              <a:rPr lang="en-US" sz="1000" dirty="0">
                <a:solidFill>
                  <a:srgbClr val="403011"/>
                </a:solidFill>
                <a:latin typeface="Brygada 1918" pitchFamily="34" charset="0"/>
                <a:ea typeface="Brygada 1918" pitchFamily="34" charset="-122"/>
                <a:cs typeface="Brygada 1918" pitchFamily="34" charset="-120"/>
              </a:rPr>
              <a:t> nu cere bani pentru a te angaja. Procesul de recrutare trebuie să fie gratuit pentru candidat.</a:t>
            </a:r>
            <a:endParaRPr lang="en-US" sz="1000" dirty="0"/>
          </a:p>
        </p:txBody>
      </p:sp>
      <p:sp>
        <p:nvSpPr>
          <p:cNvPr id="24" name="Shape 21"/>
          <p:cNvSpPr/>
          <p:nvPr/>
        </p:nvSpPr>
        <p:spPr>
          <a:xfrm>
            <a:off x="518755" y="8032075"/>
            <a:ext cx="15240" cy="985480"/>
          </a:xfrm>
          <a:prstGeom prst="rect">
            <a:avLst/>
          </a:prstGeom>
          <a:solidFill>
            <a:srgbClr val="626C3B"/>
          </a:solidFill>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115860"/>
          </a:xfrm>
          <a:prstGeom prst="rect">
            <a:avLst/>
          </a:prstGeom>
        </p:spPr>
      </p:pic>
      <p:sp>
        <p:nvSpPr>
          <p:cNvPr id="3" name="Text 0"/>
          <p:cNvSpPr/>
          <p:nvPr/>
        </p:nvSpPr>
        <p:spPr>
          <a:xfrm>
            <a:off x="644843" y="2587585"/>
            <a:ext cx="4845844" cy="503753"/>
          </a:xfrm>
          <a:prstGeom prst="rect">
            <a:avLst/>
          </a:prstGeom>
          <a:noFill/>
          <a:ln/>
        </p:spPr>
        <p:txBody>
          <a:bodyPr wrap="none" lIns="0" tIns="0" rIns="0" bIns="0" rtlCol="0" anchor="t"/>
          <a:lstStyle/>
          <a:p>
            <a:pPr marL="0" indent="0" algn="l">
              <a:lnSpc>
                <a:spcPts val="3950"/>
              </a:lnSpc>
              <a:buNone/>
            </a:pPr>
            <a:r>
              <a:rPr lang="en-US" sz="3150" dirty="0">
                <a:solidFill>
                  <a:srgbClr val="403011"/>
                </a:solidFill>
                <a:latin typeface="Brygada 1918 Semi Bold" pitchFamily="34" charset="0"/>
                <a:ea typeface="Brygada 1918 Semi Bold" pitchFamily="34" charset="-122"/>
                <a:cs typeface="Brygada 1918 Semi Bold" pitchFamily="34" charset="-120"/>
              </a:rPr>
              <a:t>Ce faci după ce ai aplicat?</a:t>
            </a:r>
            <a:endParaRPr lang="en-US" sz="3150" dirty="0"/>
          </a:p>
        </p:txBody>
      </p:sp>
      <p:sp>
        <p:nvSpPr>
          <p:cNvPr id="4" name="Text 1"/>
          <p:cNvSpPr/>
          <p:nvPr/>
        </p:nvSpPr>
        <p:spPr>
          <a:xfrm>
            <a:off x="644843" y="3333155"/>
            <a:ext cx="13340715" cy="257889"/>
          </a:xfrm>
          <a:prstGeom prst="rect">
            <a:avLst/>
          </a:prstGeom>
          <a:noFill/>
          <a:ln/>
        </p:spPr>
        <p:txBody>
          <a:bodyPr wrap="none" lIns="0" tIns="0" rIns="0" bIns="0" rtlCol="0" anchor="t"/>
          <a:lstStyle/>
          <a:p>
            <a:pPr marL="0" indent="0" algn="l">
              <a:lnSpc>
                <a:spcPts val="2000"/>
              </a:lnSpc>
              <a:buNone/>
            </a:pPr>
            <a:r>
              <a:rPr lang="en-US" sz="1250" dirty="0">
                <a:solidFill>
                  <a:srgbClr val="403011"/>
                </a:solidFill>
                <a:latin typeface="Brygada 1918" pitchFamily="34" charset="0"/>
                <a:ea typeface="Brygada 1918" pitchFamily="34" charset="-122"/>
                <a:cs typeface="Brygada 1918" pitchFamily="34" charset="-120"/>
              </a:rPr>
              <a:t>Ai trimis candidatura – felicitări! Dar procesul nu se termină aici. Iată ce urmează și cum să gestionezi corect perioada de așteptare:</a:t>
            </a:r>
            <a:endParaRPr lang="en-US" sz="1250" dirty="0"/>
          </a:p>
        </p:txBody>
      </p:sp>
      <p:sp>
        <p:nvSpPr>
          <p:cNvPr id="5" name="Shape 2"/>
          <p:cNvSpPr/>
          <p:nvPr/>
        </p:nvSpPr>
        <p:spPr>
          <a:xfrm>
            <a:off x="644843" y="5281613"/>
            <a:ext cx="13340715" cy="22860"/>
          </a:xfrm>
          <a:prstGeom prst="roundRect">
            <a:avLst>
              <a:gd name="adj" fmla="val 1057832"/>
            </a:avLst>
          </a:prstGeom>
          <a:solidFill>
            <a:srgbClr val="000000">
              <a:alpha val="8000"/>
            </a:srgbClr>
          </a:solidFill>
          <a:ln/>
        </p:spPr>
      </p:sp>
      <p:sp>
        <p:nvSpPr>
          <p:cNvPr id="6" name="Shape 3"/>
          <p:cNvSpPr/>
          <p:nvPr/>
        </p:nvSpPr>
        <p:spPr>
          <a:xfrm>
            <a:off x="3241119" y="4797981"/>
            <a:ext cx="22860" cy="483632"/>
          </a:xfrm>
          <a:prstGeom prst="roundRect">
            <a:avLst>
              <a:gd name="adj" fmla="val 1057832"/>
            </a:avLst>
          </a:prstGeom>
          <a:solidFill>
            <a:srgbClr val="7B8554"/>
          </a:solidFill>
          <a:ln/>
        </p:spPr>
      </p:sp>
      <p:sp>
        <p:nvSpPr>
          <p:cNvPr id="7" name="Shape 4"/>
          <p:cNvSpPr/>
          <p:nvPr/>
        </p:nvSpPr>
        <p:spPr>
          <a:xfrm>
            <a:off x="3071217" y="5100280"/>
            <a:ext cx="362664" cy="362664"/>
          </a:xfrm>
          <a:prstGeom prst="roundRect">
            <a:avLst>
              <a:gd name="adj" fmla="val 66679"/>
            </a:avLst>
          </a:prstGeom>
          <a:solidFill>
            <a:srgbClr val="626C3B"/>
          </a:solidFill>
          <a:ln w="7620">
            <a:solidFill>
              <a:srgbClr val="7B8554"/>
            </a:solidFill>
            <a:prstDash val="solid"/>
          </a:ln>
        </p:spPr>
      </p:sp>
      <p:sp>
        <p:nvSpPr>
          <p:cNvPr id="8" name="Text 5"/>
          <p:cNvSpPr/>
          <p:nvPr/>
        </p:nvSpPr>
        <p:spPr>
          <a:xfrm>
            <a:off x="3131641" y="5130522"/>
            <a:ext cx="241816" cy="302181"/>
          </a:xfrm>
          <a:prstGeom prst="rect">
            <a:avLst/>
          </a:prstGeom>
          <a:noFill/>
          <a:ln/>
        </p:spPr>
        <p:txBody>
          <a:bodyPr wrap="none" lIns="0" tIns="0" rIns="0" bIns="0" rtlCol="0" anchor="t"/>
          <a:lstStyle/>
          <a:p>
            <a:pPr marL="0" indent="0" algn="ctr">
              <a:lnSpc>
                <a:spcPts val="1900"/>
              </a:lnSpc>
              <a:buNone/>
            </a:pPr>
            <a:r>
              <a:rPr lang="en-US" sz="1900" dirty="0">
                <a:solidFill>
                  <a:srgbClr val="FFFFFF"/>
                </a:solidFill>
                <a:latin typeface="Brygada 1918 Semi Bold" pitchFamily="34" charset="0"/>
                <a:ea typeface="Brygada 1918 Semi Bold" pitchFamily="34" charset="-122"/>
                <a:cs typeface="Brygada 1918 Semi Bold" pitchFamily="34" charset="-120"/>
              </a:rPr>
              <a:t>1</a:t>
            </a:r>
            <a:endParaRPr lang="en-US" sz="1900" dirty="0"/>
          </a:p>
        </p:txBody>
      </p:sp>
      <p:sp>
        <p:nvSpPr>
          <p:cNvPr id="9" name="Text 6"/>
          <p:cNvSpPr/>
          <p:nvPr/>
        </p:nvSpPr>
        <p:spPr>
          <a:xfrm>
            <a:off x="2244923" y="3772376"/>
            <a:ext cx="2015133" cy="251936"/>
          </a:xfrm>
          <a:prstGeom prst="rect">
            <a:avLst/>
          </a:prstGeom>
          <a:noFill/>
          <a:ln/>
        </p:spPr>
        <p:txBody>
          <a:bodyPr wrap="none" lIns="0" tIns="0" rIns="0" bIns="0" rtlCol="0" anchor="t"/>
          <a:lstStyle/>
          <a:p>
            <a:pPr marL="0" indent="0" algn="ctr">
              <a:lnSpc>
                <a:spcPts val="1950"/>
              </a:lnSpc>
              <a:buNone/>
            </a:pPr>
            <a:r>
              <a:rPr lang="en-US" sz="1550" dirty="0">
                <a:solidFill>
                  <a:srgbClr val="403011"/>
                </a:solidFill>
                <a:latin typeface="Brygada 1918 Semi Bold" pitchFamily="34" charset="0"/>
                <a:ea typeface="Brygada 1918 Semi Bold" pitchFamily="34" charset="-122"/>
                <a:cs typeface="Brygada 1918 Semi Bold" pitchFamily="34" charset="-120"/>
              </a:rPr>
              <a:t>Aștepți răspuns</a:t>
            </a:r>
            <a:endParaRPr lang="en-US" sz="1550" dirty="0"/>
          </a:p>
        </p:txBody>
      </p:sp>
      <p:sp>
        <p:nvSpPr>
          <p:cNvPr id="10" name="Text 7"/>
          <p:cNvSpPr/>
          <p:nvPr/>
        </p:nvSpPr>
        <p:spPr>
          <a:xfrm>
            <a:off x="806053" y="4120991"/>
            <a:ext cx="4892993" cy="515779"/>
          </a:xfrm>
          <a:prstGeom prst="rect">
            <a:avLst/>
          </a:prstGeom>
          <a:noFill/>
          <a:ln/>
        </p:spPr>
        <p:txBody>
          <a:bodyPr wrap="square" lIns="0" tIns="0" rIns="0" bIns="0" rtlCol="0" anchor="t"/>
          <a:lstStyle/>
          <a:p>
            <a:pPr marL="0" indent="0" algn="ctr">
              <a:lnSpc>
                <a:spcPts val="2000"/>
              </a:lnSpc>
              <a:buNone/>
            </a:pPr>
            <a:r>
              <a:rPr lang="en-US" sz="1250" dirty="0">
                <a:solidFill>
                  <a:srgbClr val="403011"/>
                </a:solidFill>
                <a:latin typeface="Brygada 1918" pitchFamily="34" charset="0"/>
                <a:ea typeface="Brygada 1918" pitchFamily="34" charset="-122"/>
                <a:cs typeface="Brygada 1918" pitchFamily="34" charset="-120"/>
              </a:rPr>
              <a:t>De obicei 3–7 zile lucrătoare. Unele firme răspund mai repede, altele mai lent. Fii răbdător.</a:t>
            </a:r>
            <a:endParaRPr lang="en-US" sz="1250" dirty="0"/>
          </a:p>
        </p:txBody>
      </p:sp>
      <p:sp>
        <p:nvSpPr>
          <p:cNvPr id="11" name="Shape 8"/>
          <p:cNvSpPr/>
          <p:nvPr/>
        </p:nvSpPr>
        <p:spPr>
          <a:xfrm>
            <a:off x="5949553" y="5281613"/>
            <a:ext cx="22860" cy="483632"/>
          </a:xfrm>
          <a:prstGeom prst="roundRect">
            <a:avLst>
              <a:gd name="adj" fmla="val 1057832"/>
            </a:avLst>
          </a:prstGeom>
          <a:solidFill>
            <a:srgbClr val="9C9247"/>
          </a:solidFill>
          <a:ln/>
        </p:spPr>
      </p:sp>
      <p:sp>
        <p:nvSpPr>
          <p:cNvPr id="12" name="Shape 9"/>
          <p:cNvSpPr/>
          <p:nvPr/>
        </p:nvSpPr>
        <p:spPr>
          <a:xfrm>
            <a:off x="5779651" y="5100280"/>
            <a:ext cx="362664" cy="362664"/>
          </a:xfrm>
          <a:prstGeom prst="roundRect">
            <a:avLst>
              <a:gd name="adj" fmla="val 66679"/>
            </a:avLst>
          </a:prstGeom>
          <a:solidFill>
            <a:srgbClr val="83792E"/>
          </a:solidFill>
          <a:ln w="7620">
            <a:solidFill>
              <a:srgbClr val="9C9247"/>
            </a:solidFill>
            <a:prstDash val="solid"/>
          </a:ln>
        </p:spPr>
      </p:sp>
      <p:sp>
        <p:nvSpPr>
          <p:cNvPr id="13" name="Text 10"/>
          <p:cNvSpPr/>
          <p:nvPr/>
        </p:nvSpPr>
        <p:spPr>
          <a:xfrm>
            <a:off x="5840075" y="5130522"/>
            <a:ext cx="241816" cy="302181"/>
          </a:xfrm>
          <a:prstGeom prst="rect">
            <a:avLst/>
          </a:prstGeom>
          <a:noFill/>
          <a:ln/>
        </p:spPr>
        <p:txBody>
          <a:bodyPr wrap="none" lIns="0" tIns="0" rIns="0" bIns="0" rtlCol="0" anchor="t"/>
          <a:lstStyle/>
          <a:p>
            <a:pPr marL="0" indent="0" algn="ctr">
              <a:lnSpc>
                <a:spcPts val="1900"/>
              </a:lnSpc>
              <a:buNone/>
            </a:pPr>
            <a:r>
              <a:rPr lang="en-US" sz="1900" dirty="0">
                <a:solidFill>
                  <a:srgbClr val="FFFFFF"/>
                </a:solidFill>
                <a:latin typeface="Brygada 1918 Semi Bold" pitchFamily="34" charset="0"/>
                <a:ea typeface="Brygada 1918 Semi Bold" pitchFamily="34" charset="-122"/>
                <a:cs typeface="Brygada 1918 Semi Bold" pitchFamily="34" charset="-120"/>
              </a:rPr>
              <a:t>2</a:t>
            </a:r>
            <a:endParaRPr lang="en-US" sz="1900" dirty="0"/>
          </a:p>
        </p:txBody>
      </p:sp>
      <p:sp>
        <p:nvSpPr>
          <p:cNvPr id="14" name="Text 11"/>
          <p:cNvSpPr/>
          <p:nvPr/>
        </p:nvSpPr>
        <p:spPr>
          <a:xfrm>
            <a:off x="4903708" y="5926455"/>
            <a:ext cx="2114550" cy="251936"/>
          </a:xfrm>
          <a:prstGeom prst="rect">
            <a:avLst/>
          </a:prstGeom>
          <a:noFill/>
          <a:ln/>
        </p:spPr>
        <p:txBody>
          <a:bodyPr wrap="none" lIns="0" tIns="0" rIns="0" bIns="0" rtlCol="0" anchor="t"/>
          <a:lstStyle/>
          <a:p>
            <a:pPr marL="0" indent="0" algn="ctr">
              <a:lnSpc>
                <a:spcPts val="1950"/>
              </a:lnSpc>
              <a:buNone/>
            </a:pPr>
            <a:r>
              <a:rPr lang="en-US" sz="1550" dirty="0">
                <a:solidFill>
                  <a:srgbClr val="403011"/>
                </a:solidFill>
                <a:latin typeface="Brygada 1918 Semi Bold" pitchFamily="34" charset="0"/>
                <a:ea typeface="Brygada 1918 Semi Bold" pitchFamily="34" charset="-122"/>
                <a:cs typeface="Brygada 1918 Semi Bold" pitchFamily="34" charset="-120"/>
              </a:rPr>
              <a:t>Verifici e-mailul zilnic</a:t>
            </a:r>
            <a:endParaRPr lang="en-US" sz="1550" dirty="0"/>
          </a:p>
        </p:txBody>
      </p:sp>
      <p:sp>
        <p:nvSpPr>
          <p:cNvPr id="15" name="Text 12"/>
          <p:cNvSpPr/>
          <p:nvPr/>
        </p:nvSpPr>
        <p:spPr>
          <a:xfrm>
            <a:off x="3514487" y="6275070"/>
            <a:ext cx="4892993" cy="515779"/>
          </a:xfrm>
          <a:prstGeom prst="rect">
            <a:avLst/>
          </a:prstGeom>
          <a:noFill/>
          <a:ln/>
        </p:spPr>
        <p:txBody>
          <a:bodyPr wrap="square" lIns="0" tIns="0" rIns="0" bIns="0" rtlCol="0" anchor="t"/>
          <a:lstStyle/>
          <a:p>
            <a:pPr marL="0" indent="0" algn="ctr">
              <a:lnSpc>
                <a:spcPts val="2000"/>
              </a:lnSpc>
              <a:buNone/>
            </a:pPr>
            <a:r>
              <a:rPr lang="en-US" sz="1250" dirty="0">
                <a:solidFill>
                  <a:srgbClr val="403011"/>
                </a:solidFill>
                <a:latin typeface="Brygada 1918" pitchFamily="34" charset="0"/>
                <a:ea typeface="Brygada 1918" pitchFamily="34" charset="-122"/>
                <a:cs typeface="Brygada 1918" pitchFamily="34" charset="-120"/>
              </a:rPr>
              <a:t>Inclusiv folderul de spam! Uneori răspunsurile ajung acolo din greșeală.</a:t>
            </a:r>
            <a:endParaRPr lang="en-US" sz="1250" dirty="0"/>
          </a:p>
        </p:txBody>
      </p:sp>
      <p:sp>
        <p:nvSpPr>
          <p:cNvPr id="16" name="Shape 13"/>
          <p:cNvSpPr/>
          <p:nvPr/>
        </p:nvSpPr>
        <p:spPr>
          <a:xfrm>
            <a:off x="8657987" y="4797981"/>
            <a:ext cx="22860" cy="483632"/>
          </a:xfrm>
          <a:prstGeom prst="roundRect">
            <a:avLst>
              <a:gd name="adj" fmla="val 1057832"/>
            </a:avLst>
          </a:prstGeom>
          <a:solidFill>
            <a:srgbClr val="CE9521"/>
          </a:solidFill>
          <a:ln/>
        </p:spPr>
      </p:sp>
      <p:sp>
        <p:nvSpPr>
          <p:cNvPr id="17" name="Shape 14"/>
          <p:cNvSpPr/>
          <p:nvPr/>
        </p:nvSpPr>
        <p:spPr>
          <a:xfrm>
            <a:off x="8488085" y="5100280"/>
            <a:ext cx="362664" cy="362664"/>
          </a:xfrm>
          <a:prstGeom prst="roundRect">
            <a:avLst>
              <a:gd name="adj" fmla="val 66679"/>
            </a:avLst>
          </a:prstGeom>
          <a:solidFill>
            <a:srgbClr val="E8AF3B"/>
          </a:solidFill>
          <a:ln w="7620">
            <a:solidFill>
              <a:srgbClr val="CE9521"/>
            </a:solidFill>
            <a:prstDash val="solid"/>
          </a:ln>
        </p:spPr>
      </p:sp>
      <p:sp>
        <p:nvSpPr>
          <p:cNvPr id="18" name="Text 15"/>
          <p:cNvSpPr/>
          <p:nvPr/>
        </p:nvSpPr>
        <p:spPr>
          <a:xfrm>
            <a:off x="8548509" y="5130522"/>
            <a:ext cx="241816" cy="302181"/>
          </a:xfrm>
          <a:prstGeom prst="rect">
            <a:avLst/>
          </a:prstGeom>
          <a:noFill/>
          <a:ln/>
        </p:spPr>
        <p:txBody>
          <a:bodyPr wrap="none" lIns="0" tIns="0" rIns="0" bIns="0" rtlCol="0" anchor="t"/>
          <a:lstStyle/>
          <a:p>
            <a:pPr marL="0" indent="0" algn="ctr">
              <a:lnSpc>
                <a:spcPts val="1900"/>
              </a:lnSpc>
              <a:buNone/>
            </a:pPr>
            <a:r>
              <a:rPr lang="en-US" sz="1900" dirty="0">
                <a:solidFill>
                  <a:srgbClr val="000000"/>
                </a:solidFill>
                <a:latin typeface="Brygada 1918 Semi Bold" pitchFamily="34" charset="0"/>
                <a:ea typeface="Brygada 1918 Semi Bold" pitchFamily="34" charset="-122"/>
                <a:cs typeface="Brygada 1918 Semi Bold" pitchFamily="34" charset="-120"/>
              </a:rPr>
              <a:t>3</a:t>
            </a:r>
            <a:endParaRPr lang="en-US" sz="1900" dirty="0"/>
          </a:p>
        </p:txBody>
      </p:sp>
      <p:sp>
        <p:nvSpPr>
          <p:cNvPr id="19" name="Text 16"/>
          <p:cNvSpPr/>
          <p:nvPr/>
        </p:nvSpPr>
        <p:spPr>
          <a:xfrm>
            <a:off x="7661791" y="3772376"/>
            <a:ext cx="2015133" cy="251936"/>
          </a:xfrm>
          <a:prstGeom prst="rect">
            <a:avLst/>
          </a:prstGeom>
          <a:noFill/>
          <a:ln/>
        </p:spPr>
        <p:txBody>
          <a:bodyPr wrap="none" lIns="0" tIns="0" rIns="0" bIns="0" rtlCol="0" anchor="t"/>
          <a:lstStyle/>
          <a:p>
            <a:pPr marL="0" indent="0" algn="ctr">
              <a:lnSpc>
                <a:spcPts val="1950"/>
              </a:lnSpc>
              <a:buNone/>
            </a:pPr>
            <a:r>
              <a:rPr lang="en-US" sz="1550" dirty="0">
                <a:solidFill>
                  <a:srgbClr val="403011"/>
                </a:solidFill>
                <a:latin typeface="Brygada 1918 Semi Bold" pitchFamily="34" charset="0"/>
                <a:ea typeface="Brygada 1918 Semi Bold" pitchFamily="34" charset="-122"/>
                <a:cs typeface="Brygada 1918 Semi Bold" pitchFamily="34" charset="-120"/>
              </a:rPr>
              <a:t>Răspunzi politicos</a:t>
            </a:r>
            <a:endParaRPr lang="en-US" sz="1550" dirty="0"/>
          </a:p>
        </p:txBody>
      </p:sp>
      <p:sp>
        <p:nvSpPr>
          <p:cNvPr id="20" name="Text 17"/>
          <p:cNvSpPr/>
          <p:nvPr/>
        </p:nvSpPr>
        <p:spPr>
          <a:xfrm>
            <a:off x="6222921" y="4120991"/>
            <a:ext cx="4892993" cy="515779"/>
          </a:xfrm>
          <a:prstGeom prst="rect">
            <a:avLst/>
          </a:prstGeom>
          <a:noFill/>
          <a:ln/>
        </p:spPr>
        <p:txBody>
          <a:bodyPr wrap="square" lIns="0" tIns="0" rIns="0" bIns="0" rtlCol="0" anchor="t"/>
          <a:lstStyle/>
          <a:p>
            <a:pPr marL="0" indent="0" algn="ctr">
              <a:lnSpc>
                <a:spcPts val="2000"/>
              </a:lnSpc>
              <a:buNone/>
            </a:pPr>
            <a:r>
              <a:rPr lang="en-US" sz="1250" dirty="0">
                <a:solidFill>
                  <a:srgbClr val="403011"/>
                </a:solidFill>
                <a:latin typeface="Brygada 1918" pitchFamily="34" charset="0"/>
                <a:ea typeface="Brygada 1918" pitchFamily="34" charset="-122"/>
                <a:cs typeface="Brygada 1918" pitchFamily="34" charset="-120"/>
              </a:rPr>
              <a:t>Dacă ești sunat sau primit e-mail, confirmă rapid disponibilitatea pentru interviu.</a:t>
            </a:r>
            <a:endParaRPr lang="en-US" sz="1250" dirty="0"/>
          </a:p>
        </p:txBody>
      </p:sp>
      <p:sp>
        <p:nvSpPr>
          <p:cNvPr id="21" name="Shape 18"/>
          <p:cNvSpPr/>
          <p:nvPr/>
        </p:nvSpPr>
        <p:spPr>
          <a:xfrm>
            <a:off x="11366421" y="5281613"/>
            <a:ext cx="22860" cy="483632"/>
          </a:xfrm>
          <a:prstGeom prst="roundRect">
            <a:avLst>
              <a:gd name="adj" fmla="val 1057832"/>
            </a:avLst>
          </a:prstGeom>
          <a:solidFill>
            <a:srgbClr val="B27733"/>
          </a:solidFill>
          <a:ln/>
        </p:spPr>
      </p:sp>
      <p:sp>
        <p:nvSpPr>
          <p:cNvPr id="22" name="Shape 19"/>
          <p:cNvSpPr/>
          <p:nvPr/>
        </p:nvSpPr>
        <p:spPr>
          <a:xfrm>
            <a:off x="11196518" y="5100280"/>
            <a:ext cx="362664" cy="362664"/>
          </a:xfrm>
          <a:prstGeom prst="roundRect">
            <a:avLst>
              <a:gd name="adj" fmla="val 66679"/>
            </a:avLst>
          </a:prstGeom>
          <a:solidFill>
            <a:srgbClr val="CC914D"/>
          </a:solidFill>
          <a:ln w="7620">
            <a:solidFill>
              <a:srgbClr val="B27733"/>
            </a:solidFill>
            <a:prstDash val="solid"/>
          </a:ln>
        </p:spPr>
      </p:sp>
      <p:sp>
        <p:nvSpPr>
          <p:cNvPr id="23" name="Text 20"/>
          <p:cNvSpPr/>
          <p:nvPr/>
        </p:nvSpPr>
        <p:spPr>
          <a:xfrm>
            <a:off x="11256943" y="5130522"/>
            <a:ext cx="241816" cy="302181"/>
          </a:xfrm>
          <a:prstGeom prst="rect">
            <a:avLst/>
          </a:prstGeom>
          <a:noFill/>
          <a:ln/>
        </p:spPr>
        <p:txBody>
          <a:bodyPr wrap="none" lIns="0" tIns="0" rIns="0" bIns="0" rtlCol="0" anchor="t"/>
          <a:lstStyle/>
          <a:p>
            <a:pPr marL="0" indent="0" algn="ctr">
              <a:lnSpc>
                <a:spcPts val="1900"/>
              </a:lnSpc>
              <a:buNone/>
            </a:pPr>
            <a:r>
              <a:rPr lang="en-US" sz="1900" dirty="0">
                <a:solidFill>
                  <a:srgbClr val="000000"/>
                </a:solidFill>
                <a:latin typeface="Brygada 1918 Semi Bold" pitchFamily="34" charset="0"/>
                <a:ea typeface="Brygada 1918 Semi Bold" pitchFamily="34" charset="-122"/>
                <a:cs typeface="Brygada 1918 Semi Bold" pitchFamily="34" charset="-120"/>
              </a:rPr>
              <a:t>4</a:t>
            </a:r>
            <a:endParaRPr lang="en-US" sz="1900" dirty="0"/>
          </a:p>
        </p:txBody>
      </p:sp>
      <p:sp>
        <p:nvSpPr>
          <p:cNvPr id="24" name="Text 21"/>
          <p:cNvSpPr/>
          <p:nvPr/>
        </p:nvSpPr>
        <p:spPr>
          <a:xfrm>
            <a:off x="10008156" y="5926455"/>
            <a:ext cx="2739271" cy="251936"/>
          </a:xfrm>
          <a:prstGeom prst="rect">
            <a:avLst/>
          </a:prstGeom>
          <a:noFill/>
          <a:ln/>
        </p:spPr>
        <p:txBody>
          <a:bodyPr wrap="none" lIns="0" tIns="0" rIns="0" bIns="0" rtlCol="0" anchor="t"/>
          <a:lstStyle/>
          <a:p>
            <a:pPr marL="0" indent="0" algn="ctr">
              <a:lnSpc>
                <a:spcPts val="1950"/>
              </a:lnSpc>
              <a:buNone/>
            </a:pPr>
            <a:r>
              <a:rPr lang="en-US" sz="1550" dirty="0">
                <a:solidFill>
                  <a:srgbClr val="403011"/>
                </a:solidFill>
                <a:latin typeface="Brygada 1918 Semi Bold" pitchFamily="34" charset="0"/>
                <a:ea typeface="Brygada 1918 Semi Bold" pitchFamily="34" charset="-122"/>
                <a:cs typeface="Brygada 1918 Semi Bold" pitchFamily="34" charset="-120"/>
              </a:rPr>
              <a:t>Te pregătești pentru interviu</a:t>
            </a:r>
            <a:endParaRPr lang="en-US" sz="1550" dirty="0"/>
          </a:p>
        </p:txBody>
      </p:sp>
      <p:sp>
        <p:nvSpPr>
          <p:cNvPr id="25" name="Text 22"/>
          <p:cNvSpPr/>
          <p:nvPr/>
        </p:nvSpPr>
        <p:spPr>
          <a:xfrm>
            <a:off x="8931354" y="6275070"/>
            <a:ext cx="4892993" cy="515779"/>
          </a:xfrm>
          <a:prstGeom prst="rect">
            <a:avLst/>
          </a:prstGeom>
          <a:noFill/>
          <a:ln/>
        </p:spPr>
        <p:txBody>
          <a:bodyPr wrap="square" lIns="0" tIns="0" rIns="0" bIns="0" rtlCol="0" anchor="t"/>
          <a:lstStyle/>
          <a:p>
            <a:pPr marL="0" indent="0" algn="ctr">
              <a:lnSpc>
                <a:spcPts val="2000"/>
              </a:lnSpc>
              <a:buNone/>
            </a:pPr>
            <a:r>
              <a:rPr lang="en-US" sz="1250" dirty="0">
                <a:solidFill>
                  <a:srgbClr val="403011"/>
                </a:solidFill>
                <a:latin typeface="Brygada 1918" pitchFamily="34" charset="0"/>
                <a:ea typeface="Brygada 1918" pitchFamily="34" charset="-122"/>
                <a:cs typeface="Brygada 1918" pitchFamily="34" charset="-120"/>
              </a:rPr>
              <a:t>Chiar dacă nu ai fost chemat încă, repetă ce ai învățat despre companie și post.</a:t>
            </a:r>
            <a:endParaRPr lang="en-US" sz="1250" dirty="0"/>
          </a:p>
        </p:txBody>
      </p:sp>
      <p:sp>
        <p:nvSpPr>
          <p:cNvPr id="26" name="Shape 23"/>
          <p:cNvSpPr/>
          <p:nvPr/>
        </p:nvSpPr>
        <p:spPr>
          <a:xfrm>
            <a:off x="644843" y="6972181"/>
            <a:ext cx="13340715" cy="684967"/>
          </a:xfrm>
          <a:prstGeom prst="roundRect">
            <a:avLst>
              <a:gd name="adj" fmla="val 35304"/>
            </a:avLst>
          </a:prstGeom>
          <a:solidFill>
            <a:srgbClr val="DFE4CE"/>
          </a:solidFill>
          <a:ln/>
        </p:spPr>
      </p:sp>
      <p:pic>
        <p:nvPicPr>
          <p:cNvPr id="27" name="Image 1" descr="preencoded.png"/>
          <p:cNvPicPr>
            <a:picLocks noChangeAspect="1"/>
          </p:cNvPicPr>
          <p:nvPr/>
        </p:nvPicPr>
        <p:blipFill>
          <a:blip r:embed="rId4"/>
          <a:stretch>
            <a:fillRect/>
          </a:stretch>
        </p:blipFill>
        <p:spPr>
          <a:xfrm>
            <a:off x="806053" y="7207806"/>
            <a:ext cx="201454" cy="161211"/>
          </a:xfrm>
          <a:prstGeom prst="rect">
            <a:avLst/>
          </a:prstGeom>
        </p:spPr>
      </p:pic>
      <p:sp>
        <p:nvSpPr>
          <p:cNvPr id="28" name="Text 24"/>
          <p:cNvSpPr/>
          <p:nvPr/>
        </p:nvSpPr>
        <p:spPr>
          <a:xfrm>
            <a:off x="1168718" y="7173635"/>
            <a:ext cx="12655629" cy="257889"/>
          </a:xfrm>
          <a:prstGeom prst="rect">
            <a:avLst/>
          </a:prstGeom>
          <a:noFill/>
          <a:ln/>
        </p:spPr>
        <p:txBody>
          <a:bodyPr wrap="none" lIns="0" tIns="0" rIns="0" bIns="0" rtlCol="0" anchor="t"/>
          <a:lstStyle/>
          <a:p>
            <a:pPr marL="0" indent="0" algn="l">
              <a:lnSpc>
                <a:spcPts val="2000"/>
              </a:lnSpc>
              <a:buNone/>
            </a:pPr>
            <a:r>
              <a:rPr lang="en-US" sz="1250" dirty="0">
                <a:solidFill>
                  <a:srgbClr val="000000"/>
                </a:solidFill>
                <a:latin typeface="Brygada 1918" pitchFamily="34" charset="0"/>
                <a:ea typeface="Brygada 1918" pitchFamily="34" charset="-122"/>
                <a:cs typeface="Brygada 1918" pitchFamily="34" charset="-120"/>
              </a:rPr>
              <a:t>Chiar dacă nu primești răspuns de la toate firmele, </a:t>
            </a:r>
            <a:r>
              <a:rPr lang="en-US" sz="1250" b="1" dirty="0">
                <a:solidFill>
                  <a:srgbClr val="000000"/>
                </a:solidFill>
                <a:latin typeface="Brygada 1918" pitchFamily="34" charset="0"/>
                <a:ea typeface="Brygada 1918" pitchFamily="34" charset="-122"/>
                <a:cs typeface="Brygada 1918" pitchFamily="34" charset="-120"/>
              </a:rPr>
              <a:t>nu renunța</a:t>
            </a:r>
            <a:r>
              <a:rPr lang="en-US" sz="1250" dirty="0">
                <a:solidFill>
                  <a:srgbClr val="000000"/>
                </a:solidFill>
                <a:latin typeface="Brygada 1918" pitchFamily="34" charset="0"/>
                <a:ea typeface="Brygada 1918" pitchFamily="34" charset="-122"/>
                <a:cs typeface="Brygada 1918" pitchFamily="34" charset="-120"/>
              </a:rPr>
              <a:t>. Aplicarea este un proces care necesită perseverență. Continuă să cauți și să aplici la alte oportunități.</a:t>
            </a:r>
            <a:endParaRPr lang="en-US" sz="12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793790" y="1127522"/>
            <a:ext cx="1459468" cy="373142"/>
          </a:xfrm>
          <a:prstGeom prst="roundRect">
            <a:avLst>
              <a:gd name="adj" fmla="val 63828"/>
            </a:avLst>
          </a:prstGeom>
          <a:solidFill>
            <a:srgbClr val="EAEDDE"/>
          </a:solidFill>
          <a:ln/>
        </p:spPr>
      </p:sp>
      <p:sp>
        <p:nvSpPr>
          <p:cNvPr id="3" name="Text 1"/>
          <p:cNvSpPr/>
          <p:nvPr/>
        </p:nvSpPr>
        <p:spPr>
          <a:xfrm>
            <a:off x="912852" y="1187053"/>
            <a:ext cx="1221343" cy="254079"/>
          </a:xfrm>
          <a:prstGeom prst="rect">
            <a:avLst/>
          </a:prstGeom>
          <a:noFill/>
          <a:ln/>
        </p:spPr>
        <p:txBody>
          <a:bodyPr wrap="none" lIns="0" tIns="0" rIns="0" bIns="0" rtlCol="0" anchor="t"/>
          <a:lstStyle/>
          <a:p>
            <a:pPr marL="0" indent="0" algn="l">
              <a:lnSpc>
                <a:spcPts val="2000"/>
              </a:lnSpc>
              <a:buNone/>
            </a:pPr>
            <a:r>
              <a:rPr lang="en-US" sz="1250" dirty="0">
                <a:solidFill>
                  <a:srgbClr val="403011"/>
                </a:solidFill>
                <a:latin typeface="Brygada 1918" pitchFamily="34" charset="0"/>
                <a:ea typeface="Brygada 1918" pitchFamily="34" charset="-122"/>
                <a:cs typeface="Brygada 1918" pitchFamily="34" charset="-120"/>
              </a:rPr>
              <a:t>RECAPITULARE</a:t>
            </a:r>
            <a:endParaRPr lang="en-US" sz="1250" dirty="0"/>
          </a:p>
        </p:txBody>
      </p:sp>
      <p:sp>
        <p:nvSpPr>
          <p:cNvPr id="4" name="Text 2"/>
          <p:cNvSpPr/>
          <p:nvPr/>
        </p:nvSpPr>
        <p:spPr>
          <a:xfrm>
            <a:off x="793790" y="1579959"/>
            <a:ext cx="6750963" cy="620078"/>
          </a:xfrm>
          <a:prstGeom prst="rect">
            <a:avLst/>
          </a:prstGeom>
          <a:noFill/>
          <a:ln/>
        </p:spPr>
        <p:txBody>
          <a:bodyPr wrap="none" lIns="0" tIns="0" rIns="0" bIns="0" rtlCol="0" anchor="t"/>
          <a:lstStyle/>
          <a:p>
            <a:pPr marL="0" indent="0" algn="l">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Punctele cheie ale modulului</a:t>
            </a:r>
            <a:endParaRPr lang="en-US" sz="3900" dirty="0"/>
          </a:p>
        </p:txBody>
      </p:sp>
      <p:sp>
        <p:nvSpPr>
          <p:cNvPr id="5" name="Text 3"/>
          <p:cNvSpPr/>
          <p:nvPr/>
        </p:nvSpPr>
        <p:spPr>
          <a:xfrm>
            <a:off x="793790" y="2497693"/>
            <a:ext cx="13042821" cy="317540"/>
          </a:xfrm>
          <a:prstGeom prst="rect">
            <a:avLst/>
          </a:prstGeom>
          <a:noFill/>
          <a:ln/>
        </p:spPr>
        <p:txBody>
          <a:bodyPr wrap="none" lIns="0" tIns="0" rIns="0" bIns="0" rtlCol="0" anchor="t"/>
          <a:lstStyle/>
          <a:p>
            <a:pPr marL="0" indent="0" algn="l">
              <a:lnSpc>
                <a:spcPts val="2500"/>
              </a:lnSpc>
              <a:buNone/>
            </a:pPr>
            <a:r>
              <a:rPr lang="en-US" sz="1550" dirty="0">
                <a:solidFill>
                  <a:srgbClr val="403011"/>
                </a:solidFill>
                <a:latin typeface="Brygada 1918" pitchFamily="34" charset="0"/>
                <a:ea typeface="Brygada 1918" pitchFamily="34" charset="-122"/>
                <a:cs typeface="Brygada 1918" pitchFamily="34" charset="-120"/>
              </a:rPr>
              <a:t>Să revedem împreună cele mai importante lecții pe care le-ai învățat în acest modul:</a:t>
            </a:r>
            <a:endParaRPr lang="en-US" sz="1550" dirty="0"/>
          </a:p>
        </p:txBody>
      </p:sp>
      <p:sp>
        <p:nvSpPr>
          <p:cNvPr id="6" name="Shape 4"/>
          <p:cNvSpPr/>
          <p:nvPr/>
        </p:nvSpPr>
        <p:spPr>
          <a:xfrm>
            <a:off x="793790" y="3038475"/>
            <a:ext cx="6422231" cy="1932623"/>
          </a:xfrm>
          <a:prstGeom prst="roundRect">
            <a:avLst>
              <a:gd name="adj" fmla="val 15405"/>
            </a:avLst>
          </a:prstGeom>
          <a:solidFill>
            <a:srgbClr val="626C3B"/>
          </a:solidFill>
          <a:ln w="7620">
            <a:solidFill>
              <a:srgbClr val="7B8554"/>
            </a:solidFill>
            <a:prstDash val="solid"/>
          </a:ln>
        </p:spPr>
      </p:sp>
      <p:sp>
        <p:nvSpPr>
          <p:cNvPr id="7" name="Text 5"/>
          <p:cNvSpPr/>
          <p:nvPr/>
        </p:nvSpPr>
        <p:spPr>
          <a:xfrm>
            <a:off x="999768" y="3244453"/>
            <a:ext cx="2662118" cy="310158"/>
          </a:xfrm>
          <a:prstGeom prst="rect">
            <a:avLst/>
          </a:prstGeom>
          <a:noFill/>
          <a:ln/>
        </p:spPr>
        <p:txBody>
          <a:bodyPr wrap="none" lIns="0" tIns="0" rIns="0" bIns="0" rtlCol="0" anchor="t"/>
          <a:lstStyle/>
          <a:p>
            <a:pPr marL="0" indent="0" algn="l">
              <a:lnSpc>
                <a:spcPts val="2400"/>
              </a:lnSpc>
              <a:buNone/>
            </a:pPr>
            <a:r>
              <a:rPr lang="en-US" sz="1950" dirty="0">
                <a:solidFill>
                  <a:srgbClr val="FFFFFF"/>
                </a:solidFill>
                <a:latin typeface="Brygada 1918 Semi Bold" pitchFamily="34" charset="0"/>
                <a:ea typeface="Brygada 1918 Semi Bold" pitchFamily="34" charset="-122"/>
                <a:cs typeface="Brygada 1918 Semi Bold" pitchFamily="34" charset="-120"/>
              </a:rPr>
              <a:t>Platformele de căutare</a:t>
            </a:r>
            <a:endParaRPr lang="en-US" sz="1950" dirty="0"/>
          </a:p>
        </p:txBody>
      </p:sp>
      <p:sp>
        <p:nvSpPr>
          <p:cNvPr id="8" name="Text 6"/>
          <p:cNvSpPr/>
          <p:nvPr/>
        </p:nvSpPr>
        <p:spPr>
          <a:xfrm>
            <a:off x="999768" y="3673673"/>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FFFFFF"/>
                </a:solidFill>
                <a:latin typeface="Brygada 1918" pitchFamily="34" charset="0"/>
                <a:ea typeface="Brygada 1918" pitchFamily="34" charset="-122"/>
                <a:cs typeface="Brygada 1918" pitchFamily="34" charset="-120"/>
              </a:rPr>
              <a:t>Site-uri de joburi (private și ANOFM)</a:t>
            </a:r>
            <a:endParaRPr lang="en-US" sz="1550" dirty="0"/>
          </a:p>
        </p:txBody>
      </p:sp>
      <p:sp>
        <p:nvSpPr>
          <p:cNvPr id="9" name="Text 7"/>
          <p:cNvSpPr/>
          <p:nvPr/>
        </p:nvSpPr>
        <p:spPr>
          <a:xfrm>
            <a:off x="999768" y="4060627"/>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FFFFFF"/>
                </a:solidFill>
                <a:latin typeface="Brygada 1918" pitchFamily="34" charset="0"/>
                <a:ea typeface="Brygada 1918" pitchFamily="34" charset="-122"/>
                <a:cs typeface="Brygada 1918" pitchFamily="34" charset="-120"/>
              </a:rPr>
              <a:t>Google Search cu termeni specifici</a:t>
            </a:r>
            <a:endParaRPr lang="en-US" sz="1550" dirty="0"/>
          </a:p>
        </p:txBody>
      </p:sp>
      <p:sp>
        <p:nvSpPr>
          <p:cNvPr id="10" name="Text 8"/>
          <p:cNvSpPr/>
          <p:nvPr/>
        </p:nvSpPr>
        <p:spPr>
          <a:xfrm>
            <a:off x="999768" y="4447580"/>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FFFFFF"/>
                </a:solidFill>
                <a:latin typeface="Brygada 1918" pitchFamily="34" charset="0"/>
                <a:ea typeface="Brygada 1918" pitchFamily="34" charset="-122"/>
                <a:cs typeface="Brygada 1918" pitchFamily="34" charset="-120"/>
              </a:rPr>
              <a:t>Site-urile oficiale ale companiilor</a:t>
            </a:r>
            <a:endParaRPr lang="en-US" sz="1550" dirty="0"/>
          </a:p>
        </p:txBody>
      </p:sp>
      <p:sp>
        <p:nvSpPr>
          <p:cNvPr id="11" name="Shape 9"/>
          <p:cNvSpPr/>
          <p:nvPr/>
        </p:nvSpPr>
        <p:spPr>
          <a:xfrm>
            <a:off x="7414379" y="3038475"/>
            <a:ext cx="6422231" cy="1932623"/>
          </a:xfrm>
          <a:prstGeom prst="roundRect">
            <a:avLst>
              <a:gd name="adj" fmla="val 15405"/>
            </a:avLst>
          </a:prstGeom>
          <a:solidFill>
            <a:srgbClr val="83792E"/>
          </a:solidFill>
          <a:ln w="7620">
            <a:solidFill>
              <a:srgbClr val="9C9247"/>
            </a:solidFill>
            <a:prstDash val="solid"/>
          </a:ln>
        </p:spPr>
      </p:sp>
      <p:sp>
        <p:nvSpPr>
          <p:cNvPr id="12" name="Text 10"/>
          <p:cNvSpPr/>
          <p:nvPr/>
        </p:nvSpPr>
        <p:spPr>
          <a:xfrm>
            <a:off x="7620357" y="324445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FFFFFF"/>
                </a:solidFill>
                <a:latin typeface="Brygada 1918 Semi Bold" pitchFamily="34" charset="0"/>
                <a:ea typeface="Brygada 1918 Semi Bold" pitchFamily="34" charset="-122"/>
                <a:cs typeface="Brygada 1918 Semi Bold" pitchFamily="34" charset="-120"/>
              </a:rPr>
              <a:t>Citirea anunțurilor</a:t>
            </a:r>
            <a:endParaRPr lang="en-US" sz="1950" dirty="0"/>
          </a:p>
        </p:txBody>
      </p:sp>
      <p:sp>
        <p:nvSpPr>
          <p:cNvPr id="13" name="Text 11"/>
          <p:cNvSpPr/>
          <p:nvPr/>
        </p:nvSpPr>
        <p:spPr>
          <a:xfrm>
            <a:off x="7620357" y="3673673"/>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FFFFFF"/>
                </a:solidFill>
                <a:latin typeface="Brygada 1918" pitchFamily="34" charset="0"/>
                <a:ea typeface="Brygada 1918" pitchFamily="34" charset="-122"/>
                <a:cs typeface="Brygada 1918" pitchFamily="34" charset="-120"/>
              </a:rPr>
              <a:t>Identifică cele 5 elemente esențiale</a:t>
            </a:r>
            <a:endParaRPr lang="en-US" sz="1550" dirty="0"/>
          </a:p>
        </p:txBody>
      </p:sp>
      <p:sp>
        <p:nvSpPr>
          <p:cNvPr id="14" name="Text 12"/>
          <p:cNvSpPr/>
          <p:nvPr/>
        </p:nvSpPr>
        <p:spPr>
          <a:xfrm>
            <a:off x="7620357" y="4060627"/>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FFFFFF"/>
                </a:solidFill>
                <a:latin typeface="Brygada 1918" pitchFamily="34" charset="0"/>
                <a:ea typeface="Brygada 1918" pitchFamily="34" charset="-122"/>
                <a:cs typeface="Brygada 1918" pitchFamily="34" charset="-120"/>
              </a:rPr>
              <a:t>Evaluează compatibilitatea cu tine</a:t>
            </a:r>
            <a:endParaRPr lang="en-US" sz="1550" dirty="0"/>
          </a:p>
        </p:txBody>
      </p:sp>
      <p:sp>
        <p:nvSpPr>
          <p:cNvPr id="15" name="Text 13"/>
          <p:cNvSpPr/>
          <p:nvPr/>
        </p:nvSpPr>
        <p:spPr>
          <a:xfrm>
            <a:off x="7620357" y="4447580"/>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FFFFFF"/>
                </a:solidFill>
                <a:latin typeface="Brygada 1918" pitchFamily="34" charset="0"/>
                <a:ea typeface="Brygada 1918" pitchFamily="34" charset="-122"/>
                <a:cs typeface="Brygada 1918" pitchFamily="34" charset="-120"/>
              </a:rPr>
              <a:t>Nu te elimina singur prematur</a:t>
            </a:r>
            <a:endParaRPr lang="en-US" sz="1550" dirty="0"/>
          </a:p>
        </p:txBody>
      </p:sp>
      <p:sp>
        <p:nvSpPr>
          <p:cNvPr id="16" name="Shape 14"/>
          <p:cNvSpPr/>
          <p:nvPr/>
        </p:nvSpPr>
        <p:spPr>
          <a:xfrm>
            <a:off x="793790" y="5169456"/>
            <a:ext cx="6422231" cy="1932623"/>
          </a:xfrm>
          <a:prstGeom prst="roundRect">
            <a:avLst>
              <a:gd name="adj" fmla="val 15405"/>
            </a:avLst>
          </a:prstGeom>
          <a:solidFill>
            <a:srgbClr val="E8AF3B"/>
          </a:solidFill>
          <a:ln w="7620">
            <a:solidFill>
              <a:srgbClr val="CE9521"/>
            </a:solidFill>
            <a:prstDash val="solid"/>
          </a:ln>
        </p:spPr>
      </p:sp>
      <p:sp>
        <p:nvSpPr>
          <p:cNvPr id="17" name="Text 15"/>
          <p:cNvSpPr/>
          <p:nvPr/>
        </p:nvSpPr>
        <p:spPr>
          <a:xfrm>
            <a:off x="999768" y="5375434"/>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000000"/>
                </a:solidFill>
                <a:latin typeface="Brygada 1918 Semi Bold" pitchFamily="34" charset="0"/>
                <a:ea typeface="Brygada 1918 Semi Bold" pitchFamily="34" charset="-122"/>
                <a:cs typeface="Brygada 1918 Semi Bold" pitchFamily="34" charset="-120"/>
              </a:rPr>
              <a:t>Aplicarea corectă</a:t>
            </a:r>
            <a:endParaRPr lang="en-US" sz="1950" dirty="0"/>
          </a:p>
        </p:txBody>
      </p:sp>
      <p:sp>
        <p:nvSpPr>
          <p:cNvPr id="18" name="Text 16"/>
          <p:cNvSpPr/>
          <p:nvPr/>
        </p:nvSpPr>
        <p:spPr>
          <a:xfrm>
            <a:off x="999768" y="5804654"/>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000000"/>
                </a:solidFill>
                <a:latin typeface="Brygada 1918" pitchFamily="34" charset="0"/>
                <a:ea typeface="Brygada 1918" pitchFamily="34" charset="-122"/>
                <a:cs typeface="Brygada 1918" pitchFamily="34" charset="-120"/>
              </a:rPr>
              <a:t>E-mail: structură profesională, CV atașat</a:t>
            </a:r>
            <a:endParaRPr lang="en-US" sz="1550" dirty="0"/>
          </a:p>
        </p:txBody>
      </p:sp>
      <p:sp>
        <p:nvSpPr>
          <p:cNvPr id="19" name="Text 17"/>
          <p:cNvSpPr/>
          <p:nvPr/>
        </p:nvSpPr>
        <p:spPr>
          <a:xfrm>
            <a:off x="999768" y="6191607"/>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000000"/>
                </a:solidFill>
                <a:latin typeface="Brygada 1918" pitchFamily="34" charset="0"/>
                <a:ea typeface="Brygada 1918" pitchFamily="34" charset="-122"/>
                <a:cs typeface="Brygada 1918" pitchFamily="34" charset="-120"/>
              </a:rPr>
              <a:t>Formular: completare atentă, verificare</a:t>
            </a:r>
            <a:endParaRPr lang="en-US" sz="1550" dirty="0"/>
          </a:p>
        </p:txBody>
      </p:sp>
      <p:sp>
        <p:nvSpPr>
          <p:cNvPr id="20" name="Text 18"/>
          <p:cNvSpPr/>
          <p:nvPr/>
        </p:nvSpPr>
        <p:spPr>
          <a:xfrm>
            <a:off x="999768" y="6578560"/>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000000"/>
                </a:solidFill>
                <a:latin typeface="Brygada 1918" pitchFamily="34" charset="0"/>
                <a:ea typeface="Brygada 1918" pitchFamily="34" charset="-122"/>
                <a:cs typeface="Brygada 1918" pitchFamily="34" charset="-120"/>
              </a:rPr>
              <a:t>Organizare: ține evidența aplicărilor</a:t>
            </a:r>
            <a:endParaRPr lang="en-US" sz="1550" dirty="0"/>
          </a:p>
        </p:txBody>
      </p:sp>
      <p:sp>
        <p:nvSpPr>
          <p:cNvPr id="21" name="Shape 19"/>
          <p:cNvSpPr/>
          <p:nvPr/>
        </p:nvSpPr>
        <p:spPr>
          <a:xfrm>
            <a:off x="7414379" y="5169456"/>
            <a:ext cx="6422231" cy="1932623"/>
          </a:xfrm>
          <a:prstGeom prst="roundRect">
            <a:avLst>
              <a:gd name="adj" fmla="val 15405"/>
            </a:avLst>
          </a:prstGeom>
          <a:solidFill>
            <a:srgbClr val="CC914D"/>
          </a:solidFill>
          <a:ln w="7620">
            <a:solidFill>
              <a:srgbClr val="B27733"/>
            </a:solidFill>
            <a:prstDash val="solid"/>
          </a:ln>
        </p:spPr>
      </p:sp>
      <p:sp>
        <p:nvSpPr>
          <p:cNvPr id="22" name="Text 20"/>
          <p:cNvSpPr/>
          <p:nvPr/>
        </p:nvSpPr>
        <p:spPr>
          <a:xfrm>
            <a:off x="7620357" y="5375434"/>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000000"/>
                </a:solidFill>
                <a:latin typeface="Brygada 1918 Semi Bold" pitchFamily="34" charset="0"/>
                <a:ea typeface="Brygada 1918 Semi Bold" pitchFamily="34" charset="-122"/>
                <a:cs typeface="Brygada 1918 Semi Bold" pitchFamily="34" charset="-120"/>
              </a:rPr>
              <a:t>Protecția ta</a:t>
            </a:r>
            <a:endParaRPr lang="en-US" sz="1950" dirty="0"/>
          </a:p>
        </p:txBody>
      </p:sp>
      <p:sp>
        <p:nvSpPr>
          <p:cNvPr id="23" name="Text 21"/>
          <p:cNvSpPr/>
          <p:nvPr/>
        </p:nvSpPr>
        <p:spPr>
          <a:xfrm>
            <a:off x="7620357" y="5804654"/>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000000"/>
                </a:solidFill>
                <a:latin typeface="Brygada 1918" pitchFamily="34" charset="0"/>
                <a:ea typeface="Brygada 1918" pitchFamily="34" charset="-122"/>
                <a:cs typeface="Brygada 1918" pitchFamily="34" charset="-120"/>
              </a:rPr>
              <a:t>Recunoaște semnele de escrocherie</a:t>
            </a:r>
            <a:endParaRPr lang="en-US" sz="1550" dirty="0"/>
          </a:p>
        </p:txBody>
      </p:sp>
      <p:sp>
        <p:nvSpPr>
          <p:cNvPr id="24" name="Text 22"/>
          <p:cNvSpPr/>
          <p:nvPr/>
        </p:nvSpPr>
        <p:spPr>
          <a:xfrm>
            <a:off x="7620357" y="6191607"/>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000000"/>
                </a:solidFill>
                <a:latin typeface="Brygada 1918" pitchFamily="34" charset="0"/>
                <a:ea typeface="Brygada 1918" pitchFamily="34" charset="-122"/>
                <a:cs typeface="Brygada 1918" pitchFamily="34" charset="-120"/>
              </a:rPr>
              <a:t>Nu da niciodată bani sau date bancare</a:t>
            </a:r>
            <a:endParaRPr lang="en-US" sz="1550" dirty="0"/>
          </a:p>
        </p:txBody>
      </p:sp>
      <p:sp>
        <p:nvSpPr>
          <p:cNvPr id="25" name="Text 23"/>
          <p:cNvSpPr/>
          <p:nvPr/>
        </p:nvSpPr>
        <p:spPr>
          <a:xfrm>
            <a:off x="7620357" y="6578560"/>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000000"/>
                </a:solidFill>
                <a:latin typeface="Brygada 1918" pitchFamily="34" charset="0"/>
                <a:ea typeface="Brygada 1918" pitchFamily="34" charset="-122"/>
                <a:cs typeface="Brygada 1918" pitchFamily="34" charset="-120"/>
              </a:rPr>
              <a:t>Verifică legitimitatea angajatorului</a:t>
            </a:r>
            <a:endParaRPr lang="en-US" sz="15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675323" y="596503"/>
            <a:ext cx="5944195" cy="527566"/>
          </a:xfrm>
          <a:prstGeom prst="rect">
            <a:avLst/>
          </a:prstGeom>
          <a:noFill/>
          <a:ln/>
        </p:spPr>
        <p:txBody>
          <a:bodyPr wrap="none" lIns="0" tIns="0" rIns="0" bIns="0" rtlCol="0" anchor="t"/>
          <a:lstStyle/>
          <a:p>
            <a:pPr marL="0" indent="0" algn="l">
              <a:lnSpc>
                <a:spcPts val="4150"/>
              </a:lnSpc>
              <a:buNone/>
            </a:pPr>
            <a:r>
              <a:rPr lang="en-US" sz="3300" dirty="0">
                <a:solidFill>
                  <a:srgbClr val="403011"/>
                </a:solidFill>
                <a:latin typeface="Brygada 1918 Semi Bold" pitchFamily="34" charset="0"/>
                <a:ea typeface="Brygada 1918 Semi Bold" pitchFamily="34" charset="-122"/>
                <a:cs typeface="Brygada 1918 Semi Bold" pitchFamily="34" charset="-120"/>
              </a:rPr>
              <a:t>Exercițiul tău de autoevaluare</a:t>
            </a:r>
            <a:endParaRPr lang="en-US" sz="3300" dirty="0"/>
          </a:p>
        </p:txBody>
      </p:sp>
      <p:sp>
        <p:nvSpPr>
          <p:cNvPr id="4" name="Text 1"/>
          <p:cNvSpPr/>
          <p:nvPr/>
        </p:nvSpPr>
        <p:spPr>
          <a:xfrm>
            <a:off x="675323" y="1377315"/>
            <a:ext cx="7793355" cy="540068"/>
          </a:xfrm>
          <a:prstGeom prst="rect">
            <a:avLst/>
          </a:prstGeom>
          <a:noFill/>
          <a:ln/>
        </p:spPr>
        <p:txBody>
          <a:bodyPr wrap="square" lIns="0" tIns="0" rIns="0" bIns="0" rtlCol="0" anchor="t"/>
          <a:lstStyle/>
          <a:p>
            <a:pPr marL="0" indent="0" algn="l">
              <a:lnSpc>
                <a:spcPts val="2100"/>
              </a:lnSpc>
              <a:buNone/>
            </a:pPr>
            <a:r>
              <a:rPr lang="en-US" sz="1300" dirty="0">
                <a:solidFill>
                  <a:srgbClr val="403011"/>
                </a:solidFill>
                <a:latin typeface="Brygada 1918" pitchFamily="34" charset="0"/>
                <a:ea typeface="Brygada 1918" pitchFamily="34" charset="-122"/>
                <a:cs typeface="Brygada 1918" pitchFamily="34" charset="-120"/>
              </a:rPr>
              <a:t>Ia-ți câteva minute să reflectezi asupra a ceea ce ai învățat. Acest exercițiu te ajută să consolidezi cunoștințele și să identifici ce mai trebuie să exersezi:</a:t>
            </a:r>
            <a:endParaRPr lang="en-US" sz="1300" dirty="0"/>
          </a:p>
        </p:txBody>
      </p:sp>
      <p:sp>
        <p:nvSpPr>
          <p:cNvPr id="5" name="Shape 2"/>
          <p:cNvSpPr/>
          <p:nvPr/>
        </p:nvSpPr>
        <p:spPr>
          <a:xfrm>
            <a:off x="675323" y="2107287"/>
            <a:ext cx="7793355" cy="1187291"/>
          </a:xfrm>
          <a:prstGeom prst="roundRect">
            <a:avLst>
              <a:gd name="adj" fmla="val 21331"/>
            </a:avLst>
          </a:prstGeom>
          <a:solidFill>
            <a:srgbClr val="F6EBD4"/>
          </a:solidFill>
          <a:ln w="22860">
            <a:solidFill>
              <a:srgbClr val="626C3B"/>
            </a:solidFill>
            <a:prstDash val="solid"/>
          </a:ln>
        </p:spPr>
      </p:sp>
      <p:pic>
        <p:nvPicPr>
          <p:cNvPr id="6" name="Image 1" descr="preencoded.png"/>
          <p:cNvPicPr>
            <a:picLocks noChangeAspect="1"/>
          </p:cNvPicPr>
          <p:nvPr/>
        </p:nvPicPr>
        <p:blipFill>
          <a:blip r:embed="rId4"/>
          <a:stretch>
            <a:fillRect/>
          </a:stretch>
        </p:blipFill>
        <p:spPr>
          <a:xfrm>
            <a:off x="596979" y="2028944"/>
            <a:ext cx="202525" cy="202525"/>
          </a:xfrm>
          <a:prstGeom prst="rect">
            <a:avLst/>
          </a:prstGeom>
        </p:spPr>
      </p:pic>
      <p:pic>
        <p:nvPicPr>
          <p:cNvPr id="7" name="Image 2" descr="preencoded.png"/>
          <p:cNvPicPr>
            <a:picLocks noChangeAspect="1"/>
          </p:cNvPicPr>
          <p:nvPr/>
        </p:nvPicPr>
        <p:blipFill>
          <a:blip r:embed="rId5"/>
          <a:stretch>
            <a:fillRect/>
          </a:stretch>
        </p:blipFill>
        <p:spPr>
          <a:xfrm>
            <a:off x="8344495" y="3170396"/>
            <a:ext cx="202525" cy="202525"/>
          </a:xfrm>
          <a:prstGeom prst="rect">
            <a:avLst/>
          </a:prstGeom>
        </p:spPr>
      </p:pic>
      <p:sp>
        <p:nvSpPr>
          <p:cNvPr id="8" name="Text 3"/>
          <p:cNvSpPr/>
          <p:nvPr/>
        </p:nvSpPr>
        <p:spPr>
          <a:xfrm>
            <a:off x="951428" y="2383393"/>
            <a:ext cx="3397448" cy="263843"/>
          </a:xfrm>
          <a:prstGeom prst="rect">
            <a:avLst/>
          </a:prstGeom>
          <a:noFill/>
          <a:ln/>
        </p:spPr>
        <p:txBody>
          <a:bodyPr wrap="none" lIns="0" tIns="0" rIns="0" bIns="0" rtlCol="0" anchor="t"/>
          <a:lstStyle/>
          <a:p>
            <a:pPr marL="0" indent="0" algn="l">
              <a:lnSpc>
                <a:spcPts val="2050"/>
              </a:lnSpc>
              <a:buNone/>
            </a:pPr>
            <a:r>
              <a:rPr lang="en-US" sz="1650" dirty="0">
                <a:solidFill>
                  <a:srgbClr val="403011"/>
                </a:solidFill>
                <a:latin typeface="Brygada 1918 Semi Bold" pitchFamily="34" charset="0"/>
                <a:ea typeface="Brygada 1918 Semi Bold" pitchFamily="34" charset="-122"/>
                <a:cs typeface="Brygada 1918 Semi Bold" pitchFamily="34" charset="-120"/>
              </a:rPr>
              <a:t>Câte anunțuri pot căuta singur(ă)?</a:t>
            </a:r>
            <a:endParaRPr lang="en-US" sz="1650" dirty="0"/>
          </a:p>
        </p:txBody>
      </p:sp>
      <p:sp>
        <p:nvSpPr>
          <p:cNvPr id="9" name="Text 4"/>
          <p:cNvSpPr/>
          <p:nvPr/>
        </p:nvSpPr>
        <p:spPr>
          <a:xfrm>
            <a:off x="951428" y="2748439"/>
            <a:ext cx="7241143" cy="270034"/>
          </a:xfrm>
          <a:prstGeom prst="rect">
            <a:avLst/>
          </a:prstGeom>
          <a:noFill/>
          <a:ln/>
        </p:spPr>
        <p:txBody>
          <a:bodyPr wrap="none" lIns="0" tIns="0" rIns="0" bIns="0" rtlCol="0" anchor="t"/>
          <a:lstStyle/>
          <a:p>
            <a:pPr marL="0" indent="0" algn="l">
              <a:lnSpc>
                <a:spcPts val="2100"/>
              </a:lnSpc>
              <a:buNone/>
            </a:pPr>
            <a:r>
              <a:rPr lang="en-US" sz="1300" dirty="0">
                <a:solidFill>
                  <a:srgbClr val="403011"/>
                </a:solidFill>
                <a:latin typeface="Brygada 1918" pitchFamily="34" charset="0"/>
                <a:ea typeface="Brygada 1918" pitchFamily="34" charset="-122"/>
                <a:cs typeface="Brygada 1918" pitchFamily="34" charset="-120"/>
              </a:rPr>
              <a:t>Gândește-te realist: câte site-uri poți verifica regulat? Începe cu 2-3 și extinde treptat.</a:t>
            </a:r>
            <a:endParaRPr lang="en-US" sz="1300" dirty="0"/>
          </a:p>
        </p:txBody>
      </p:sp>
      <p:sp>
        <p:nvSpPr>
          <p:cNvPr id="10" name="Shape 5"/>
          <p:cNvSpPr/>
          <p:nvPr/>
        </p:nvSpPr>
        <p:spPr>
          <a:xfrm>
            <a:off x="675323" y="3463409"/>
            <a:ext cx="7793355" cy="1187291"/>
          </a:xfrm>
          <a:prstGeom prst="roundRect">
            <a:avLst>
              <a:gd name="adj" fmla="val 21331"/>
            </a:avLst>
          </a:prstGeom>
          <a:solidFill>
            <a:srgbClr val="F6EBD4"/>
          </a:solidFill>
          <a:ln w="22860">
            <a:solidFill>
              <a:srgbClr val="83792E"/>
            </a:solidFill>
            <a:prstDash val="solid"/>
          </a:ln>
        </p:spPr>
      </p:sp>
      <p:pic>
        <p:nvPicPr>
          <p:cNvPr id="11" name="Image 3" descr="preencoded.png"/>
          <p:cNvPicPr>
            <a:picLocks noChangeAspect="1"/>
          </p:cNvPicPr>
          <p:nvPr/>
        </p:nvPicPr>
        <p:blipFill>
          <a:blip r:embed="rId6"/>
          <a:stretch>
            <a:fillRect/>
          </a:stretch>
        </p:blipFill>
        <p:spPr>
          <a:xfrm>
            <a:off x="596979" y="3385066"/>
            <a:ext cx="202525" cy="202525"/>
          </a:xfrm>
          <a:prstGeom prst="rect">
            <a:avLst/>
          </a:prstGeom>
        </p:spPr>
      </p:pic>
      <p:pic>
        <p:nvPicPr>
          <p:cNvPr id="12" name="Image 4" descr="preencoded.png"/>
          <p:cNvPicPr>
            <a:picLocks noChangeAspect="1"/>
          </p:cNvPicPr>
          <p:nvPr/>
        </p:nvPicPr>
        <p:blipFill>
          <a:blip r:embed="rId7"/>
          <a:stretch>
            <a:fillRect/>
          </a:stretch>
        </p:blipFill>
        <p:spPr>
          <a:xfrm>
            <a:off x="8344495" y="4526518"/>
            <a:ext cx="202525" cy="202525"/>
          </a:xfrm>
          <a:prstGeom prst="rect">
            <a:avLst/>
          </a:prstGeom>
        </p:spPr>
      </p:pic>
      <p:sp>
        <p:nvSpPr>
          <p:cNvPr id="13" name="Text 6"/>
          <p:cNvSpPr/>
          <p:nvPr/>
        </p:nvSpPr>
        <p:spPr>
          <a:xfrm>
            <a:off x="951428" y="3739515"/>
            <a:ext cx="3451622" cy="263843"/>
          </a:xfrm>
          <a:prstGeom prst="rect">
            <a:avLst/>
          </a:prstGeom>
          <a:noFill/>
          <a:ln/>
        </p:spPr>
        <p:txBody>
          <a:bodyPr wrap="none" lIns="0" tIns="0" rIns="0" bIns="0" rtlCol="0" anchor="t"/>
          <a:lstStyle/>
          <a:p>
            <a:pPr marL="0" indent="0" algn="l">
              <a:lnSpc>
                <a:spcPts val="2050"/>
              </a:lnSpc>
              <a:buNone/>
            </a:pPr>
            <a:r>
              <a:rPr lang="en-US" sz="1650" dirty="0">
                <a:solidFill>
                  <a:srgbClr val="403011"/>
                </a:solidFill>
                <a:latin typeface="Brygada 1918 Semi Bold" pitchFamily="34" charset="0"/>
                <a:ea typeface="Brygada 1918 Semi Bold" pitchFamily="34" charset="-122"/>
                <a:cs typeface="Brygada 1918 Semi Bold" pitchFamily="34" charset="-120"/>
              </a:rPr>
              <a:t>La ce joburi pot aplica chiar acum?</a:t>
            </a:r>
            <a:endParaRPr lang="en-US" sz="1650" dirty="0"/>
          </a:p>
        </p:txBody>
      </p:sp>
      <p:sp>
        <p:nvSpPr>
          <p:cNvPr id="14" name="Text 7"/>
          <p:cNvSpPr/>
          <p:nvPr/>
        </p:nvSpPr>
        <p:spPr>
          <a:xfrm>
            <a:off x="951428" y="4104561"/>
            <a:ext cx="7241143" cy="270034"/>
          </a:xfrm>
          <a:prstGeom prst="rect">
            <a:avLst/>
          </a:prstGeom>
          <a:noFill/>
          <a:ln/>
        </p:spPr>
        <p:txBody>
          <a:bodyPr wrap="none" lIns="0" tIns="0" rIns="0" bIns="0" rtlCol="0" anchor="t"/>
          <a:lstStyle/>
          <a:p>
            <a:pPr marL="0" indent="0" algn="l">
              <a:lnSpc>
                <a:spcPts val="2100"/>
              </a:lnSpc>
              <a:buNone/>
            </a:pPr>
            <a:r>
              <a:rPr lang="en-US" sz="1300" dirty="0">
                <a:solidFill>
                  <a:srgbClr val="403011"/>
                </a:solidFill>
                <a:latin typeface="Brygada 1918" pitchFamily="34" charset="0"/>
                <a:ea typeface="Brygada 1918" pitchFamily="34" charset="-122"/>
                <a:cs typeface="Brygada 1918" pitchFamily="34" charset="-120"/>
              </a:rPr>
              <a:t>Pe baza aptitudinilor și experienței tale actuale, ce posturi sunt accesibile? Fă o listă mentală.</a:t>
            </a:r>
            <a:endParaRPr lang="en-US" sz="1300" dirty="0"/>
          </a:p>
        </p:txBody>
      </p:sp>
      <p:sp>
        <p:nvSpPr>
          <p:cNvPr id="15" name="Shape 8"/>
          <p:cNvSpPr/>
          <p:nvPr/>
        </p:nvSpPr>
        <p:spPr>
          <a:xfrm>
            <a:off x="675323" y="4819531"/>
            <a:ext cx="7793355" cy="1187291"/>
          </a:xfrm>
          <a:prstGeom prst="roundRect">
            <a:avLst>
              <a:gd name="adj" fmla="val 21331"/>
            </a:avLst>
          </a:prstGeom>
          <a:solidFill>
            <a:srgbClr val="F6EBD4"/>
          </a:solidFill>
          <a:ln w="22860">
            <a:solidFill>
              <a:srgbClr val="E8AF3B"/>
            </a:solidFill>
            <a:prstDash val="solid"/>
          </a:ln>
        </p:spPr>
      </p:sp>
      <p:pic>
        <p:nvPicPr>
          <p:cNvPr id="16" name="Image 5" descr="preencoded.png"/>
          <p:cNvPicPr>
            <a:picLocks noChangeAspect="1"/>
          </p:cNvPicPr>
          <p:nvPr/>
        </p:nvPicPr>
        <p:blipFill>
          <a:blip r:embed="rId8"/>
          <a:stretch>
            <a:fillRect/>
          </a:stretch>
        </p:blipFill>
        <p:spPr>
          <a:xfrm>
            <a:off x="596979" y="4741188"/>
            <a:ext cx="202525" cy="202525"/>
          </a:xfrm>
          <a:prstGeom prst="rect">
            <a:avLst/>
          </a:prstGeom>
        </p:spPr>
      </p:pic>
      <p:pic>
        <p:nvPicPr>
          <p:cNvPr id="17" name="Image 6" descr="preencoded.png"/>
          <p:cNvPicPr>
            <a:picLocks noChangeAspect="1"/>
          </p:cNvPicPr>
          <p:nvPr/>
        </p:nvPicPr>
        <p:blipFill>
          <a:blip r:embed="rId9"/>
          <a:stretch>
            <a:fillRect/>
          </a:stretch>
        </p:blipFill>
        <p:spPr>
          <a:xfrm>
            <a:off x="8344495" y="5882640"/>
            <a:ext cx="202525" cy="202525"/>
          </a:xfrm>
          <a:prstGeom prst="rect">
            <a:avLst/>
          </a:prstGeom>
        </p:spPr>
      </p:pic>
      <p:sp>
        <p:nvSpPr>
          <p:cNvPr id="18" name="Text 9"/>
          <p:cNvSpPr/>
          <p:nvPr/>
        </p:nvSpPr>
        <p:spPr>
          <a:xfrm>
            <a:off x="951428" y="5095637"/>
            <a:ext cx="2679859" cy="263843"/>
          </a:xfrm>
          <a:prstGeom prst="rect">
            <a:avLst/>
          </a:prstGeom>
          <a:noFill/>
          <a:ln/>
        </p:spPr>
        <p:txBody>
          <a:bodyPr wrap="none" lIns="0" tIns="0" rIns="0" bIns="0" rtlCol="0" anchor="t"/>
          <a:lstStyle/>
          <a:p>
            <a:pPr marL="0" indent="0" algn="l">
              <a:lnSpc>
                <a:spcPts val="2050"/>
              </a:lnSpc>
              <a:buNone/>
            </a:pPr>
            <a:r>
              <a:rPr lang="en-US" sz="1650" dirty="0">
                <a:solidFill>
                  <a:srgbClr val="403011"/>
                </a:solidFill>
                <a:latin typeface="Brygada 1918 Semi Bold" pitchFamily="34" charset="0"/>
                <a:ea typeface="Brygada 1918 Semi Bold" pitchFamily="34" charset="-122"/>
                <a:cs typeface="Brygada 1918 Semi Bold" pitchFamily="34" charset="-120"/>
              </a:rPr>
              <a:t>Ce mi se pare cel mai ușor?</a:t>
            </a:r>
            <a:endParaRPr lang="en-US" sz="1650" dirty="0"/>
          </a:p>
        </p:txBody>
      </p:sp>
      <p:sp>
        <p:nvSpPr>
          <p:cNvPr id="19" name="Text 10"/>
          <p:cNvSpPr/>
          <p:nvPr/>
        </p:nvSpPr>
        <p:spPr>
          <a:xfrm>
            <a:off x="951428" y="5460683"/>
            <a:ext cx="7241143" cy="270034"/>
          </a:xfrm>
          <a:prstGeom prst="rect">
            <a:avLst/>
          </a:prstGeom>
          <a:noFill/>
          <a:ln/>
        </p:spPr>
        <p:txBody>
          <a:bodyPr wrap="none" lIns="0" tIns="0" rIns="0" bIns="0" rtlCol="0" anchor="t"/>
          <a:lstStyle/>
          <a:p>
            <a:pPr marL="0" indent="0" algn="l">
              <a:lnSpc>
                <a:spcPts val="2100"/>
              </a:lnSpc>
              <a:buNone/>
            </a:pPr>
            <a:r>
              <a:rPr lang="en-US" sz="1300" dirty="0">
                <a:solidFill>
                  <a:srgbClr val="403011"/>
                </a:solidFill>
                <a:latin typeface="Brygada 1918" pitchFamily="34" charset="0"/>
                <a:ea typeface="Brygada 1918" pitchFamily="34" charset="-122"/>
                <a:cs typeface="Brygada 1918" pitchFamily="34" charset="-120"/>
              </a:rPr>
              <a:t>Este căutarea pe Google? Citirea anunțurilor? Identifică punctele tale forte.</a:t>
            </a:r>
            <a:endParaRPr lang="en-US" sz="1300" dirty="0"/>
          </a:p>
        </p:txBody>
      </p:sp>
      <p:sp>
        <p:nvSpPr>
          <p:cNvPr id="20" name="Shape 11"/>
          <p:cNvSpPr/>
          <p:nvPr/>
        </p:nvSpPr>
        <p:spPr>
          <a:xfrm>
            <a:off x="675323" y="6175653"/>
            <a:ext cx="7793355" cy="1457325"/>
          </a:xfrm>
          <a:prstGeom prst="roundRect">
            <a:avLst>
              <a:gd name="adj" fmla="val 17379"/>
            </a:avLst>
          </a:prstGeom>
          <a:solidFill>
            <a:srgbClr val="F6EBD4"/>
          </a:solidFill>
          <a:ln w="22860">
            <a:solidFill>
              <a:srgbClr val="CC914D"/>
            </a:solidFill>
            <a:prstDash val="solid"/>
          </a:ln>
        </p:spPr>
      </p:sp>
      <p:pic>
        <p:nvPicPr>
          <p:cNvPr id="21" name="Image 7" descr="preencoded.png"/>
          <p:cNvPicPr>
            <a:picLocks noChangeAspect="1"/>
          </p:cNvPicPr>
          <p:nvPr/>
        </p:nvPicPr>
        <p:blipFill>
          <a:blip r:embed="rId10"/>
          <a:stretch>
            <a:fillRect/>
          </a:stretch>
        </p:blipFill>
        <p:spPr>
          <a:xfrm>
            <a:off x="596979" y="6097310"/>
            <a:ext cx="202525" cy="202525"/>
          </a:xfrm>
          <a:prstGeom prst="rect">
            <a:avLst/>
          </a:prstGeom>
        </p:spPr>
      </p:pic>
      <p:pic>
        <p:nvPicPr>
          <p:cNvPr id="22" name="Image 8" descr="preencoded.png"/>
          <p:cNvPicPr>
            <a:picLocks noChangeAspect="1"/>
          </p:cNvPicPr>
          <p:nvPr/>
        </p:nvPicPr>
        <p:blipFill>
          <a:blip r:embed="rId11"/>
          <a:stretch>
            <a:fillRect/>
          </a:stretch>
        </p:blipFill>
        <p:spPr>
          <a:xfrm>
            <a:off x="8344495" y="7508796"/>
            <a:ext cx="202525" cy="202525"/>
          </a:xfrm>
          <a:prstGeom prst="rect">
            <a:avLst/>
          </a:prstGeom>
        </p:spPr>
      </p:pic>
      <p:sp>
        <p:nvSpPr>
          <p:cNvPr id="23" name="Text 12"/>
          <p:cNvSpPr/>
          <p:nvPr/>
        </p:nvSpPr>
        <p:spPr>
          <a:xfrm>
            <a:off x="951428" y="6451759"/>
            <a:ext cx="2392323" cy="263843"/>
          </a:xfrm>
          <a:prstGeom prst="rect">
            <a:avLst/>
          </a:prstGeom>
          <a:noFill/>
          <a:ln/>
        </p:spPr>
        <p:txBody>
          <a:bodyPr wrap="none" lIns="0" tIns="0" rIns="0" bIns="0" rtlCol="0" anchor="t"/>
          <a:lstStyle/>
          <a:p>
            <a:pPr marL="0" indent="0" algn="l">
              <a:lnSpc>
                <a:spcPts val="2050"/>
              </a:lnSpc>
              <a:buNone/>
            </a:pPr>
            <a:r>
              <a:rPr lang="en-US" sz="1650" dirty="0">
                <a:solidFill>
                  <a:srgbClr val="403011"/>
                </a:solidFill>
                <a:latin typeface="Brygada 1918 Semi Bold" pitchFamily="34" charset="0"/>
                <a:ea typeface="Brygada 1918 Semi Bold" pitchFamily="34" charset="-122"/>
                <a:cs typeface="Brygada 1918 Semi Bold" pitchFamily="34" charset="-120"/>
              </a:rPr>
              <a:t>Ce mai trebuie să repet?</a:t>
            </a:r>
            <a:endParaRPr lang="en-US" sz="1650" dirty="0"/>
          </a:p>
        </p:txBody>
      </p:sp>
      <p:sp>
        <p:nvSpPr>
          <p:cNvPr id="24" name="Text 13"/>
          <p:cNvSpPr/>
          <p:nvPr/>
        </p:nvSpPr>
        <p:spPr>
          <a:xfrm>
            <a:off x="951428" y="6816804"/>
            <a:ext cx="7241143" cy="540068"/>
          </a:xfrm>
          <a:prstGeom prst="rect">
            <a:avLst/>
          </a:prstGeom>
          <a:noFill/>
          <a:ln/>
        </p:spPr>
        <p:txBody>
          <a:bodyPr wrap="square" lIns="0" tIns="0" rIns="0" bIns="0" rtlCol="0" anchor="t"/>
          <a:lstStyle/>
          <a:p>
            <a:pPr marL="0" indent="0" algn="l">
              <a:lnSpc>
                <a:spcPts val="2100"/>
              </a:lnSpc>
              <a:buNone/>
            </a:pPr>
            <a:r>
              <a:rPr lang="en-US" sz="1300" dirty="0">
                <a:solidFill>
                  <a:srgbClr val="403011"/>
                </a:solidFill>
                <a:latin typeface="Brygada 1918" pitchFamily="34" charset="0"/>
                <a:ea typeface="Brygada 1918" pitchFamily="34" charset="-122"/>
                <a:cs typeface="Brygada 1918" pitchFamily="34" charset="-120"/>
              </a:rPr>
              <a:t>Fii sincer: ce parte din modul necesită mai multă practică? Aplicarea prin formular? Organizarea?</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700564" y="481608"/>
            <a:ext cx="4378523" cy="547330"/>
          </a:xfrm>
          <a:prstGeom prst="rect">
            <a:avLst/>
          </a:prstGeom>
          <a:noFill/>
          <a:ln/>
        </p:spPr>
        <p:txBody>
          <a:bodyPr wrap="none" lIns="0" tIns="0" rIns="0" bIns="0" rtlCol="0" anchor="t"/>
          <a:lstStyle/>
          <a:p>
            <a:pPr marL="0" indent="0" algn="l">
              <a:lnSpc>
                <a:spcPts val="4300"/>
              </a:lnSpc>
              <a:buNone/>
            </a:pPr>
            <a:r>
              <a:rPr lang="en-US" sz="3400" dirty="0">
                <a:solidFill>
                  <a:srgbClr val="403011"/>
                </a:solidFill>
                <a:latin typeface="Brygada 1918 Semi Bold" pitchFamily="34" charset="0"/>
                <a:ea typeface="Brygada 1918 Semi Bold" pitchFamily="34" charset="-122"/>
                <a:cs typeface="Brygada 1918 Semi Bold" pitchFamily="34" charset="-120"/>
              </a:rPr>
              <a:t>Pașii tăi următori</a:t>
            </a:r>
            <a:endParaRPr lang="en-US" sz="3400" dirty="0"/>
          </a:p>
        </p:txBody>
      </p:sp>
      <p:sp>
        <p:nvSpPr>
          <p:cNvPr id="3" name="Text 1"/>
          <p:cNvSpPr/>
          <p:nvPr/>
        </p:nvSpPr>
        <p:spPr>
          <a:xfrm>
            <a:off x="700564" y="1449110"/>
            <a:ext cx="6401038" cy="560308"/>
          </a:xfrm>
          <a:prstGeom prst="rect">
            <a:avLst/>
          </a:prstGeom>
          <a:noFill/>
          <a:ln/>
        </p:spPr>
        <p:txBody>
          <a:bodyPr wrap="square" lIns="0" tIns="0" rIns="0" bIns="0" rtlCol="0" anchor="t"/>
          <a:lstStyle/>
          <a:p>
            <a:pPr marL="0" indent="0" algn="l">
              <a:lnSpc>
                <a:spcPts val="2200"/>
              </a:lnSpc>
              <a:buNone/>
            </a:pPr>
            <a:r>
              <a:rPr lang="en-US" sz="1350" dirty="0">
                <a:solidFill>
                  <a:srgbClr val="403011"/>
                </a:solidFill>
                <a:latin typeface="Brygada 1918" pitchFamily="34" charset="0"/>
                <a:ea typeface="Brygada 1918" pitchFamily="34" charset="-122"/>
                <a:cs typeface="Brygada 1918" pitchFamily="34" charset="-120"/>
              </a:rPr>
              <a:t>Acum că ai terminat Modulul 3, este momentul să treci la acțiune. Iată ce poți face imediat pentru a-ți pune în practică cunoștințele:</a:t>
            </a:r>
            <a:endParaRPr lang="en-US" sz="1350" dirty="0"/>
          </a:p>
        </p:txBody>
      </p:sp>
      <p:sp>
        <p:nvSpPr>
          <p:cNvPr id="4" name="Shape 2"/>
          <p:cNvSpPr/>
          <p:nvPr/>
        </p:nvSpPr>
        <p:spPr>
          <a:xfrm>
            <a:off x="700564" y="2206347"/>
            <a:ext cx="393978" cy="393978"/>
          </a:xfrm>
          <a:prstGeom prst="roundRect">
            <a:avLst>
              <a:gd name="adj" fmla="val 66682"/>
            </a:avLst>
          </a:prstGeom>
          <a:solidFill>
            <a:srgbClr val="626C3B"/>
          </a:solidFill>
          <a:ln w="7620">
            <a:solidFill>
              <a:srgbClr val="7B8554"/>
            </a:solidFill>
            <a:prstDash val="solid"/>
          </a:ln>
        </p:spPr>
      </p:sp>
      <p:sp>
        <p:nvSpPr>
          <p:cNvPr id="5" name="Text 3"/>
          <p:cNvSpPr/>
          <p:nvPr/>
        </p:nvSpPr>
        <p:spPr>
          <a:xfrm>
            <a:off x="766167" y="2239089"/>
            <a:ext cx="262652" cy="328374"/>
          </a:xfrm>
          <a:prstGeom prst="rect">
            <a:avLst/>
          </a:prstGeom>
          <a:noFill/>
          <a:ln/>
        </p:spPr>
        <p:txBody>
          <a:bodyPr wrap="none" lIns="0" tIns="0" rIns="0" bIns="0" rtlCol="0" anchor="t"/>
          <a:lstStyle/>
          <a:p>
            <a:pPr marL="0" indent="0" algn="ctr">
              <a:lnSpc>
                <a:spcPts val="2050"/>
              </a:lnSpc>
              <a:buNone/>
            </a:pPr>
            <a:r>
              <a:rPr lang="en-US" sz="2050" dirty="0">
                <a:solidFill>
                  <a:srgbClr val="FFFFFF"/>
                </a:solidFill>
                <a:latin typeface="Brygada 1918 Semi Bold" pitchFamily="34" charset="0"/>
                <a:ea typeface="Brygada 1918 Semi Bold" pitchFamily="34" charset="-122"/>
                <a:cs typeface="Brygada 1918 Semi Bold" pitchFamily="34" charset="-120"/>
              </a:rPr>
              <a:t>1</a:t>
            </a:r>
            <a:endParaRPr lang="en-US" sz="2050" dirty="0"/>
          </a:p>
        </p:txBody>
      </p:sp>
      <p:sp>
        <p:nvSpPr>
          <p:cNvPr id="6" name="Text 4"/>
          <p:cNvSpPr/>
          <p:nvPr/>
        </p:nvSpPr>
        <p:spPr>
          <a:xfrm>
            <a:off x="1269683" y="2266474"/>
            <a:ext cx="3119318" cy="273606"/>
          </a:xfrm>
          <a:prstGeom prst="rect">
            <a:avLst/>
          </a:prstGeom>
          <a:noFill/>
          <a:ln/>
        </p:spPr>
        <p:txBody>
          <a:bodyPr wrap="none" lIns="0" tIns="0" rIns="0" bIns="0" rtlCol="0" anchor="t"/>
          <a:lstStyle/>
          <a:p>
            <a:pPr marL="0" indent="0" algn="l">
              <a:lnSpc>
                <a:spcPts val="2150"/>
              </a:lnSpc>
              <a:buNone/>
            </a:pPr>
            <a:r>
              <a:rPr lang="en-US" sz="1700" dirty="0">
                <a:solidFill>
                  <a:srgbClr val="403011"/>
                </a:solidFill>
                <a:latin typeface="Brygada 1918 Semi Bold" pitchFamily="34" charset="0"/>
                <a:ea typeface="Brygada 1918 Semi Bold" pitchFamily="34" charset="-122"/>
                <a:cs typeface="Brygada 1918 Semi Bold" pitchFamily="34" charset="-120"/>
              </a:rPr>
              <a:t>Explorează 2 site-uri de joburi</a:t>
            </a:r>
            <a:endParaRPr lang="en-US" sz="1700" dirty="0"/>
          </a:p>
        </p:txBody>
      </p:sp>
      <p:sp>
        <p:nvSpPr>
          <p:cNvPr id="7" name="Text 5"/>
          <p:cNvSpPr/>
          <p:nvPr/>
        </p:nvSpPr>
        <p:spPr>
          <a:xfrm>
            <a:off x="1269683" y="2715220"/>
            <a:ext cx="5831919" cy="280154"/>
          </a:xfrm>
          <a:prstGeom prst="rect">
            <a:avLst/>
          </a:prstGeom>
          <a:noFill/>
          <a:ln/>
        </p:spPr>
        <p:txBody>
          <a:bodyPr wrap="none" lIns="0" tIns="0" rIns="0" bIns="0" rtlCol="0" anchor="t"/>
          <a:lstStyle/>
          <a:p>
            <a:pPr marL="0" indent="0" algn="l">
              <a:lnSpc>
                <a:spcPts val="2200"/>
              </a:lnSpc>
              <a:buNone/>
            </a:pPr>
            <a:r>
              <a:rPr lang="en-US" sz="1350" dirty="0">
                <a:solidFill>
                  <a:srgbClr val="403011"/>
                </a:solidFill>
                <a:latin typeface="Brygada 1918" pitchFamily="34" charset="0"/>
                <a:ea typeface="Brygada 1918" pitchFamily="34" charset="-122"/>
                <a:cs typeface="Brygada 1918" pitchFamily="34" charset="-120"/>
              </a:rPr>
              <a:t>Vizitează platforme recomandate și familiarizează-te cu interfața lor</a:t>
            </a:r>
            <a:endParaRPr lang="en-US" sz="1350" dirty="0"/>
          </a:p>
        </p:txBody>
      </p:sp>
      <p:sp>
        <p:nvSpPr>
          <p:cNvPr id="8" name="Shape 6"/>
          <p:cNvSpPr/>
          <p:nvPr/>
        </p:nvSpPr>
        <p:spPr>
          <a:xfrm>
            <a:off x="700564" y="3345656"/>
            <a:ext cx="393978" cy="393978"/>
          </a:xfrm>
          <a:prstGeom prst="roundRect">
            <a:avLst>
              <a:gd name="adj" fmla="val 66682"/>
            </a:avLst>
          </a:prstGeom>
          <a:solidFill>
            <a:srgbClr val="83792E"/>
          </a:solidFill>
          <a:ln w="7620">
            <a:solidFill>
              <a:srgbClr val="9C9247"/>
            </a:solidFill>
            <a:prstDash val="solid"/>
          </a:ln>
        </p:spPr>
      </p:sp>
      <p:sp>
        <p:nvSpPr>
          <p:cNvPr id="9" name="Text 7"/>
          <p:cNvSpPr/>
          <p:nvPr/>
        </p:nvSpPr>
        <p:spPr>
          <a:xfrm>
            <a:off x="766167" y="3378398"/>
            <a:ext cx="262652" cy="328374"/>
          </a:xfrm>
          <a:prstGeom prst="rect">
            <a:avLst/>
          </a:prstGeom>
          <a:noFill/>
          <a:ln/>
        </p:spPr>
        <p:txBody>
          <a:bodyPr wrap="none" lIns="0" tIns="0" rIns="0" bIns="0" rtlCol="0" anchor="t"/>
          <a:lstStyle/>
          <a:p>
            <a:pPr marL="0" indent="0" algn="ctr">
              <a:lnSpc>
                <a:spcPts val="2050"/>
              </a:lnSpc>
              <a:buNone/>
            </a:pPr>
            <a:r>
              <a:rPr lang="en-US" sz="2050" dirty="0">
                <a:solidFill>
                  <a:srgbClr val="FFFFFF"/>
                </a:solidFill>
                <a:latin typeface="Brygada 1918 Semi Bold" pitchFamily="34" charset="0"/>
                <a:ea typeface="Brygada 1918 Semi Bold" pitchFamily="34" charset="-122"/>
                <a:cs typeface="Brygada 1918 Semi Bold" pitchFamily="34" charset="-120"/>
              </a:rPr>
              <a:t>2</a:t>
            </a:r>
            <a:endParaRPr lang="en-US" sz="2050" dirty="0"/>
          </a:p>
        </p:txBody>
      </p:sp>
      <p:sp>
        <p:nvSpPr>
          <p:cNvPr id="10" name="Text 8"/>
          <p:cNvSpPr/>
          <p:nvPr/>
        </p:nvSpPr>
        <p:spPr>
          <a:xfrm>
            <a:off x="1269683" y="3405783"/>
            <a:ext cx="2965490" cy="273606"/>
          </a:xfrm>
          <a:prstGeom prst="rect">
            <a:avLst/>
          </a:prstGeom>
          <a:noFill/>
          <a:ln/>
        </p:spPr>
        <p:txBody>
          <a:bodyPr wrap="none" lIns="0" tIns="0" rIns="0" bIns="0" rtlCol="0" anchor="t"/>
          <a:lstStyle/>
          <a:p>
            <a:pPr marL="0" indent="0" algn="l">
              <a:lnSpc>
                <a:spcPts val="2150"/>
              </a:lnSpc>
              <a:buNone/>
            </a:pPr>
            <a:r>
              <a:rPr lang="en-US" sz="1700" dirty="0">
                <a:solidFill>
                  <a:srgbClr val="403011"/>
                </a:solidFill>
                <a:latin typeface="Brygada 1918 Semi Bold" pitchFamily="34" charset="0"/>
                <a:ea typeface="Brygada 1918 Semi Bold" pitchFamily="34" charset="-122"/>
                <a:cs typeface="Brygada 1918 Semi Bold" pitchFamily="34" charset="-120"/>
              </a:rPr>
              <a:t>Găsește 3 anunțuri relevante</a:t>
            </a:r>
            <a:endParaRPr lang="en-US" sz="1700" dirty="0"/>
          </a:p>
        </p:txBody>
      </p:sp>
      <p:sp>
        <p:nvSpPr>
          <p:cNvPr id="11" name="Text 9"/>
          <p:cNvSpPr/>
          <p:nvPr/>
        </p:nvSpPr>
        <p:spPr>
          <a:xfrm>
            <a:off x="1269683" y="3854529"/>
            <a:ext cx="5831919" cy="280154"/>
          </a:xfrm>
          <a:prstGeom prst="rect">
            <a:avLst/>
          </a:prstGeom>
          <a:noFill/>
          <a:ln/>
        </p:spPr>
        <p:txBody>
          <a:bodyPr wrap="none" lIns="0" tIns="0" rIns="0" bIns="0" rtlCol="0" anchor="t"/>
          <a:lstStyle/>
          <a:p>
            <a:pPr marL="0" indent="0" algn="l">
              <a:lnSpc>
                <a:spcPts val="2200"/>
              </a:lnSpc>
              <a:buNone/>
            </a:pPr>
            <a:r>
              <a:rPr lang="en-US" sz="1350" dirty="0">
                <a:solidFill>
                  <a:srgbClr val="403011"/>
                </a:solidFill>
                <a:latin typeface="Brygada 1918" pitchFamily="34" charset="0"/>
                <a:ea typeface="Brygada 1918" pitchFamily="34" charset="-122"/>
                <a:cs typeface="Brygada 1918" pitchFamily="34" charset="-120"/>
              </a:rPr>
              <a:t>Caută joburi care se potrivesc cu profilul tău și salvează-le</a:t>
            </a:r>
            <a:endParaRPr lang="en-US" sz="1350" dirty="0"/>
          </a:p>
        </p:txBody>
      </p:sp>
      <p:sp>
        <p:nvSpPr>
          <p:cNvPr id="12" name="Shape 10"/>
          <p:cNvSpPr/>
          <p:nvPr/>
        </p:nvSpPr>
        <p:spPr>
          <a:xfrm>
            <a:off x="700564" y="4484965"/>
            <a:ext cx="393978" cy="393978"/>
          </a:xfrm>
          <a:prstGeom prst="roundRect">
            <a:avLst>
              <a:gd name="adj" fmla="val 66682"/>
            </a:avLst>
          </a:prstGeom>
          <a:solidFill>
            <a:srgbClr val="E8AF3B"/>
          </a:solidFill>
          <a:ln w="7620">
            <a:solidFill>
              <a:srgbClr val="CE9521"/>
            </a:solidFill>
            <a:prstDash val="solid"/>
          </a:ln>
        </p:spPr>
      </p:sp>
      <p:sp>
        <p:nvSpPr>
          <p:cNvPr id="13" name="Text 11"/>
          <p:cNvSpPr/>
          <p:nvPr/>
        </p:nvSpPr>
        <p:spPr>
          <a:xfrm>
            <a:off x="766167" y="4517708"/>
            <a:ext cx="262652" cy="328374"/>
          </a:xfrm>
          <a:prstGeom prst="rect">
            <a:avLst/>
          </a:prstGeom>
          <a:noFill/>
          <a:ln/>
        </p:spPr>
        <p:txBody>
          <a:bodyPr wrap="none" lIns="0" tIns="0" rIns="0" bIns="0" rtlCol="0" anchor="t"/>
          <a:lstStyle/>
          <a:p>
            <a:pPr marL="0" indent="0" algn="ctr">
              <a:lnSpc>
                <a:spcPts val="2050"/>
              </a:lnSpc>
              <a:buNone/>
            </a:pPr>
            <a:r>
              <a:rPr lang="en-US" sz="2050" dirty="0">
                <a:solidFill>
                  <a:srgbClr val="000000"/>
                </a:solidFill>
                <a:latin typeface="Brygada 1918 Semi Bold" pitchFamily="34" charset="0"/>
                <a:ea typeface="Brygada 1918 Semi Bold" pitchFamily="34" charset="-122"/>
                <a:cs typeface="Brygada 1918 Semi Bold" pitchFamily="34" charset="-120"/>
              </a:rPr>
              <a:t>3</a:t>
            </a:r>
            <a:endParaRPr lang="en-US" sz="2050" dirty="0"/>
          </a:p>
        </p:txBody>
      </p:sp>
      <p:sp>
        <p:nvSpPr>
          <p:cNvPr id="14" name="Text 12"/>
          <p:cNvSpPr/>
          <p:nvPr/>
        </p:nvSpPr>
        <p:spPr>
          <a:xfrm>
            <a:off x="1269683" y="4545092"/>
            <a:ext cx="2277666" cy="273606"/>
          </a:xfrm>
          <a:prstGeom prst="rect">
            <a:avLst/>
          </a:prstGeom>
          <a:noFill/>
          <a:ln/>
        </p:spPr>
        <p:txBody>
          <a:bodyPr wrap="none" lIns="0" tIns="0" rIns="0" bIns="0" rtlCol="0" anchor="t"/>
          <a:lstStyle/>
          <a:p>
            <a:pPr marL="0" indent="0" algn="l">
              <a:lnSpc>
                <a:spcPts val="2150"/>
              </a:lnSpc>
              <a:buNone/>
            </a:pPr>
            <a:r>
              <a:rPr lang="en-US" sz="1700" dirty="0">
                <a:solidFill>
                  <a:srgbClr val="403011"/>
                </a:solidFill>
                <a:latin typeface="Brygada 1918 Semi Bold" pitchFamily="34" charset="0"/>
                <a:ea typeface="Brygada 1918 Semi Bold" pitchFamily="34" charset="-122"/>
                <a:cs typeface="Brygada 1918 Semi Bold" pitchFamily="34" charset="-120"/>
              </a:rPr>
              <a:t>Practică citirea atentă</a:t>
            </a:r>
            <a:endParaRPr lang="en-US" sz="1700" dirty="0"/>
          </a:p>
        </p:txBody>
      </p:sp>
      <p:sp>
        <p:nvSpPr>
          <p:cNvPr id="15" name="Text 13"/>
          <p:cNvSpPr/>
          <p:nvPr/>
        </p:nvSpPr>
        <p:spPr>
          <a:xfrm>
            <a:off x="1269683" y="4993838"/>
            <a:ext cx="5831919" cy="280154"/>
          </a:xfrm>
          <a:prstGeom prst="rect">
            <a:avLst/>
          </a:prstGeom>
          <a:noFill/>
          <a:ln/>
        </p:spPr>
        <p:txBody>
          <a:bodyPr wrap="none" lIns="0" tIns="0" rIns="0" bIns="0" rtlCol="0" anchor="t"/>
          <a:lstStyle/>
          <a:p>
            <a:pPr marL="0" indent="0" algn="l">
              <a:lnSpc>
                <a:spcPts val="2200"/>
              </a:lnSpc>
              <a:buNone/>
            </a:pPr>
            <a:r>
              <a:rPr lang="en-US" sz="1350" dirty="0">
                <a:solidFill>
                  <a:srgbClr val="403011"/>
                </a:solidFill>
                <a:latin typeface="Brygada 1918" pitchFamily="34" charset="0"/>
                <a:ea typeface="Brygada 1918" pitchFamily="34" charset="-122"/>
                <a:cs typeface="Brygada 1918" pitchFamily="34" charset="-120"/>
              </a:rPr>
              <a:t>Identifică cele 5 elemente cheie în fiecare anunț găsit</a:t>
            </a:r>
            <a:endParaRPr lang="en-US" sz="1350" dirty="0"/>
          </a:p>
        </p:txBody>
      </p:sp>
      <p:sp>
        <p:nvSpPr>
          <p:cNvPr id="16" name="Shape 14"/>
          <p:cNvSpPr/>
          <p:nvPr/>
        </p:nvSpPr>
        <p:spPr>
          <a:xfrm>
            <a:off x="700564" y="5624274"/>
            <a:ext cx="393978" cy="393978"/>
          </a:xfrm>
          <a:prstGeom prst="roundRect">
            <a:avLst>
              <a:gd name="adj" fmla="val 66682"/>
            </a:avLst>
          </a:prstGeom>
          <a:solidFill>
            <a:srgbClr val="CC914D"/>
          </a:solidFill>
          <a:ln w="7620">
            <a:solidFill>
              <a:srgbClr val="B27733"/>
            </a:solidFill>
            <a:prstDash val="solid"/>
          </a:ln>
        </p:spPr>
      </p:sp>
      <p:sp>
        <p:nvSpPr>
          <p:cNvPr id="17" name="Text 15"/>
          <p:cNvSpPr/>
          <p:nvPr/>
        </p:nvSpPr>
        <p:spPr>
          <a:xfrm>
            <a:off x="766167" y="5657017"/>
            <a:ext cx="262652" cy="328374"/>
          </a:xfrm>
          <a:prstGeom prst="rect">
            <a:avLst/>
          </a:prstGeom>
          <a:noFill/>
          <a:ln/>
        </p:spPr>
        <p:txBody>
          <a:bodyPr wrap="none" lIns="0" tIns="0" rIns="0" bIns="0" rtlCol="0" anchor="t"/>
          <a:lstStyle/>
          <a:p>
            <a:pPr marL="0" indent="0" algn="ctr">
              <a:lnSpc>
                <a:spcPts val="2050"/>
              </a:lnSpc>
              <a:buNone/>
            </a:pPr>
            <a:r>
              <a:rPr lang="en-US" sz="2050" dirty="0">
                <a:solidFill>
                  <a:srgbClr val="000000"/>
                </a:solidFill>
                <a:latin typeface="Brygada 1918 Semi Bold" pitchFamily="34" charset="0"/>
                <a:ea typeface="Brygada 1918 Semi Bold" pitchFamily="34" charset="-122"/>
                <a:cs typeface="Brygada 1918 Semi Bold" pitchFamily="34" charset="-120"/>
              </a:rPr>
              <a:t>4</a:t>
            </a:r>
            <a:endParaRPr lang="en-US" sz="2050" dirty="0"/>
          </a:p>
        </p:txBody>
      </p:sp>
      <p:sp>
        <p:nvSpPr>
          <p:cNvPr id="18" name="Text 16"/>
          <p:cNvSpPr/>
          <p:nvPr/>
        </p:nvSpPr>
        <p:spPr>
          <a:xfrm>
            <a:off x="1269683" y="5684401"/>
            <a:ext cx="2189202" cy="273606"/>
          </a:xfrm>
          <a:prstGeom prst="rect">
            <a:avLst/>
          </a:prstGeom>
          <a:noFill/>
          <a:ln/>
        </p:spPr>
        <p:txBody>
          <a:bodyPr wrap="none" lIns="0" tIns="0" rIns="0" bIns="0" rtlCol="0" anchor="t"/>
          <a:lstStyle/>
          <a:p>
            <a:pPr marL="0" indent="0" algn="l">
              <a:lnSpc>
                <a:spcPts val="2150"/>
              </a:lnSpc>
              <a:buNone/>
            </a:pPr>
            <a:r>
              <a:rPr lang="en-US" sz="1700" dirty="0">
                <a:solidFill>
                  <a:srgbClr val="403011"/>
                </a:solidFill>
                <a:latin typeface="Brygada 1918 Semi Bold" pitchFamily="34" charset="0"/>
                <a:ea typeface="Brygada 1918 Semi Bold" pitchFamily="34" charset="-122"/>
                <a:cs typeface="Brygada 1918 Semi Bold" pitchFamily="34" charset="-120"/>
              </a:rPr>
              <a:t>Pregătește-ți CV-ul</a:t>
            </a:r>
            <a:endParaRPr lang="en-US" sz="1700" dirty="0"/>
          </a:p>
        </p:txBody>
      </p:sp>
      <p:sp>
        <p:nvSpPr>
          <p:cNvPr id="19" name="Text 17"/>
          <p:cNvSpPr/>
          <p:nvPr/>
        </p:nvSpPr>
        <p:spPr>
          <a:xfrm>
            <a:off x="1269683" y="6133148"/>
            <a:ext cx="5831919" cy="280154"/>
          </a:xfrm>
          <a:prstGeom prst="rect">
            <a:avLst/>
          </a:prstGeom>
          <a:noFill/>
          <a:ln/>
        </p:spPr>
        <p:txBody>
          <a:bodyPr wrap="none" lIns="0" tIns="0" rIns="0" bIns="0" rtlCol="0" anchor="t"/>
          <a:lstStyle/>
          <a:p>
            <a:pPr marL="0" indent="0" algn="l">
              <a:lnSpc>
                <a:spcPts val="2200"/>
              </a:lnSpc>
              <a:buNone/>
            </a:pPr>
            <a:r>
              <a:rPr lang="en-US" sz="1350" dirty="0">
                <a:solidFill>
                  <a:srgbClr val="403011"/>
                </a:solidFill>
                <a:latin typeface="Brygada 1918" pitchFamily="34" charset="0"/>
                <a:ea typeface="Brygada 1918" pitchFamily="34" charset="-122"/>
                <a:cs typeface="Brygada 1918" pitchFamily="34" charset="-120"/>
              </a:rPr>
              <a:t>Asigură-te că este în format PDF și actualizat</a:t>
            </a:r>
            <a:endParaRPr lang="en-US" sz="1350" dirty="0"/>
          </a:p>
        </p:txBody>
      </p:sp>
      <p:sp>
        <p:nvSpPr>
          <p:cNvPr id="20" name="Shape 18"/>
          <p:cNvSpPr/>
          <p:nvPr/>
        </p:nvSpPr>
        <p:spPr>
          <a:xfrm>
            <a:off x="700564" y="6763583"/>
            <a:ext cx="393978" cy="393978"/>
          </a:xfrm>
          <a:prstGeom prst="roundRect">
            <a:avLst>
              <a:gd name="adj" fmla="val 66682"/>
            </a:avLst>
          </a:prstGeom>
          <a:solidFill>
            <a:srgbClr val="626C3B"/>
          </a:solidFill>
          <a:ln w="7620">
            <a:solidFill>
              <a:srgbClr val="7B8554"/>
            </a:solidFill>
            <a:prstDash val="solid"/>
          </a:ln>
        </p:spPr>
      </p:sp>
      <p:sp>
        <p:nvSpPr>
          <p:cNvPr id="21" name="Text 19"/>
          <p:cNvSpPr/>
          <p:nvPr/>
        </p:nvSpPr>
        <p:spPr>
          <a:xfrm>
            <a:off x="766167" y="6796326"/>
            <a:ext cx="262652" cy="328374"/>
          </a:xfrm>
          <a:prstGeom prst="rect">
            <a:avLst/>
          </a:prstGeom>
          <a:noFill/>
          <a:ln/>
        </p:spPr>
        <p:txBody>
          <a:bodyPr wrap="none" lIns="0" tIns="0" rIns="0" bIns="0" rtlCol="0" anchor="t"/>
          <a:lstStyle/>
          <a:p>
            <a:pPr marL="0" indent="0" algn="ctr">
              <a:lnSpc>
                <a:spcPts val="2050"/>
              </a:lnSpc>
              <a:buNone/>
            </a:pPr>
            <a:r>
              <a:rPr lang="en-US" sz="2050" dirty="0">
                <a:solidFill>
                  <a:srgbClr val="FFFFFF"/>
                </a:solidFill>
                <a:latin typeface="Brygada 1918 Semi Bold" pitchFamily="34" charset="0"/>
                <a:ea typeface="Brygada 1918 Semi Bold" pitchFamily="34" charset="-122"/>
                <a:cs typeface="Brygada 1918 Semi Bold" pitchFamily="34" charset="-120"/>
              </a:rPr>
              <a:t>5</a:t>
            </a:r>
            <a:endParaRPr lang="en-US" sz="2050" dirty="0"/>
          </a:p>
        </p:txBody>
      </p:sp>
      <p:sp>
        <p:nvSpPr>
          <p:cNvPr id="22" name="Text 20"/>
          <p:cNvSpPr/>
          <p:nvPr/>
        </p:nvSpPr>
        <p:spPr>
          <a:xfrm>
            <a:off x="1269683" y="6823710"/>
            <a:ext cx="2189202" cy="273606"/>
          </a:xfrm>
          <a:prstGeom prst="rect">
            <a:avLst/>
          </a:prstGeom>
          <a:noFill/>
          <a:ln/>
        </p:spPr>
        <p:txBody>
          <a:bodyPr wrap="none" lIns="0" tIns="0" rIns="0" bIns="0" rtlCol="0" anchor="t"/>
          <a:lstStyle/>
          <a:p>
            <a:pPr marL="0" indent="0" algn="l">
              <a:lnSpc>
                <a:spcPts val="2150"/>
              </a:lnSpc>
              <a:buNone/>
            </a:pPr>
            <a:r>
              <a:rPr lang="en-US" sz="1700" dirty="0">
                <a:solidFill>
                  <a:srgbClr val="403011"/>
                </a:solidFill>
                <a:latin typeface="Brygada 1918 Semi Bold" pitchFamily="34" charset="0"/>
                <a:ea typeface="Brygada 1918 Semi Bold" pitchFamily="34" charset="-122"/>
                <a:cs typeface="Brygada 1918 Semi Bold" pitchFamily="34" charset="-120"/>
              </a:rPr>
              <a:t>Aplică la primul job</a:t>
            </a:r>
            <a:endParaRPr lang="en-US" sz="1700" dirty="0"/>
          </a:p>
        </p:txBody>
      </p:sp>
      <p:sp>
        <p:nvSpPr>
          <p:cNvPr id="23" name="Text 21"/>
          <p:cNvSpPr/>
          <p:nvPr/>
        </p:nvSpPr>
        <p:spPr>
          <a:xfrm>
            <a:off x="1269683" y="7272457"/>
            <a:ext cx="5831919" cy="280154"/>
          </a:xfrm>
          <a:prstGeom prst="rect">
            <a:avLst/>
          </a:prstGeom>
          <a:noFill/>
          <a:ln/>
        </p:spPr>
        <p:txBody>
          <a:bodyPr wrap="none" lIns="0" tIns="0" rIns="0" bIns="0" rtlCol="0" anchor="t"/>
          <a:lstStyle/>
          <a:p>
            <a:pPr marL="0" indent="0" algn="l">
              <a:lnSpc>
                <a:spcPts val="2200"/>
              </a:lnSpc>
              <a:buNone/>
            </a:pPr>
            <a:r>
              <a:rPr lang="en-US" sz="1350" dirty="0">
                <a:solidFill>
                  <a:srgbClr val="403011"/>
                </a:solidFill>
                <a:latin typeface="Brygada 1918" pitchFamily="34" charset="0"/>
                <a:ea typeface="Brygada 1918" pitchFamily="34" charset="-122"/>
                <a:cs typeface="Brygada 1918" pitchFamily="34" charset="-120"/>
              </a:rPr>
              <a:t>Folosește cunoștințele despre e-mail sau formular online</a:t>
            </a:r>
            <a:endParaRPr lang="en-US" sz="1350" dirty="0"/>
          </a:p>
        </p:txBody>
      </p:sp>
      <p:pic>
        <p:nvPicPr>
          <p:cNvPr id="24" name="Image 0" descr="preencoded.png"/>
          <p:cNvPicPr>
            <a:picLocks noChangeAspect="1"/>
          </p:cNvPicPr>
          <p:nvPr/>
        </p:nvPicPr>
        <p:blipFill>
          <a:blip r:embed="rId3"/>
          <a:stretch>
            <a:fillRect/>
          </a:stretch>
        </p:blipFill>
        <p:spPr>
          <a:xfrm>
            <a:off x="7536418" y="1488519"/>
            <a:ext cx="3152537" cy="175140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760720" cy="8229600"/>
          </a:xfrm>
          <a:prstGeom prst="rect">
            <a:avLst/>
          </a:prstGeom>
        </p:spPr>
      </p:pic>
      <p:sp>
        <p:nvSpPr>
          <p:cNvPr id="3" name="Shape 0"/>
          <p:cNvSpPr/>
          <p:nvPr/>
        </p:nvSpPr>
        <p:spPr>
          <a:xfrm>
            <a:off x="0" y="0"/>
            <a:ext cx="5760720" cy="8229600"/>
          </a:xfrm>
          <a:prstGeom prst="rect">
            <a:avLst/>
          </a:prstGeom>
          <a:solidFill>
            <a:srgbClr val="DFDFE0"/>
          </a:solidFill>
          <a:ln/>
        </p:spPr>
      </p:sp>
      <p:pic>
        <p:nvPicPr>
          <p:cNvPr id="4" name="Image 1" descr="preencoded.png"/>
          <p:cNvPicPr>
            <a:picLocks noChangeAspect="1"/>
          </p:cNvPicPr>
          <p:nvPr/>
        </p:nvPicPr>
        <p:blipFill>
          <a:blip r:embed="rId4"/>
          <a:stretch>
            <a:fillRect/>
          </a:stretch>
        </p:blipFill>
        <p:spPr>
          <a:xfrm>
            <a:off x="0" y="0"/>
            <a:ext cx="5760720" cy="8229600"/>
          </a:xfrm>
          <a:prstGeom prst="rect">
            <a:avLst/>
          </a:prstGeom>
        </p:spPr>
      </p:pic>
      <p:sp>
        <p:nvSpPr>
          <p:cNvPr id="5" name="Text 1"/>
          <p:cNvSpPr/>
          <p:nvPr/>
        </p:nvSpPr>
        <p:spPr>
          <a:xfrm>
            <a:off x="6215420" y="793790"/>
            <a:ext cx="4611291" cy="569476"/>
          </a:xfrm>
          <a:prstGeom prst="rect">
            <a:avLst/>
          </a:prstGeom>
          <a:noFill/>
          <a:ln/>
        </p:spPr>
        <p:txBody>
          <a:bodyPr wrap="none" lIns="0" tIns="0" rIns="0" bIns="0" rtlCol="0" anchor="t"/>
          <a:lstStyle/>
          <a:p>
            <a:pPr marL="0" indent="0" algn="l">
              <a:lnSpc>
                <a:spcPts val="4450"/>
              </a:lnSpc>
              <a:buNone/>
            </a:pPr>
            <a:r>
              <a:rPr lang="en-US" sz="3550" dirty="0">
                <a:solidFill>
                  <a:srgbClr val="403011"/>
                </a:solidFill>
                <a:latin typeface="Brygada 1918 Semi Bold" pitchFamily="34" charset="0"/>
                <a:ea typeface="Brygada 1918 Semi Bold" pitchFamily="34" charset="-122"/>
                <a:cs typeface="Brygada 1918 Semi Bold" pitchFamily="34" charset="-120"/>
              </a:rPr>
              <a:t>Succes în căutarea ta!</a:t>
            </a:r>
            <a:endParaRPr lang="en-US" sz="3550" dirty="0"/>
          </a:p>
        </p:txBody>
      </p:sp>
      <p:sp>
        <p:nvSpPr>
          <p:cNvPr id="6" name="Text 2"/>
          <p:cNvSpPr/>
          <p:nvPr/>
        </p:nvSpPr>
        <p:spPr>
          <a:xfrm>
            <a:off x="6215420" y="1800582"/>
            <a:ext cx="3620691" cy="1166336"/>
          </a:xfrm>
          <a:prstGeom prst="rect">
            <a:avLst/>
          </a:prstGeom>
          <a:noFill/>
          <a:ln/>
        </p:spPr>
        <p:txBody>
          <a:bodyPr wrap="square" lIns="0" tIns="0" rIns="0" bIns="0" rtlCol="0" anchor="t"/>
          <a:lstStyle/>
          <a:p>
            <a:pPr marL="0" indent="0" algn="l">
              <a:lnSpc>
                <a:spcPts val="2250"/>
              </a:lnSpc>
              <a:buNone/>
            </a:pPr>
            <a:r>
              <a:rPr lang="en-US" sz="1400" dirty="0">
                <a:solidFill>
                  <a:srgbClr val="403011"/>
                </a:solidFill>
                <a:latin typeface="Brygada 1918" pitchFamily="34" charset="0"/>
                <a:ea typeface="Brygada 1918" pitchFamily="34" charset="-122"/>
                <a:cs typeface="Brygada 1918" pitchFamily="34" charset="-120"/>
              </a:rPr>
              <a:t>Ai parcurs cu succes Modulul 3 despre căutarea unui loc de muncă online. Acum deții instrumentele esențiale pentru a naviga în lumea digitală a recrutării.</a:t>
            </a:r>
            <a:endParaRPr lang="en-US" sz="1400" dirty="0"/>
          </a:p>
        </p:txBody>
      </p:sp>
      <p:sp>
        <p:nvSpPr>
          <p:cNvPr id="7" name="Text 3"/>
          <p:cNvSpPr/>
          <p:nvPr/>
        </p:nvSpPr>
        <p:spPr>
          <a:xfrm>
            <a:off x="6215420" y="3130868"/>
            <a:ext cx="3620691" cy="291584"/>
          </a:xfrm>
          <a:prstGeom prst="rect">
            <a:avLst/>
          </a:prstGeom>
          <a:noFill/>
          <a:ln/>
        </p:spPr>
        <p:txBody>
          <a:bodyPr wrap="none" lIns="0" tIns="0" rIns="0" bIns="0" rtlCol="0" anchor="t"/>
          <a:lstStyle/>
          <a:p>
            <a:pPr marL="0" indent="0" algn="l">
              <a:lnSpc>
                <a:spcPts val="2250"/>
              </a:lnSpc>
              <a:buNone/>
            </a:pPr>
            <a:r>
              <a:rPr lang="en-US" sz="1400" b="1" dirty="0">
                <a:solidFill>
                  <a:srgbClr val="403011"/>
                </a:solidFill>
                <a:latin typeface="Brygada 1918" pitchFamily="34" charset="0"/>
                <a:ea typeface="Brygada 1918" pitchFamily="34" charset="-122"/>
                <a:cs typeface="Brygada 1918" pitchFamily="34" charset="-120"/>
              </a:rPr>
              <a:t>Amintește-ți:</a:t>
            </a:r>
            <a:endParaRPr lang="en-US" sz="1400" dirty="0"/>
          </a:p>
        </p:txBody>
      </p:sp>
      <p:sp>
        <p:nvSpPr>
          <p:cNvPr id="8" name="Text 4"/>
          <p:cNvSpPr/>
          <p:nvPr/>
        </p:nvSpPr>
        <p:spPr>
          <a:xfrm>
            <a:off x="6215420" y="3586401"/>
            <a:ext cx="3620691" cy="583168"/>
          </a:xfrm>
          <a:prstGeom prst="rect">
            <a:avLst/>
          </a:prstGeom>
          <a:noFill/>
          <a:ln/>
        </p:spPr>
        <p:txBody>
          <a:bodyPr wrap="square" lIns="0" tIns="0" rIns="0" bIns="0" rtlCol="0" anchor="t"/>
          <a:lstStyle/>
          <a:p>
            <a:pPr marL="342900" indent="-342900" algn="l">
              <a:lnSpc>
                <a:spcPts val="2250"/>
              </a:lnSpc>
              <a:buSzPct val="100000"/>
              <a:buChar char="•"/>
            </a:pPr>
            <a:r>
              <a:rPr lang="en-US" sz="1400" dirty="0">
                <a:solidFill>
                  <a:srgbClr val="403011"/>
                </a:solidFill>
                <a:latin typeface="Brygada 1918" pitchFamily="34" charset="0"/>
                <a:ea typeface="Brygada 1918" pitchFamily="34" charset="-122"/>
                <a:cs typeface="Brygada 1918" pitchFamily="34" charset="-120"/>
              </a:rPr>
              <a:t>Procesul necesită timp și perseverență – nu te descuraja</a:t>
            </a:r>
            <a:endParaRPr lang="en-US" sz="1400" dirty="0"/>
          </a:p>
        </p:txBody>
      </p:sp>
      <p:sp>
        <p:nvSpPr>
          <p:cNvPr id="9" name="Text 5"/>
          <p:cNvSpPr/>
          <p:nvPr/>
        </p:nvSpPr>
        <p:spPr>
          <a:xfrm>
            <a:off x="6215420" y="4233267"/>
            <a:ext cx="3620691" cy="583168"/>
          </a:xfrm>
          <a:prstGeom prst="rect">
            <a:avLst/>
          </a:prstGeom>
          <a:noFill/>
          <a:ln/>
        </p:spPr>
        <p:txBody>
          <a:bodyPr wrap="square" lIns="0" tIns="0" rIns="0" bIns="0" rtlCol="0" anchor="t"/>
          <a:lstStyle/>
          <a:p>
            <a:pPr marL="342900" indent="-342900" algn="l">
              <a:lnSpc>
                <a:spcPts val="2250"/>
              </a:lnSpc>
              <a:buSzPct val="100000"/>
              <a:buChar char="•"/>
            </a:pPr>
            <a:r>
              <a:rPr lang="en-US" sz="1400" dirty="0">
                <a:solidFill>
                  <a:srgbClr val="403011"/>
                </a:solidFill>
                <a:latin typeface="Brygada 1918" pitchFamily="34" charset="0"/>
                <a:ea typeface="Brygada 1918" pitchFamily="34" charset="-122"/>
                <a:cs typeface="Brygada 1918" pitchFamily="34" charset="-120"/>
              </a:rPr>
              <a:t>Fiecare aplicare este o experiență de învățare</a:t>
            </a:r>
            <a:endParaRPr lang="en-US" sz="1400" dirty="0"/>
          </a:p>
        </p:txBody>
      </p:sp>
      <p:sp>
        <p:nvSpPr>
          <p:cNvPr id="10" name="Text 6"/>
          <p:cNvSpPr/>
          <p:nvPr/>
        </p:nvSpPr>
        <p:spPr>
          <a:xfrm>
            <a:off x="6215420" y="4880134"/>
            <a:ext cx="3620691" cy="583168"/>
          </a:xfrm>
          <a:prstGeom prst="rect">
            <a:avLst/>
          </a:prstGeom>
          <a:noFill/>
          <a:ln/>
        </p:spPr>
        <p:txBody>
          <a:bodyPr wrap="square" lIns="0" tIns="0" rIns="0" bIns="0" rtlCol="0" anchor="t"/>
          <a:lstStyle/>
          <a:p>
            <a:pPr marL="342900" indent="-342900" algn="l">
              <a:lnSpc>
                <a:spcPts val="2250"/>
              </a:lnSpc>
              <a:buSzPct val="100000"/>
              <a:buChar char="•"/>
            </a:pPr>
            <a:r>
              <a:rPr lang="en-US" sz="1400" dirty="0">
                <a:solidFill>
                  <a:srgbClr val="403011"/>
                </a:solidFill>
                <a:latin typeface="Brygada 1918" pitchFamily="34" charset="0"/>
                <a:ea typeface="Brygada 1918" pitchFamily="34" charset="-122"/>
                <a:cs typeface="Brygada 1918" pitchFamily="34" charset="-120"/>
              </a:rPr>
              <a:t>Organizarea și atenția la detalii fac diferența</a:t>
            </a:r>
            <a:endParaRPr lang="en-US" sz="1400" dirty="0"/>
          </a:p>
        </p:txBody>
      </p:sp>
      <p:sp>
        <p:nvSpPr>
          <p:cNvPr id="11" name="Text 7"/>
          <p:cNvSpPr/>
          <p:nvPr/>
        </p:nvSpPr>
        <p:spPr>
          <a:xfrm>
            <a:off x="6215420" y="5527000"/>
            <a:ext cx="3620691" cy="291584"/>
          </a:xfrm>
          <a:prstGeom prst="rect">
            <a:avLst/>
          </a:prstGeom>
          <a:noFill/>
          <a:ln/>
        </p:spPr>
        <p:txBody>
          <a:bodyPr wrap="none" lIns="0" tIns="0" rIns="0" bIns="0" rtlCol="0" anchor="t"/>
          <a:lstStyle/>
          <a:p>
            <a:pPr marL="342900" indent="-342900" algn="l">
              <a:lnSpc>
                <a:spcPts val="2250"/>
              </a:lnSpc>
              <a:buSzPct val="100000"/>
              <a:buChar char="•"/>
            </a:pPr>
            <a:r>
              <a:rPr lang="en-US" sz="1400" dirty="0">
                <a:solidFill>
                  <a:srgbClr val="403011"/>
                </a:solidFill>
                <a:latin typeface="Brygada 1918" pitchFamily="34" charset="0"/>
                <a:ea typeface="Brygada 1918" pitchFamily="34" charset="-122"/>
                <a:cs typeface="Brygada 1918" pitchFamily="34" charset="-120"/>
              </a:rPr>
              <a:t>Protejează-te de anunțuri false</a:t>
            </a:r>
            <a:endParaRPr lang="en-US" sz="1400" dirty="0"/>
          </a:p>
        </p:txBody>
      </p:sp>
      <p:sp>
        <p:nvSpPr>
          <p:cNvPr id="12" name="Text 8"/>
          <p:cNvSpPr/>
          <p:nvPr/>
        </p:nvSpPr>
        <p:spPr>
          <a:xfrm>
            <a:off x="6215420" y="5882283"/>
            <a:ext cx="3620691" cy="291584"/>
          </a:xfrm>
          <a:prstGeom prst="rect">
            <a:avLst/>
          </a:prstGeom>
          <a:noFill/>
          <a:ln/>
        </p:spPr>
        <p:txBody>
          <a:bodyPr wrap="none" lIns="0" tIns="0" rIns="0" bIns="0" rtlCol="0" anchor="t"/>
          <a:lstStyle/>
          <a:p>
            <a:pPr marL="342900" indent="-342900" algn="l">
              <a:lnSpc>
                <a:spcPts val="2250"/>
              </a:lnSpc>
              <a:buSzPct val="100000"/>
              <a:buChar char="•"/>
            </a:pPr>
            <a:r>
              <a:rPr lang="en-US" sz="1400" dirty="0">
                <a:solidFill>
                  <a:srgbClr val="403011"/>
                </a:solidFill>
                <a:latin typeface="Brygada 1918" pitchFamily="34" charset="0"/>
                <a:ea typeface="Brygada 1918" pitchFamily="34" charset="-122"/>
                <a:cs typeface="Brygada 1918" pitchFamily="34" charset="-120"/>
              </a:rPr>
              <a:t>Cere ajutor când ai nevoie</a:t>
            </a:r>
            <a:endParaRPr lang="en-US" sz="1400" dirty="0"/>
          </a:p>
        </p:txBody>
      </p:sp>
      <p:sp>
        <p:nvSpPr>
          <p:cNvPr id="13" name="Text 9"/>
          <p:cNvSpPr/>
          <p:nvPr/>
        </p:nvSpPr>
        <p:spPr>
          <a:xfrm>
            <a:off x="10288310" y="1932742"/>
            <a:ext cx="3620691" cy="601385"/>
          </a:xfrm>
          <a:prstGeom prst="rect">
            <a:avLst/>
          </a:prstGeom>
          <a:noFill/>
          <a:ln/>
        </p:spPr>
        <p:txBody>
          <a:bodyPr wrap="none" lIns="0" tIns="0" rIns="0" bIns="0" rtlCol="0" anchor="t"/>
          <a:lstStyle/>
          <a:p>
            <a:pPr marL="0" indent="0" algn="ctr">
              <a:lnSpc>
                <a:spcPts val="4700"/>
              </a:lnSpc>
              <a:buNone/>
            </a:pPr>
            <a:r>
              <a:rPr lang="en-US" sz="4700" dirty="0">
                <a:solidFill>
                  <a:srgbClr val="403011"/>
                </a:solidFill>
                <a:latin typeface="Brygada 1918 Semi Bold" pitchFamily="34" charset="0"/>
                <a:ea typeface="Brygada 1918 Semi Bold" pitchFamily="34" charset="-122"/>
                <a:cs typeface="Brygada 1918 Semi Bold" pitchFamily="34" charset="-120"/>
              </a:rPr>
              <a:t>3</a:t>
            </a:r>
            <a:endParaRPr lang="en-US" sz="4700" dirty="0"/>
          </a:p>
        </p:txBody>
      </p:sp>
      <p:sp>
        <p:nvSpPr>
          <p:cNvPr id="14" name="Text 10"/>
          <p:cNvSpPr/>
          <p:nvPr/>
        </p:nvSpPr>
        <p:spPr>
          <a:xfrm>
            <a:off x="10959465" y="2761893"/>
            <a:ext cx="2278380" cy="284798"/>
          </a:xfrm>
          <a:prstGeom prst="rect">
            <a:avLst/>
          </a:prstGeom>
          <a:noFill/>
          <a:ln/>
        </p:spPr>
        <p:txBody>
          <a:bodyPr wrap="none" lIns="0" tIns="0" rIns="0" bIns="0" rtlCol="0" anchor="t"/>
          <a:lstStyle/>
          <a:p>
            <a:pPr marL="0" indent="0" algn="ctr">
              <a:lnSpc>
                <a:spcPts val="2200"/>
              </a:lnSpc>
              <a:buNone/>
            </a:pPr>
            <a:r>
              <a:rPr lang="en-US" sz="1750" dirty="0">
                <a:solidFill>
                  <a:srgbClr val="403011"/>
                </a:solidFill>
                <a:latin typeface="Brygada 1918 Semi Bold" pitchFamily="34" charset="0"/>
                <a:ea typeface="Brygada 1918 Semi Bold" pitchFamily="34" charset="-122"/>
                <a:cs typeface="Brygada 1918 Semi Bold" pitchFamily="34" charset="-120"/>
              </a:rPr>
              <a:t>Module parcurse</a:t>
            </a:r>
            <a:endParaRPr lang="en-US" sz="1750" dirty="0"/>
          </a:p>
        </p:txBody>
      </p:sp>
      <p:sp>
        <p:nvSpPr>
          <p:cNvPr id="15" name="Text 11"/>
          <p:cNvSpPr/>
          <p:nvPr/>
        </p:nvSpPr>
        <p:spPr>
          <a:xfrm>
            <a:off x="10288310" y="3228856"/>
            <a:ext cx="3620691" cy="291584"/>
          </a:xfrm>
          <a:prstGeom prst="rect">
            <a:avLst/>
          </a:prstGeom>
          <a:noFill/>
          <a:ln/>
        </p:spPr>
        <p:txBody>
          <a:bodyPr wrap="none" lIns="0" tIns="0" rIns="0" bIns="0" rtlCol="0" anchor="t"/>
          <a:lstStyle/>
          <a:p>
            <a:pPr marL="0" indent="0" algn="ctr">
              <a:lnSpc>
                <a:spcPts val="2250"/>
              </a:lnSpc>
              <a:buNone/>
            </a:pPr>
            <a:r>
              <a:rPr lang="en-US" sz="1400" dirty="0">
                <a:solidFill>
                  <a:srgbClr val="403011"/>
                </a:solidFill>
                <a:latin typeface="Brygada 1918" pitchFamily="34" charset="0"/>
                <a:ea typeface="Brygada 1918" pitchFamily="34" charset="-122"/>
                <a:cs typeface="Brygada 1918" pitchFamily="34" charset="-120"/>
              </a:rPr>
              <a:t>Din programul complet de formare</a:t>
            </a:r>
            <a:endParaRPr lang="en-US" sz="1400" dirty="0"/>
          </a:p>
        </p:txBody>
      </p:sp>
      <p:sp>
        <p:nvSpPr>
          <p:cNvPr id="16" name="Text 12"/>
          <p:cNvSpPr/>
          <p:nvPr/>
        </p:nvSpPr>
        <p:spPr>
          <a:xfrm>
            <a:off x="10288310" y="3975973"/>
            <a:ext cx="3620691" cy="601385"/>
          </a:xfrm>
          <a:prstGeom prst="rect">
            <a:avLst/>
          </a:prstGeom>
          <a:noFill/>
          <a:ln/>
        </p:spPr>
        <p:txBody>
          <a:bodyPr wrap="none" lIns="0" tIns="0" rIns="0" bIns="0" rtlCol="0" anchor="t"/>
          <a:lstStyle/>
          <a:p>
            <a:pPr marL="0" indent="0" algn="ctr">
              <a:lnSpc>
                <a:spcPts val="4700"/>
              </a:lnSpc>
              <a:buNone/>
            </a:pPr>
            <a:r>
              <a:rPr lang="en-US" sz="4700" dirty="0">
                <a:solidFill>
                  <a:srgbClr val="403011"/>
                </a:solidFill>
                <a:latin typeface="Brygada 1918 Semi Bold" pitchFamily="34" charset="0"/>
                <a:ea typeface="Brygada 1918 Semi Bold" pitchFamily="34" charset="-122"/>
                <a:cs typeface="Brygada 1918 Semi Bold" pitchFamily="34" charset="-120"/>
              </a:rPr>
              <a:t>100%</a:t>
            </a:r>
            <a:endParaRPr lang="en-US" sz="4700" dirty="0"/>
          </a:p>
        </p:txBody>
      </p:sp>
      <p:sp>
        <p:nvSpPr>
          <p:cNvPr id="17" name="Text 13"/>
          <p:cNvSpPr/>
          <p:nvPr/>
        </p:nvSpPr>
        <p:spPr>
          <a:xfrm>
            <a:off x="10959465" y="4805124"/>
            <a:ext cx="2278380" cy="284798"/>
          </a:xfrm>
          <a:prstGeom prst="rect">
            <a:avLst/>
          </a:prstGeom>
          <a:noFill/>
          <a:ln/>
        </p:spPr>
        <p:txBody>
          <a:bodyPr wrap="none" lIns="0" tIns="0" rIns="0" bIns="0" rtlCol="0" anchor="t"/>
          <a:lstStyle/>
          <a:p>
            <a:pPr marL="0" indent="0" algn="ctr">
              <a:lnSpc>
                <a:spcPts val="2200"/>
              </a:lnSpc>
              <a:buNone/>
            </a:pPr>
            <a:r>
              <a:rPr lang="en-US" sz="1750" dirty="0">
                <a:solidFill>
                  <a:srgbClr val="403011"/>
                </a:solidFill>
                <a:latin typeface="Brygada 1918 Semi Bold" pitchFamily="34" charset="0"/>
                <a:ea typeface="Brygada 1918 Semi Bold" pitchFamily="34" charset="-122"/>
                <a:cs typeface="Brygada 1918 Semi Bold" pitchFamily="34" charset="-120"/>
              </a:rPr>
              <a:t>Pregătit online</a:t>
            </a:r>
            <a:endParaRPr lang="en-US" sz="1750" dirty="0"/>
          </a:p>
        </p:txBody>
      </p:sp>
      <p:sp>
        <p:nvSpPr>
          <p:cNvPr id="18" name="Text 14"/>
          <p:cNvSpPr/>
          <p:nvPr/>
        </p:nvSpPr>
        <p:spPr>
          <a:xfrm>
            <a:off x="10288310" y="5272088"/>
            <a:ext cx="3620691" cy="291584"/>
          </a:xfrm>
          <a:prstGeom prst="rect">
            <a:avLst/>
          </a:prstGeom>
          <a:noFill/>
          <a:ln/>
        </p:spPr>
        <p:txBody>
          <a:bodyPr wrap="none" lIns="0" tIns="0" rIns="0" bIns="0" rtlCol="0" anchor="t"/>
          <a:lstStyle/>
          <a:p>
            <a:pPr marL="0" indent="0" algn="ctr">
              <a:lnSpc>
                <a:spcPts val="2250"/>
              </a:lnSpc>
              <a:buNone/>
            </a:pPr>
            <a:r>
              <a:rPr lang="en-US" sz="1400" dirty="0">
                <a:solidFill>
                  <a:srgbClr val="403011"/>
                </a:solidFill>
                <a:latin typeface="Brygada 1918" pitchFamily="34" charset="0"/>
                <a:ea typeface="Brygada 1918" pitchFamily="34" charset="-122"/>
                <a:cs typeface="Brygada 1918" pitchFamily="34" charset="-120"/>
              </a:rPr>
              <a:t>Știi acum să cauți și să aplici digital</a:t>
            </a:r>
            <a:endParaRPr lang="en-US" sz="1400" dirty="0"/>
          </a:p>
        </p:txBody>
      </p:sp>
      <p:sp>
        <p:nvSpPr>
          <p:cNvPr id="19" name="Text 15"/>
          <p:cNvSpPr/>
          <p:nvPr/>
        </p:nvSpPr>
        <p:spPr>
          <a:xfrm>
            <a:off x="6488787" y="6647617"/>
            <a:ext cx="7412593" cy="583168"/>
          </a:xfrm>
          <a:prstGeom prst="rect">
            <a:avLst/>
          </a:prstGeom>
          <a:noFill/>
          <a:ln/>
        </p:spPr>
        <p:txBody>
          <a:bodyPr wrap="square" lIns="0" tIns="0" rIns="0" bIns="0" rtlCol="0" anchor="t"/>
          <a:lstStyle/>
          <a:p>
            <a:pPr marL="0" indent="0" algn="l">
              <a:lnSpc>
                <a:spcPts val="2250"/>
              </a:lnSpc>
              <a:buNone/>
            </a:pPr>
            <a:r>
              <a:rPr lang="en-US" sz="1400" b="1" dirty="0">
                <a:solidFill>
                  <a:srgbClr val="403011"/>
                </a:solidFill>
                <a:latin typeface="Brygada 1918" pitchFamily="34" charset="0"/>
                <a:ea typeface="Brygada 1918" pitchFamily="34" charset="-122"/>
                <a:cs typeface="Brygada 1918" pitchFamily="34" charset="-120"/>
              </a:rPr>
              <a:t>Următorul pas:</a:t>
            </a:r>
            <a:r>
              <a:rPr lang="en-US" sz="1400" dirty="0">
                <a:solidFill>
                  <a:srgbClr val="403011"/>
                </a:solidFill>
                <a:latin typeface="Brygada 1918" pitchFamily="34" charset="0"/>
                <a:ea typeface="Brygada 1918" pitchFamily="34" charset="-122"/>
                <a:cs typeface="Brygada 1918" pitchFamily="34" charset="-120"/>
              </a:rPr>
              <a:t> Practică ceea ce ai învățat și nu ezita să revii la materiale ori de câte ori ai nevoie. Drumul către jobul potrivit începe cu primul pas – și tu tocmai l-ai făcut!</a:t>
            </a:r>
            <a:endParaRPr lang="en-US" sz="1400" dirty="0"/>
          </a:p>
        </p:txBody>
      </p:sp>
      <p:sp>
        <p:nvSpPr>
          <p:cNvPr id="20" name="Shape 16"/>
          <p:cNvSpPr/>
          <p:nvPr/>
        </p:nvSpPr>
        <p:spPr>
          <a:xfrm>
            <a:off x="6215420" y="6442591"/>
            <a:ext cx="22860" cy="993219"/>
          </a:xfrm>
          <a:prstGeom prst="rect">
            <a:avLst/>
          </a:prstGeom>
          <a:solidFill>
            <a:srgbClr val="626C3B"/>
          </a:solidFill>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TotalTime>
  <Words>2315</Words>
  <Application>Microsoft Office PowerPoint</Application>
  <PresentationFormat>Particularizare</PresentationFormat>
  <Paragraphs>261</Paragraphs>
  <Slides>20</Slides>
  <Notes>20</Notes>
  <HiddenSlides>0</HiddenSlides>
  <MMClips>0</MMClips>
  <ScaleCrop>false</ScaleCrop>
  <HeadingPairs>
    <vt:vector size="6" baseType="variant">
      <vt:variant>
        <vt:lpstr>Fonturi utilizate</vt:lpstr>
      </vt:variant>
      <vt:variant>
        <vt:i4>7</vt:i4>
      </vt:variant>
      <vt:variant>
        <vt:lpstr>Temă</vt:lpstr>
      </vt:variant>
      <vt:variant>
        <vt:i4>1</vt:i4>
      </vt:variant>
      <vt:variant>
        <vt:lpstr>Titluri diapozitive</vt:lpstr>
      </vt:variant>
      <vt:variant>
        <vt:i4>20</vt:i4>
      </vt:variant>
    </vt:vector>
  </HeadingPairs>
  <TitlesOfParts>
    <vt:vector size="28" baseType="lpstr">
      <vt:lpstr>Arial</vt:lpstr>
      <vt:lpstr>Brygada 1918</vt:lpstr>
      <vt:lpstr>Calibri</vt:lpstr>
      <vt:lpstr>Symbol</vt:lpstr>
      <vt:lpstr>Brygada 1918 Semi Bold</vt:lpstr>
      <vt:lpstr>Brygada 1918 Light</vt:lpstr>
      <vt:lpstr>Times New Roman</vt:lpstr>
      <vt:lpstr>Office Theme</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subject/>
  <dc:creator>Expert</dc:creator>
  <cp:lastModifiedBy>Expert</cp:lastModifiedBy>
  <cp:revision>6</cp:revision>
  <dcterms:created xsi:type="dcterms:W3CDTF">2026-01-03T14:39:10Z</dcterms:created>
  <dcterms:modified xsi:type="dcterms:W3CDTF">2026-01-03T15:35:22Z</dcterms:modified>
</cp:coreProperties>
</file>