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4630400" cy="8229600"/>
  <p:notesSz cx="8229600" cy="14630400"/>
  <p:embeddedFontLst>
    <p:embeddedFont>
      <p:font typeface="Lora" panose="020B0604020202020204" charset="-18"/>
      <p:regular r:id="rId23"/>
    </p:embeddedFont>
    <p:embeddedFont>
      <p:font typeface="Arial Black" panose="020B0A04020102020204" pitchFamily="34" charset="0"/>
      <p:bold r:id="rId24"/>
    </p:embeddedFont>
    <p:embeddedFont>
      <p:font typeface="Calibri" panose="020F0502020204030204" pitchFamily="34" charset="0"/>
      <p:regular r:id="rId25"/>
      <p:bold r:id="rId26"/>
      <p:italic r:id="rId27"/>
      <p:boldItalic r:id="rId28"/>
    </p:embeddedFont>
    <p:embeddedFont>
      <p:font typeface="Source Sans 3" panose="020B0604020202020204" charset="0"/>
      <p:regular r:id="rId29"/>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856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file:///C:\Users\ISJ_INFO\Downloads\PHOTO-2024-07-22-12-58-56.jpg" TargetMode="Externa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12-8.svg"/><Relationship Id="rId3" Type="http://schemas.openxmlformats.org/officeDocument/2006/relationships/image" Target="../media/image12.png"/><Relationship Id="rId12" Type="http://schemas.openxmlformats.org/officeDocument/2006/relationships/image" Target="../media/image-12-12.sv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2-6.svg"/><Relationship Id="rId5" Type="http://schemas.openxmlformats.org/officeDocument/2006/relationships/image" Target="../media/image-12-4.svg"/><Relationship Id="rId10" Type="http://schemas.openxmlformats.org/officeDocument/2006/relationships/image" Target="../media/image-12-10.svg"/><Relationship Id="rId4" Type="http://schemas.openxmlformats.org/officeDocument/2006/relationships/image" Target="../media/image-12-2.svg"/></Relationships>
</file>

<file path=ppt/slides/_rels/slide13.xml.rels><?xml version="1.0" encoding="UTF-8" standalone="yes"?>
<Relationships xmlns="http://schemas.openxmlformats.org/package/2006/relationships"><Relationship Id="rId8" Type="http://schemas.openxmlformats.org/officeDocument/2006/relationships/image" Target="../media/image-13-8.svg"/><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13-6.svg"/><Relationship Id="rId5" Type="http://schemas.openxmlformats.org/officeDocument/2006/relationships/image" Target="../media/image-13-4.svg"/><Relationship Id="rId10" Type="http://schemas.openxmlformats.org/officeDocument/2006/relationships/image" Target="../media/image-13-10.svg"/><Relationship Id="rId4" Type="http://schemas.openxmlformats.org/officeDocument/2006/relationships/image" Target="../media/image-13-2.sv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8" Type="http://schemas.openxmlformats.org/officeDocument/2006/relationships/image" Target="../media/image-20-8.svg"/><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20-6.svg"/><Relationship Id="rId5" Type="http://schemas.openxmlformats.org/officeDocument/2006/relationships/image" Target="../media/image-20-4.svg"/><Relationship Id="rId4" Type="http://schemas.openxmlformats.org/officeDocument/2006/relationships/image" Target="../media/image-20-2.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625336" y="3667515"/>
            <a:ext cx="7468553" cy="1231821"/>
          </a:xfrm>
          <a:prstGeom prst="rect">
            <a:avLst/>
          </a:prstGeom>
          <a:noFill/>
          <a:ln/>
        </p:spPr>
        <p:txBody>
          <a:bodyPr wrap="square" lIns="0" tIns="0" rIns="0" bIns="0" rtlCol="0" anchor="t"/>
          <a:lstStyle/>
          <a:p>
            <a:pPr marL="0" indent="0" algn="ctr">
              <a:lnSpc>
                <a:spcPts val="4850"/>
              </a:lnSpc>
              <a:buNone/>
            </a:pPr>
            <a:r>
              <a:rPr lang="en-US" sz="3850" dirty="0">
                <a:solidFill>
                  <a:srgbClr val="38512F"/>
                </a:solidFill>
                <a:latin typeface="Arial Black" panose="020B0A04020102020204" pitchFamily="34" charset="0"/>
                <a:ea typeface="Lora" pitchFamily="34" charset="-122"/>
                <a:cs typeface="Lora" pitchFamily="34" charset="-120"/>
              </a:rPr>
              <a:t>Module 1: </a:t>
            </a:r>
            <a:endParaRPr lang="ro-RO" sz="3850" dirty="0" smtClean="0">
              <a:solidFill>
                <a:srgbClr val="38512F"/>
              </a:solidFill>
              <a:latin typeface="Arial Black" panose="020B0A04020102020204" pitchFamily="34" charset="0"/>
              <a:ea typeface="Lora" pitchFamily="34" charset="-122"/>
              <a:cs typeface="Lora" pitchFamily="34" charset="-120"/>
            </a:endParaRPr>
          </a:p>
          <a:p>
            <a:pPr marL="0" indent="0" algn="ctr">
              <a:lnSpc>
                <a:spcPts val="4850"/>
              </a:lnSpc>
              <a:buNone/>
            </a:pPr>
            <a:r>
              <a:rPr lang="en-US" sz="3850" dirty="0" err="1" smtClean="0">
                <a:solidFill>
                  <a:srgbClr val="38512F"/>
                </a:solidFill>
                <a:latin typeface="Arial Black" panose="020B0A04020102020204" pitchFamily="34" charset="0"/>
                <a:ea typeface="Lora" pitchFamily="34" charset="-122"/>
                <a:cs typeface="Lora" pitchFamily="34" charset="-120"/>
              </a:rPr>
              <a:t>Fundamentele</a:t>
            </a:r>
            <a:r>
              <a:rPr lang="en-US" sz="3850" dirty="0" smtClean="0">
                <a:solidFill>
                  <a:srgbClr val="38512F"/>
                </a:solidFill>
                <a:latin typeface="Arial Black" panose="020B0A04020102020204" pitchFamily="34" charset="0"/>
                <a:ea typeface="Lora" pitchFamily="34" charset="-122"/>
                <a:cs typeface="Lora" pitchFamily="34" charset="-120"/>
              </a:rPr>
              <a:t> </a:t>
            </a:r>
            <a:r>
              <a:rPr lang="en-US" sz="3850" dirty="0">
                <a:solidFill>
                  <a:srgbClr val="38512F"/>
                </a:solidFill>
                <a:latin typeface="Arial Black" panose="020B0A04020102020204" pitchFamily="34" charset="0"/>
                <a:ea typeface="Lora" pitchFamily="34" charset="-122"/>
                <a:cs typeface="Lora" pitchFamily="34" charset="-120"/>
              </a:rPr>
              <a:t>Alfabetizării Digitale</a:t>
            </a:r>
            <a:endParaRPr lang="en-US" sz="3850" dirty="0">
              <a:latin typeface="Arial Black" panose="020B0A04020102020204" pitchFamily="34" charset="0"/>
            </a:endParaRPr>
          </a:p>
        </p:txBody>
      </p:sp>
      <p:pic>
        <p:nvPicPr>
          <p:cNvPr id="5" name="Imag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13848" y="158890"/>
            <a:ext cx="2216552" cy="70172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ISJ_INFO\Downloads\PHOTO-2024-07-22-12-58-56.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812112" y="139850"/>
            <a:ext cx="1384753" cy="141609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
          <p:cNvSpPr>
            <a:spLocks noChangeArrowheads="1"/>
          </p:cNvSpPr>
          <p:nvPr/>
        </p:nvSpPr>
        <p:spPr bwMode="auto">
          <a:xfrm>
            <a:off x="7700199" y="459754"/>
            <a:ext cx="4325938" cy="7762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Erasmus+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Programme</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KA220-VET - Cooperation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partnerships</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vocational</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education</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and</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training</a:t>
            </a:r>
            <a:endParaRPr kumimoji="0" lang="ro-RO" altLang="ro-RO"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INCLUDE - 2023-1-RO01-KA220-VET-000160043</a:t>
            </a:r>
            <a:endParaRPr kumimoji="0" lang="ro-RO" altLang="ro-RO" sz="1800" b="0" i="0" u="none" strike="noStrike" cap="none" normalizeH="0" baseline="0" dirty="0" smtClean="0">
              <a:ln>
                <a:noFill/>
              </a:ln>
              <a:solidFill>
                <a:schemeClr val="tx1"/>
              </a:solidFill>
              <a:effectLst/>
              <a:latin typeface="Arial" panose="020B0604020202020204" pitchFamily="34" charset="0"/>
            </a:endParaRPr>
          </a:p>
        </p:txBody>
      </p:sp>
      <p:sp>
        <p:nvSpPr>
          <p:cNvPr id="9" name="Dreptunghi 8"/>
          <p:cNvSpPr/>
          <p:nvPr/>
        </p:nvSpPr>
        <p:spPr>
          <a:xfrm>
            <a:off x="6477477" y="1718804"/>
            <a:ext cx="7315200" cy="1292662"/>
          </a:xfrm>
          <a:prstGeom prst="rect">
            <a:avLst/>
          </a:prstGeom>
        </p:spPr>
        <p:txBody>
          <a:bodyPr>
            <a:spAutoFit/>
          </a:bodyPr>
          <a:lstStyle/>
          <a:p>
            <a:pPr algn="ctr">
              <a:lnSpc>
                <a:spcPct val="150000"/>
              </a:lnSpc>
              <a:spcAft>
                <a:spcPts val="0"/>
              </a:spcAft>
              <a:tabLst>
                <a:tab pos="3413760" algn="l"/>
              </a:tabLst>
            </a:pPr>
            <a:r>
              <a:rPr lang="it-IT" sz="2600" b="1" dirty="0" smtClean="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Curs IT pentru creșterea șanselor de integrare pe piața muncii</a:t>
            </a:r>
            <a:endParaRPr lang="ro-RO" sz="11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 name="Imagine 9"/>
          <p:cNvPicPr/>
          <p:nvPr/>
        </p:nvPicPr>
        <p:blipFill>
          <a:blip r:embed="rId7">
            <a:extLst>
              <a:ext uri="{28A0092B-C50C-407E-A947-70E740481C1C}">
                <a14:useLocalDpi xmlns:a14="http://schemas.microsoft.com/office/drawing/2010/main" val="0"/>
              </a:ext>
            </a:extLst>
          </a:blip>
          <a:srcRect l="-9" t="-43" r="-9" b="-43"/>
          <a:stretch>
            <a:fillRect/>
          </a:stretch>
        </p:blipFill>
        <p:spPr bwMode="auto">
          <a:xfrm>
            <a:off x="9033734" y="7525871"/>
            <a:ext cx="2651760" cy="579120"/>
          </a:xfrm>
          <a:prstGeom prst="rect">
            <a:avLst/>
          </a:prstGeom>
          <a:noFill/>
          <a:ln>
            <a:noFill/>
          </a:ln>
        </p:spPr>
      </p:pic>
      <p:sp>
        <p:nvSpPr>
          <p:cNvPr id="11" name="Dreptunghi 10"/>
          <p:cNvSpPr/>
          <p:nvPr/>
        </p:nvSpPr>
        <p:spPr>
          <a:xfrm>
            <a:off x="10036448" y="7156539"/>
            <a:ext cx="646331" cy="369332"/>
          </a:xfrm>
          <a:prstGeom prst="rect">
            <a:avLst/>
          </a:prstGeom>
        </p:spPr>
        <p:txBody>
          <a:bodyPr wrap="none">
            <a:spAutoFit/>
          </a:bodyPr>
          <a:lstStyle/>
          <a:p>
            <a:r>
              <a:rPr lang="en-US" b="1" dirty="0" smtClean="0">
                <a:effectLst/>
                <a:latin typeface="Times New Roman" panose="02020603050405020304" pitchFamily="18" charset="0"/>
                <a:ea typeface="Times New Roman" panose="02020603050405020304" pitchFamily="18" charset="0"/>
              </a:rPr>
              <a:t>2025</a:t>
            </a:r>
            <a:endParaRPr lang="ro-RO"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5" name="Text 2"/>
          <p:cNvSpPr/>
          <p:nvPr/>
        </p:nvSpPr>
        <p:spPr>
          <a:xfrm>
            <a:off x="6205790" y="844895"/>
            <a:ext cx="7468553" cy="1231821"/>
          </a:xfrm>
          <a:prstGeom prst="rect">
            <a:avLst/>
          </a:prstGeom>
          <a:noFill/>
          <a:ln/>
        </p:spPr>
        <p:txBody>
          <a:bodyPr wrap="squar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Hardware-ul calculatorului și sistemele de operare</a:t>
            </a:r>
            <a:endParaRPr lang="en-US" sz="3850" dirty="0"/>
          </a:p>
        </p:txBody>
      </p:sp>
      <p:sp>
        <p:nvSpPr>
          <p:cNvPr id="6" name="Text 3"/>
          <p:cNvSpPr/>
          <p:nvPr/>
        </p:nvSpPr>
        <p:spPr>
          <a:xfrm>
            <a:off x="6324124" y="2777237"/>
            <a:ext cx="7468553" cy="1340168"/>
          </a:xfrm>
          <a:prstGeom prst="rect">
            <a:avLst/>
          </a:prstGeom>
          <a:noFill/>
          <a:ln/>
        </p:spPr>
        <p:txBody>
          <a:bodyPr wrap="square" lIns="0" tIns="0" rIns="0" bIns="0" rtlCol="0" anchor="t"/>
          <a:lstStyle/>
          <a:p>
            <a:pPr marL="0" indent="0" algn="just">
              <a:lnSpc>
                <a:spcPct val="150000"/>
              </a:lnSpc>
              <a:buNone/>
            </a:pPr>
            <a:r>
              <a:rPr lang="en-US" sz="2800" dirty="0">
                <a:solidFill>
                  <a:srgbClr val="3A3630"/>
                </a:solidFill>
                <a:latin typeface="Source Sans 3" pitchFamily="34" charset="0"/>
                <a:ea typeface="Source Sans 3" pitchFamily="34" charset="-122"/>
                <a:cs typeface="Source Sans 3" pitchFamily="34" charset="-120"/>
              </a:rPr>
              <a:t>Înțelegerea componentelor fizice ale calculatorului și a sistemelor care le coordonează reprezintă primul pas esențial în alfabetizarea digitală. În acest capitol, vom explora arhitectura internă a computerelor și vom descoperi cum funcționează sistemele de operare moderne.</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41402" y="510064"/>
            <a:ext cx="7492008" cy="545068"/>
          </a:xfrm>
          <a:prstGeom prst="rect">
            <a:avLst/>
          </a:prstGeom>
          <a:noFill/>
          <a:ln/>
        </p:spPr>
        <p:txBody>
          <a:bodyPr wrap="none" lIns="0" tIns="0" rIns="0" bIns="0" rtlCol="0" anchor="t"/>
          <a:lstStyle/>
          <a:p>
            <a:pPr marL="0" indent="0" algn="l">
              <a:lnSpc>
                <a:spcPts val="4250"/>
              </a:lnSpc>
              <a:buNone/>
            </a:pPr>
            <a:r>
              <a:rPr lang="en-US" sz="3400" dirty="0">
                <a:solidFill>
                  <a:srgbClr val="38512F"/>
                </a:solidFill>
                <a:latin typeface="Lora" pitchFamily="34" charset="0"/>
                <a:ea typeface="Lora" pitchFamily="34" charset="-122"/>
                <a:cs typeface="Lora" pitchFamily="34" charset="-120"/>
              </a:rPr>
              <a:t>Ce este hardware-ul unui calculator?</a:t>
            </a:r>
            <a:endParaRPr lang="en-US" sz="3400" dirty="0"/>
          </a:p>
        </p:txBody>
      </p:sp>
      <p:sp>
        <p:nvSpPr>
          <p:cNvPr id="3" name="Text 1"/>
          <p:cNvSpPr/>
          <p:nvPr/>
        </p:nvSpPr>
        <p:spPr>
          <a:xfrm>
            <a:off x="741402" y="1499949"/>
            <a:ext cx="7707630" cy="889754"/>
          </a:xfrm>
          <a:prstGeom prst="rect">
            <a:avLst/>
          </a:prstGeom>
          <a:noFill/>
          <a:ln/>
        </p:spPr>
        <p:txBody>
          <a:bodyPr wrap="squar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Hardware-ul reprezintă ansamblul componentelor fizice care alcătuiesc un calculator. Aceste piese tangibile lucrează împreună pentru a procesa informații, stoca date și executa aplicații. Fiecare componentă are un rol specific și esențial în funcționarea optimă a sistemului.</a:t>
            </a:r>
            <a:endParaRPr lang="en-US" sz="1450" dirty="0"/>
          </a:p>
        </p:txBody>
      </p:sp>
      <p:sp>
        <p:nvSpPr>
          <p:cNvPr id="4" name="Text 2"/>
          <p:cNvSpPr/>
          <p:nvPr/>
        </p:nvSpPr>
        <p:spPr>
          <a:xfrm>
            <a:off x="741402" y="2556510"/>
            <a:ext cx="7707630" cy="889754"/>
          </a:xfrm>
          <a:prstGeom prst="rect">
            <a:avLst/>
          </a:prstGeom>
          <a:noFill/>
          <a:ln/>
        </p:spPr>
        <p:txBody>
          <a:bodyPr wrap="squar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Componentele principale includ procesorul (CPU), memoria RAM, dispozitivele de stocare, placa de bază și placa video. Înțelegerea acestor elemente vă ajută să luați decizii informate la achiziționarea sau întreținerea echipamentelor.</a:t>
            </a:r>
            <a:endParaRPr lang="en-US" sz="1450" dirty="0"/>
          </a:p>
        </p:txBody>
      </p:sp>
      <p:grpSp>
        <p:nvGrpSpPr>
          <p:cNvPr id="22" name="Grupare 21"/>
          <p:cNvGrpSpPr/>
          <p:nvPr/>
        </p:nvGrpSpPr>
        <p:grpSpPr>
          <a:xfrm>
            <a:off x="2086213" y="3613071"/>
            <a:ext cx="4802386" cy="4234836"/>
            <a:chOff x="8908852" y="1678193"/>
            <a:chExt cx="4987647" cy="5832865"/>
          </a:xfrm>
        </p:grpSpPr>
        <p:sp>
          <p:nvSpPr>
            <p:cNvPr id="15" name="Shape 11"/>
            <p:cNvSpPr/>
            <p:nvPr/>
          </p:nvSpPr>
          <p:spPr>
            <a:xfrm>
              <a:off x="8908852" y="5644753"/>
              <a:ext cx="4987647" cy="1866305"/>
            </a:xfrm>
            <a:prstGeom prst="roundRect">
              <a:avLst>
                <a:gd name="adj" fmla="val 1490"/>
              </a:avLst>
            </a:prstGeom>
            <a:solidFill>
              <a:srgbClr val="F3E7D4"/>
            </a:solidFill>
            <a:ln/>
          </p:spPr>
        </p:sp>
        <p:grpSp>
          <p:nvGrpSpPr>
            <p:cNvPr id="21" name="Grupare 20"/>
            <p:cNvGrpSpPr/>
            <p:nvPr/>
          </p:nvGrpSpPr>
          <p:grpSpPr>
            <a:xfrm>
              <a:off x="8908852" y="1678193"/>
              <a:ext cx="4987647" cy="5647604"/>
              <a:chOff x="8908852" y="1541621"/>
              <a:chExt cx="4987647" cy="5784176"/>
            </a:xfrm>
          </p:grpSpPr>
          <p:sp>
            <p:nvSpPr>
              <p:cNvPr id="5" name="Shape 3"/>
              <p:cNvSpPr/>
              <p:nvPr/>
            </p:nvSpPr>
            <p:spPr>
              <a:xfrm>
                <a:off x="8908852" y="1541621"/>
                <a:ext cx="4987647" cy="1866305"/>
              </a:xfrm>
              <a:prstGeom prst="roundRect">
                <a:avLst>
                  <a:gd name="adj" fmla="val 1490"/>
                </a:avLst>
              </a:prstGeom>
              <a:solidFill>
                <a:srgbClr val="F3E7D4"/>
              </a:solidFill>
              <a:ln/>
            </p:spPr>
          </p:sp>
          <p:sp>
            <p:nvSpPr>
              <p:cNvPr id="8" name="Text 5"/>
              <p:cNvSpPr/>
              <p:nvPr/>
            </p:nvSpPr>
            <p:spPr>
              <a:xfrm>
                <a:off x="9094113" y="2468166"/>
                <a:ext cx="2180749" cy="272653"/>
              </a:xfrm>
              <a:prstGeom prst="rect">
                <a:avLst/>
              </a:prstGeom>
              <a:noFill/>
              <a:ln/>
            </p:spPr>
            <p:txBody>
              <a:bodyPr wrap="none" lIns="0" tIns="0" rIns="0" bIns="0" rtlCol="0" anchor="t"/>
              <a:lstStyle/>
              <a:p>
                <a:pPr marL="0" indent="0" algn="l">
                  <a:lnSpc>
                    <a:spcPts val="2100"/>
                  </a:lnSpc>
                  <a:buNone/>
                </a:pPr>
                <a:r>
                  <a:rPr lang="en-US" sz="1700" dirty="0">
                    <a:solidFill>
                      <a:srgbClr val="3A3630"/>
                    </a:solidFill>
                    <a:latin typeface="Lora" pitchFamily="34" charset="0"/>
                    <a:ea typeface="Lora" pitchFamily="34" charset="-122"/>
                    <a:cs typeface="Lora" pitchFamily="34" charset="-120"/>
                  </a:rPr>
                  <a:t>Procesor</a:t>
                </a:r>
                <a:endParaRPr lang="en-US" sz="1700" dirty="0"/>
              </a:p>
            </p:txBody>
          </p:sp>
          <p:sp>
            <p:nvSpPr>
              <p:cNvPr id="9" name="Text 6"/>
              <p:cNvSpPr/>
              <p:nvPr/>
            </p:nvSpPr>
            <p:spPr>
              <a:xfrm>
                <a:off x="9094113" y="2926080"/>
                <a:ext cx="4617125" cy="296585"/>
              </a:xfrm>
              <a:prstGeom prst="rect">
                <a:avLst/>
              </a:prstGeom>
              <a:noFill/>
              <a:ln/>
            </p:spPr>
            <p:txBody>
              <a:bodyPr wrap="non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Creierul computerului</a:t>
                </a:r>
                <a:endParaRPr lang="en-US" sz="1450" dirty="0"/>
              </a:p>
            </p:txBody>
          </p:sp>
          <p:sp>
            <p:nvSpPr>
              <p:cNvPr id="10" name="Shape 7"/>
              <p:cNvSpPr/>
              <p:nvPr/>
            </p:nvSpPr>
            <p:spPr>
              <a:xfrm>
                <a:off x="8908852" y="3593187"/>
                <a:ext cx="4987647" cy="1866305"/>
              </a:xfrm>
              <a:prstGeom prst="roundRect">
                <a:avLst>
                  <a:gd name="adj" fmla="val 1490"/>
                </a:avLst>
              </a:prstGeom>
              <a:solidFill>
                <a:srgbClr val="F3E7D4"/>
              </a:solidFill>
              <a:ln/>
            </p:spPr>
          </p:sp>
          <p:sp>
            <p:nvSpPr>
              <p:cNvPr id="13" name="Text 9"/>
              <p:cNvSpPr/>
              <p:nvPr/>
            </p:nvSpPr>
            <p:spPr>
              <a:xfrm>
                <a:off x="9094113" y="4519732"/>
                <a:ext cx="2180749" cy="272653"/>
              </a:xfrm>
              <a:prstGeom prst="rect">
                <a:avLst/>
              </a:prstGeom>
              <a:noFill/>
              <a:ln/>
            </p:spPr>
            <p:txBody>
              <a:bodyPr wrap="none" lIns="0" tIns="0" rIns="0" bIns="0" rtlCol="0" anchor="t"/>
              <a:lstStyle/>
              <a:p>
                <a:pPr marL="0" indent="0" algn="l">
                  <a:lnSpc>
                    <a:spcPts val="2100"/>
                  </a:lnSpc>
                  <a:buNone/>
                </a:pPr>
                <a:r>
                  <a:rPr lang="en-US" sz="1700" dirty="0">
                    <a:solidFill>
                      <a:srgbClr val="3A3630"/>
                    </a:solidFill>
                    <a:latin typeface="Lora" pitchFamily="34" charset="0"/>
                    <a:ea typeface="Lora" pitchFamily="34" charset="-122"/>
                    <a:cs typeface="Lora" pitchFamily="34" charset="-120"/>
                  </a:rPr>
                  <a:t>RAM</a:t>
                </a:r>
                <a:endParaRPr lang="en-US" sz="1700" dirty="0"/>
              </a:p>
            </p:txBody>
          </p:sp>
          <p:sp>
            <p:nvSpPr>
              <p:cNvPr id="14" name="Text 10"/>
              <p:cNvSpPr/>
              <p:nvPr/>
            </p:nvSpPr>
            <p:spPr>
              <a:xfrm>
                <a:off x="9094113" y="4977646"/>
                <a:ext cx="4617125" cy="296585"/>
              </a:xfrm>
              <a:prstGeom prst="rect">
                <a:avLst/>
              </a:prstGeom>
              <a:noFill/>
              <a:ln/>
            </p:spPr>
            <p:txBody>
              <a:bodyPr wrap="non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Memoria temporară</a:t>
                </a:r>
                <a:endParaRPr lang="en-US" sz="1450" dirty="0"/>
              </a:p>
            </p:txBody>
          </p:sp>
          <p:sp>
            <p:nvSpPr>
              <p:cNvPr id="18" name="Text 13"/>
              <p:cNvSpPr/>
              <p:nvPr/>
            </p:nvSpPr>
            <p:spPr>
              <a:xfrm>
                <a:off x="9094113" y="6571298"/>
                <a:ext cx="2180749" cy="272653"/>
              </a:xfrm>
              <a:prstGeom prst="rect">
                <a:avLst/>
              </a:prstGeom>
              <a:noFill/>
              <a:ln/>
            </p:spPr>
            <p:txBody>
              <a:bodyPr wrap="none" lIns="0" tIns="0" rIns="0" bIns="0" rtlCol="0" anchor="t"/>
              <a:lstStyle/>
              <a:p>
                <a:pPr marL="0" indent="0" algn="l">
                  <a:lnSpc>
                    <a:spcPts val="2100"/>
                  </a:lnSpc>
                  <a:buNone/>
                </a:pPr>
                <a:r>
                  <a:rPr lang="en-US" sz="1700" dirty="0">
                    <a:solidFill>
                      <a:srgbClr val="3A3630"/>
                    </a:solidFill>
                    <a:latin typeface="Lora" pitchFamily="34" charset="0"/>
                    <a:ea typeface="Lora" pitchFamily="34" charset="-122"/>
                    <a:cs typeface="Lora" pitchFamily="34" charset="-120"/>
                  </a:rPr>
                  <a:t>Stocare</a:t>
                </a:r>
                <a:endParaRPr lang="en-US" sz="1700" dirty="0"/>
              </a:p>
            </p:txBody>
          </p:sp>
          <p:sp>
            <p:nvSpPr>
              <p:cNvPr id="19" name="Text 14"/>
              <p:cNvSpPr/>
              <p:nvPr/>
            </p:nvSpPr>
            <p:spPr>
              <a:xfrm>
                <a:off x="9094113" y="7029212"/>
                <a:ext cx="4617125" cy="296585"/>
              </a:xfrm>
              <a:prstGeom prst="rect">
                <a:avLst/>
              </a:prstGeom>
              <a:noFill/>
              <a:ln/>
            </p:spPr>
            <p:txBody>
              <a:bodyPr wrap="non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Date permanente</a:t>
                </a:r>
                <a:endParaRPr lang="en-US" sz="1450" dirty="0"/>
              </a:p>
            </p:txBody>
          </p:sp>
        </p:grpSp>
      </p:grpSp>
      <p:pic>
        <p:nvPicPr>
          <p:cNvPr id="20" name="Imagine 19" descr="Structura Unui Sistem De Calcul - Quiz &amp; Trivia"/>
          <p:cNvPicPr/>
          <p:nvPr/>
        </p:nvPicPr>
        <p:blipFill>
          <a:blip r:embed="rId3">
            <a:extLst>
              <a:ext uri="{28A0092B-C50C-407E-A947-70E740481C1C}">
                <a14:useLocalDpi xmlns:a14="http://schemas.microsoft.com/office/drawing/2010/main" val="0"/>
              </a:ext>
            </a:extLst>
          </a:blip>
          <a:srcRect/>
          <a:stretch>
            <a:fillRect/>
          </a:stretch>
        </p:blipFill>
        <p:spPr bwMode="auto">
          <a:xfrm>
            <a:off x="8449032" y="1562463"/>
            <a:ext cx="5869396" cy="5920646"/>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37724" y="971193"/>
            <a:ext cx="8397835"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Sisteme de operare populare în 2026</a:t>
            </a:r>
            <a:endParaRPr lang="en-US" sz="3850" dirty="0"/>
          </a:p>
        </p:txBody>
      </p:sp>
      <p:sp>
        <p:nvSpPr>
          <p:cNvPr id="3" name="Shape 1"/>
          <p:cNvSpPr/>
          <p:nvPr/>
        </p:nvSpPr>
        <p:spPr>
          <a:xfrm>
            <a:off x="837724" y="2005965"/>
            <a:ext cx="4178618" cy="5252442"/>
          </a:xfrm>
          <a:prstGeom prst="roundRect">
            <a:avLst>
              <a:gd name="adj" fmla="val 2626"/>
            </a:avLst>
          </a:prstGeom>
          <a:solidFill>
            <a:srgbClr val="FEF5E7"/>
          </a:solidFill>
          <a:ln w="22860">
            <a:solidFill>
              <a:srgbClr val="D9CDBA"/>
            </a:solidFill>
            <a:prstDash val="solid"/>
          </a:ln>
        </p:spPr>
      </p:sp>
      <p:sp>
        <p:nvSpPr>
          <p:cNvPr id="4" name="Shape 2"/>
          <p:cNvSpPr/>
          <p:nvPr/>
        </p:nvSpPr>
        <p:spPr>
          <a:xfrm>
            <a:off x="814864" y="2005965"/>
            <a:ext cx="91440" cy="5252442"/>
          </a:xfrm>
          <a:prstGeom prst="roundRect">
            <a:avLst>
              <a:gd name="adj" fmla="val 34360"/>
            </a:avLst>
          </a:prstGeom>
          <a:solidFill>
            <a:srgbClr val="38512F"/>
          </a:solidFill>
          <a:ln/>
        </p:spPr>
      </p:sp>
      <p:sp>
        <p:nvSpPr>
          <p:cNvPr id="5" name="Text 3"/>
          <p:cNvSpPr/>
          <p:nvPr/>
        </p:nvSpPr>
        <p:spPr>
          <a:xfrm>
            <a:off x="1138595" y="2238256"/>
            <a:ext cx="2957036" cy="369689"/>
          </a:xfrm>
          <a:prstGeom prst="rect">
            <a:avLst/>
          </a:prstGeom>
          <a:noFill/>
          <a:ln/>
        </p:spPr>
        <p:txBody>
          <a:bodyPr wrap="none" lIns="0" tIns="0" rIns="0" bIns="0" rtlCol="0" anchor="t"/>
          <a:lstStyle/>
          <a:p>
            <a:pPr marL="0" indent="0" algn="l">
              <a:lnSpc>
                <a:spcPts val="2900"/>
              </a:lnSpc>
              <a:buNone/>
            </a:pPr>
            <a:r>
              <a:rPr lang="en-US" sz="2300" dirty="0">
                <a:solidFill>
                  <a:srgbClr val="3A3630"/>
                </a:solidFill>
                <a:latin typeface="Lora" pitchFamily="34" charset="0"/>
                <a:ea typeface="Lora" pitchFamily="34" charset="-122"/>
                <a:cs typeface="Lora" pitchFamily="34" charset="-120"/>
              </a:rPr>
              <a:t>Windows 11</a:t>
            </a:r>
            <a:endParaRPr lang="en-US" sz="2300" dirty="0"/>
          </a:p>
        </p:txBody>
      </p:sp>
      <p:sp>
        <p:nvSpPr>
          <p:cNvPr id="6" name="Text 4"/>
          <p:cNvSpPr/>
          <p:nvPr/>
        </p:nvSpPr>
        <p:spPr>
          <a:xfrm>
            <a:off x="1138595" y="2733556"/>
            <a:ext cx="3645456" cy="2345293"/>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Liderul pieței cu peste 1 miliard de utilizatori activi la nivel global. Oferă interfață intuitivă, compatibilitate extinsă cu aplicații și jocuri, plus integrare profundă cu serviciile cloud Microsoft. Ideal pentru utilizatori corporativi și personali.</a:t>
            </a:r>
            <a:endParaRPr lang="en-US" sz="1600" dirty="0"/>
          </a:p>
        </p:txBody>
      </p:sp>
      <p:sp>
        <p:nvSpPr>
          <p:cNvPr id="7" name="Text 5"/>
          <p:cNvSpPr/>
          <p:nvPr/>
        </p:nvSpPr>
        <p:spPr>
          <a:xfrm>
            <a:off x="1138595" y="5204460"/>
            <a:ext cx="3645456"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Interfață modernă și personalizabilă</a:t>
            </a:r>
            <a:endParaRPr lang="en-US" sz="1600" dirty="0"/>
          </a:p>
        </p:txBody>
      </p:sp>
      <p:sp>
        <p:nvSpPr>
          <p:cNvPr id="8" name="Text 6"/>
          <p:cNvSpPr/>
          <p:nvPr/>
        </p:nvSpPr>
        <p:spPr>
          <a:xfrm>
            <a:off x="1138595" y="5612725"/>
            <a:ext cx="3645456" cy="670084"/>
          </a:xfrm>
          <a:prstGeom prst="rect">
            <a:avLst/>
          </a:prstGeom>
          <a:noFill/>
          <a:ln/>
        </p:spPr>
        <p:txBody>
          <a:bodyPr wrap="squar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Securitate îmbunătățită cu Windows Defender</a:t>
            </a:r>
            <a:endParaRPr lang="en-US" sz="1600" dirty="0"/>
          </a:p>
        </p:txBody>
      </p:sp>
      <p:sp>
        <p:nvSpPr>
          <p:cNvPr id="9" name="Text 7"/>
          <p:cNvSpPr/>
          <p:nvPr/>
        </p:nvSpPr>
        <p:spPr>
          <a:xfrm>
            <a:off x="1138595" y="6356032"/>
            <a:ext cx="3645456" cy="670084"/>
          </a:xfrm>
          <a:prstGeom prst="rect">
            <a:avLst/>
          </a:prstGeom>
          <a:noFill/>
          <a:ln/>
        </p:spPr>
        <p:txBody>
          <a:bodyPr wrap="squar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Suport extins pentru gaming și productivitate</a:t>
            </a:r>
            <a:endParaRPr lang="en-US" sz="1600" dirty="0"/>
          </a:p>
        </p:txBody>
      </p:sp>
      <p:sp>
        <p:nvSpPr>
          <p:cNvPr id="10" name="Shape 8"/>
          <p:cNvSpPr/>
          <p:nvPr/>
        </p:nvSpPr>
        <p:spPr>
          <a:xfrm>
            <a:off x="5225772" y="2005965"/>
            <a:ext cx="4178737" cy="5252442"/>
          </a:xfrm>
          <a:prstGeom prst="roundRect">
            <a:avLst>
              <a:gd name="adj" fmla="val 2626"/>
            </a:avLst>
          </a:prstGeom>
          <a:solidFill>
            <a:srgbClr val="FEF5E7"/>
          </a:solidFill>
          <a:ln w="22860">
            <a:solidFill>
              <a:srgbClr val="D9CDBA"/>
            </a:solidFill>
            <a:prstDash val="solid"/>
          </a:ln>
        </p:spPr>
      </p:sp>
      <p:sp>
        <p:nvSpPr>
          <p:cNvPr id="11" name="Shape 9"/>
          <p:cNvSpPr/>
          <p:nvPr/>
        </p:nvSpPr>
        <p:spPr>
          <a:xfrm>
            <a:off x="5202912" y="2005965"/>
            <a:ext cx="91440" cy="5252442"/>
          </a:xfrm>
          <a:prstGeom prst="roundRect">
            <a:avLst>
              <a:gd name="adj" fmla="val 34360"/>
            </a:avLst>
          </a:prstGeom>
          <a:solidFill>
            <a:srgbClr val="38512F"/>
          </a:solidFill>
          <a:ln/>
        </p:spPr>
      </p:sp>
      <p:sp>
        <p:nvSpPr>
          <p:cNvPr id="12" name="Text 10"/>
          <p:cNvSpPr/>
          <p:nvPr/>
        </p:nvSpPr>
        <p:spPr>
          <a:xfrm>
            <a:off x="5526643" y="2238256"/>
            <a:ext cx="2957036" cy="369689"/>
          </a:xfrm>
          <a:prstGeom prst="rect">
            <a:avLst/>
          </a:prstGeom>
          <a:noFill/>
          <a:ln/>
        </p:spPr>
        <p:txBody>
          <a:bodyPr wrap="none" lIns="0" tIns="0" rIns="0" bIns="0" rtlCol="0" anchor="t"/>
          <a:lstStyle/>
          <a:p>
            <a:pPr marL="0" indent="0" algn="l">
              <a:lnSpc>
                <a:spcPts val="2900"/>
              </a:lnSpc>
              <a:buNone/>
            </a:pPr>
            <a:r>
              <a:rPr lang="en-US" sz="2300" dirty="0">
                <a:solidFill>
                  <a:srgbClr val="3A3630"/>
                </a:solidFill>
                <a:latin typeface="Lora" pitchFamily="34" charset="0"/>
                <a:ea typeface="Lora" pitchFamily="34" charset="-122"/>
                <a:cs typeface="Lora" pitchFamily="34" charset="-120"/>
              </a:rPr>
              <a:t>macOS Ventura</a:t>
            </a:r>
            <a:endParaRPr lang="en-US" sz="2300" dirty="0"/>
          </a:p>
        </p:txBody>
      </p:sp>
      <p:sp>
        <p:nvSpPr>
          <p:cNvPr id="13" name="Text 11"/>
          <p:cNvSpPr/>
          <p:nvPr/>
        </p:nvSpPr>
        <p:spPr>
          <a:xfrm>
            <a:off x="5526643" y="2733556"/>
            <a:ext cx="3645575" cy="2345293"/>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Sistemul de operare premium Apple, cunoscut pentru stabilitate și design elegant. Integrare perfectă cu ecosistemul Apple (iPhone, iPad, Apple Watch), securitate nativă excepțională și performanță optimizată pentru hardware-ul Mac.</a:t>
            </a:r>
            <a:endParaRPr lang="en-US" sz="1600" dirty="0"/>
          </a:p>
        </p:txBody>
      </p:sp>
      <p:sp>
        <p:nvSpPr>
          <p:cNvPr id="14" name="Text 12"/>
          <p:cNvSpPr/>
          <p:nvPr/>
        </p:nvSpPr>
        <p:spPr>
          <a:xfrm>
            <a:off x="5526643" y="5204460"/>
            <a:ext cx="3645575"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Ecosistem integrat între dispozitive</a:t>
            </a:r>
            <a:endParaRPr lang="en-US" sz="1600" dirty="0"/>
          </a:p>
        </p:txBody>
      </p:sp>
      <p:sp>
        <p:nvSpPr>
          <p:cNvPr id="15" name="Text 13"/>
          <p:cNvSpPr/>
          <p:nvPr/>
        </p:nvSpPr>
        <p:spPr>
          <a:xfrm>
            <a:off x="5526643" y="5612725"/>
            <a:ext cx="3645575" cy="670084"/>
          </a:xfrm>
          <a:prstGeom prst="rect">
            <a:avLst/>
          </a:prstGeom>
          <a:noFill/>
          <a:ln/>
        </p:spPr>
        <p:txBody>
          <a:bodyPr wrap="squar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Optimizare pentru procesoare Apple Silicon</a:t>
            </a:r>
            <a:endParaRPr lang="en-US" sz="1600" dirty="0"/>
          </a:p>
        </p:txBody>
      </p:sp>
      <p:sp>
        <p:nvSpPr>
          <p:cNvPr id="16" name="Text 14"/>
          <p:cNvSpPr/>
          <p:nvPr/>
        </p:nvSpPr>
        <p:spPr>
          <a:xfrm>
            <a:off x="5526643" y="6356032"/>
            <a:ext cx="3645575"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Aplicații creative profesionale</a:t>
            </a:r>
            <a:endParaRPr lang="en-US" sz="1600" dirty="0"/>
          </a:p>
        </p:txBody>
      </p:sp>
      <p:sp>
        <p:nvSpPr>
          <p:cNvPr id="17" name="Shape 15"/>
          <p:cNvSpPr/>
          <p:nvPr/>
        </p:nvSpPr>
        <p:spPr>
          <a:xfrm>
            <a:off x="9613940" y="2005965"/>
            <a:ext cx="4178737" cy="5252442"/>
          </a:xfrm>
          <a:prstGeom prst="roundRect">
            <a:avLst>
              <a:gd name="adj" fmla="val 2626"/>
            </a:avLst>
          </a:prstGeom>
          <a:solidFill>
            <a:srgbClr val="FEF5E7"/>
          </a:solidFill>
          <a:ln w="22860">
            <a:solidFill>
              <a:srgbClr val="D9CDBA"/>
            </a:solidFill>
            <a:prstDash val="solid"/>
          </a:ln>
        </p:spPr>
      </p:sp>
      <p:sp>
        <p:nvSpPr>
          <p:cNvPr id="18" name="Shape 16"/>
          <p:cNvSpPr/>
          <p:nvPr/>
        </p:nvSpPr>
        <p:spPr>
          <a:xfrm>
            <a:off x="9591080" y="2005965"/>
            <a:ext cx="91440" cy="5252442"/>
          </a:xfrm>
          <a:prstGeom prst="roundRect">
            <a:avLst>
              <a:gd name="adj" fmla="val 34360"/>
            </a:avLst>
          </a:prstGeom>
          <a:solidFill>
            <a:srgbClr val="38512F"/>
          </a:solidFill>
          <a:ln/>
        </p:spPr>
      </p:sp>
      <p:sp>
        <p:nvSpPr>
          <p:cNvPr id="19" name="Text 17"/>
          <p:cNvSpPr/>
          <p:nvPr/>
        </p:nvSpPr>
        <p:spPr>
          <a:xfrm>
            <a:off x="9914811" y="2238256"/>
            <a:ext cx="2957036" cy="369689"/>
          </a:xfrm>
          <a:prstGeom prst="rect">
            <a:avLst/>
          </a:prstGeom>
          <a:noFill/>
          <a:ln/>
        </p:spPr>
        <p:txBody>
          <a:bodyPr wrap="none" lIns="0" tIns="0" rIns="0" bIns="0" rtlCol="0" anchor="t"/>
          <a:lstStyle/>
          <a:p>
            <a:pPr marL="0" indent="0" algn="l">
              <a:lnSpc>
                <a:spcPts val="2900"/>
              </a:lnSpc>
              <a:buNone/>
            </a:pPr>
            <a:r>
              <a:rPr lang="en-US" sz="2300" dirty="0">
                <a:solidFill>
                  <a:srgbClr val="3A3630"/>
                </a:solidFill>
                <a:latin typeface="Lora" pitchFamily="34" charset="0"/>
                <a:ea typeface="Lora" pitchFamily="34" charset="-122"/>
                <a:cs typeface="Lora" pitchFamily="34" charset="-120"/>
              </a:rPr>
              <a:t>Linux</a:t>
            </a:r>
            <a:endParaRPr lang="en-US" sz="2300" dirty="0"/>
          </a:p>
        </p:txBody>
      </p:sp>
      <p:sp>
        <p:nvSpPr>
          <p:cNvPr id="20" name="Text 18"/>
          <p:cNvSpPr/>
          <p:nvPr/>
        </p:nvSpPr>
        <p:spPr>
          <a:xfrm>
            <a:off x="9914811" y="2733556"/>
            <a:ext cx="3645575" cy="2010251"/>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Sistemul open-source care câștigă teren în educație și dezvoltare software. Gratuit, personalizabil la extrem și extrem de securizat. Preferat de programatori, cercetători și instituții educaționale pentru flexibilitatea sa.</a:t>
            </a:r>
            <a:endParaRPr lang="en-US" sz="1600" dirty="0"/>
          </a:p>
        </p:txBody>
      </p:sp>
      <p:sp>
        <p:nvSpPr>
          <p:cNvPr id="21" name="Text 19"/>
          <p:cNvSpPr/>
          <p:nvPr/>
        </p:nvSpPr>
        <p:spPr>
          <a:xfrm>
            <a:off x="9914811" y="4869418"/>
            <a:ext cx="3645575"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Gratuitate și cod sursă deschis</a:t>
            </a:r>
            <a:endParaRPr lang="en-US" sz="1600" dirty="0"/>
          </a:p>
        </p:txBody>
      </p:sp>
      <p:sp>
        <p:nvSpPr>
          <p:cNvPr id="22" name="Text 20"/>
          <p:cNvSpPr/>
          <p:nvPr/>
        </p:nvSpPr>
        <p:spPr>
          <a:xfrm>
            <a:off x="9914811" y="5277683"/>
            <a:ext cx="3645575"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Securitate și stabilitate superioare</a:t>
            </a:r>
            <a:endParaRPr lang="en-US" sz="1600" dirty="0"/>
          </a:p>
        </p:txBody>
      </p:sp>
      <p:sp>
        <p:nvSpPr>
          <p:cNvPr id="23" name="Text 21"/>
          <p:cNvSpPr/>
          <p:nvPr/>
        </p:nvSpPr>
        <p:spPr>
          <a:xfrm>
            <a:off x="9914811" y="5685949"/>
            <a:ext cx="3645575"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Ideal pentru servere și dezvoltare</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18184"/>
          </a:xfrm>
          <a:prstGeom prst="rect">
            <a:avLst/>
          </a:prstGeom>
        </p:spPr>
      </p:pic>
      <p:sp>
        <p:nvSpPr>
          <p:cNvPr id="3" name="Text 0"/>
          <p:cNvSpPr/>
          <p:nvPr/>
        </p:nvSpPr>
        <p:spPr>
          <a:xfrm>
            <a:off x="837724" y="3952161"/>
            <a:ext cx="7335083"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Arhitectura unui sistem modern</a:t>
            </a:r>
            <a:endParaRPr lang="en-US" sz="3850" dirty="0"/>
          </a:p>
        </p:txBody>
      </p:sp>
      <p:sp>
        <p:nvSpPr>
          <p:cNvPr id="4" name="Text 1"/>
          <p:cNvSpPr/>
          <p:nvPr/>
        </p:nvSpPr>
        <p:spPr>
          <a:xfrm>
            <a:off x="837724" y="5091589"/>
            <a:ext cx="3644027" cy="369689"/>
          </a:xfrm>
          <a:prstGeom prst="rect">
            <a:avLst/>
          </a:prstGeom>
          <a:noFill/>
          <a:ln/>
        </p:spPr>
        <p:txBody>
          <a:bodyPr wrap="none" lIns="0" tIns="0" rIns="0" bIns="0" rtlCol="0" anchor="t"/>
          <a:lstStyle/>
          <a:p>
            <a:pPr marL="0" indent="0" algn="l">
              <a:lnSpc>
                <a:spcPts val="2900"/>
              </a:lnSpc>
              <a:buNone/>
            </a:pPr>
            <a:r>
              <a:rPr lang="en-US" sz="2300" dirty="0">
                <a:solidFill>
                  <a:srgbClr val="38512F"/>
                </a:solidFill>
                <a:latin typeface="Lora" pitchFamily="34" charset="0"/>
                <a:ea typeface="Lora" pitchFamily="34" charset="-122"/>
                <a:cs typeface="Lora" pitchFamily="34" charset="-120"/>
              </a:rPr>
              <a:t>Componente de procesare</a:t>
            </a:r>
            <a:endParaRPr lang="en-US" sz="2300" dirty="0"/>
          </a:p>
        </p:txBody>
      </p:sp>
      <p:sp>
        <p:nvSpPr>
          <p:cNvPr id="5" name="Text 2"/>
          <p:cNvSpPr/>
          <p:nvPr/>
        </p:nvSpPr>
        <p:spPr>
          <a:xfrm>
            <a:off x="837724" y="5670709"/>
            <a:ext cx="62219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CPU (procesor central): execută instrucțiuni și calcule</a:t>
            </a:r>
            <a:endParaRPr lang="en-US" sz="1600" dirty="0"/>
          </a:p>
        </p:txBody>
      </p:sp>
      <p:sp>
        <p:nvSpPr>
          <p:cNvPr id="6" name="Text 3"/>
          <p:cNvSpPr/>
          <p:nvPr/>
        </p:nvSpPr>
        <p:spPr>
          <a:xfrm>
            <a:off x="837724" y="6078974"/>
            <a:ext cx="62219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GPU (procesor grafic): randare imagini și calcule paralele</a:t>
            </a:r>
            <a:endParaRPr lang="en-US" sz="1600" dirty="0"/>
          </a:p>
        </p:txBody>
      </p:sp>
      <p:sp>
        <p:nvSpPr>
          <p:cNvPr id="7" name="Text 4"/>
          <p:cNvSpPr/>
          <p:nvPr/>
        </p:nvSpPr>
        <p:spPr>
          <a:xfrm>
            <a:off x="837724" y="6487239"/>
            <a:ext cx="62219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RAM: memorie volatilă pentru date active</a:t>
            </a:r>
            <a:endParaRPr lang="en-US" sz="1600" dirty="0"/>
          </a:p>
        </p:txBody>
      </p:sp>
      <p:sp>
        <p:nvSpPr>
          <p:cNvPr id="8" name="Text 5"/>
          <p:cNvSpPr/>
          <p:nvPr/>
        </p:nvSpPr>
        <p:spPr>
          <a:xfrm>
            <a:off x="7578328" y="5091589"/>
            <a:ext cx="5469017" cy="369689"/>
          </a:xfrm>
          <a:prstGeom prst="rect">
            <a:avLst/>
          </a:prstGeom>
          <a:noFill/>
          <a:ln/>
        </p:spPr>
        <p:txBody>
          <a:bodyPr wrap="none" lIns="0" tIns="0" rIns="0" bIns="0" rtlCol="0" anchor="t"/>
          <a:lstStyle/>
          <a:p>
            <a:pPr marL="0" indent="0" algn="l">
              <a:lnSpc>
                <a:spcPts val="2900"/>
              </a:lnSpc>
              <a:buNone/>
            </a:pPr>
            <a:r>
              <a:rPr lang="en-US" sz="2300" dirty="0">
                <a:solidFill>
                  <a:srgbClr val="38512F"/>
                </a:solidFill>
                <a:latin typeface="Lora" pitchFamily="34" charset="0"/>
                <a:ea typeface="Lora" pitchFamily="34" charset="-122"/>
                <a:cs typeface="Lora" pitchFamily="34" charset="-120"/>
              </a:rPr>
              <a:t>Componente de stocare și conectivitate</a:t>
            </a:r>
            <a:endParaRPr lang="en-US" sz="2300" dirty="0"/>
          </a:p>
        </p:txBody>
      </p:sp>
      <p:sp>
        <p:nvSpPr>
          <p:cNvPr id="9" name="Text 6"/>
          <p:cNvSpPr/>
          <p:nvPr/>
        </p:nvSpPr>
        <p:spPr>
          <a:xfrm>
            <a:off x="7578328" y="5670709"/>
            <a:ext cx="62219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SSD/HDD: stocare permanentă a datelor</a:t>
            </a:r>
            <a:endParaRPr lang="en-US" sz="1600" dirty="0"/>
          </a:p>
        </p:txBody>
      </p:sp>
      <p:sp>
        <p:nvSpPr>
          <p:cNvPr id="10" name="Text 7"/>
          <p:cNvSpPr/>
          <p:nvPr/>
        </p:nvSpPr>
        <p:spPr>
          <a:xfrm>
            <a:off x="7578328" y="6078974"/>
            <a:ext cx="62219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Placa de bază: conectează toate componentele</a:t>
            </a:r>
            <a:endParaRPr lang="en-US" sz="1600" dirty="0"/>
          </a:p>
        </p:txBody>
      </p:sp>
      <p:sp>
        <p:nvSpPr>
          <p:cNvPr id="11" name="Text 8"/>
          <p:cNvSpPr/>
          <p:nvPr/>
        </p:nvSpPr>
        <p:spPr>
          <a:xfrm>
            <a:off x="7578328" y="6487239"/>
            <a:ext cx="62219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Porturi I/O: interfețe pentru periferice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8411"/>
          </a:xfrm>
          <a:prstGeom prst="rect">
            <a:avLst/>
          </a:prstGeom>
        </p:spPr>
      </p:pic>
      <p:sp>
        <p:nvSpPr>
          <p:cNvPr id="3" name="Text 0"/>
          <p:cNvSpPr/>
          <p:nvPr/>
        </p:nvSpPr>
        <p:spPr>
          <a:xfrm>
            <a:off x="668417" y="459581"/>
            <a:ext cx="7807166" cy="982980"/>
          </a:xfrm>
          <a:prstGeom prst="rect">
            <a:avLst/>
          </a:prstGeom>
          <a:noFill/>
          <a:ln/>
        </p:spPr>
        <p:txBody>
          <a:bodyPr wrap="square" lIns="0" tIns="0" rIns="0" bIns="0" rtlCol="0" anchor="t"/>
          <a:lstStyle/>
          <a:p>
            <a:pPr marL="0" indent="0" algn="l">
              <a:lnSpc>
                <a:spcPts val="3850"/>
              </a:lnSpc>
              <a:buNone/>
            </a:pPr>
            <a:r>
              <a:rPr lang="en-US" sz="3050" dirty="0">
                <a:solidFill>
                  <a:srgbClr val="38512F"/>
                </a:solidFill>
                <a:latin typeface="Lora" pitchFamily="34" charset="0"/>
                <a:ea typeface="Lora" pitchFamily="34" charset="-122"/>
                <a:cs typeface="Lora" pitchFamily="34" charset="-120"/>
              </a:rPr>
              <a:t>Instalarea și configurarea unui sistem de operare</a:t>
            </a:r>
            <a:endParaRPr lang="en-US" sz="3050" dirty="0"/>
          </a:p>
        </p:txBody>
      </p:sp>
      <p:sp>
        <p:nvSpPr>
          <p:cNvPr id="4" name="Text 1"/>
          <p:cNvSpPr/>
          <p:nvPr/>
        </p:nvSpPr>
        <p:spPr>
          <a:xfrm>
            <a:off x="668417" y="1693188"/>
            <a:ext cx="167045" cy="208836"/>
          </a:xfrm>
          <a:prstGeom prst="rect">
            <a:avLst/>
          </a:prstGeom>
          <a:noFill/>
          <a:ln/>
        </p:spPr>
        <p:txBody>
          <a:bodyPr wrap="none" lIns="0" tIns="0" rIns="0" bIns="0" rtlCol="0" anchor="t"/>
          <a:lstStyle/>
          <a:p>
            <a:pPr marL="0" indent="0" algn="l">
              <a:lnSpc>
                <a:spcPts val="2100"/>
              </a:lnSpc>
              <a:buNone/>
            </a:pPr>
            <a:r>
              <a:rPr lang="en-US" sz="1300" dirty="0">
                <a:solidFill>
                  <a:srgbClr val="3A3630"/>
                </a:solidFill>
                <a:latin typeface="Lora Light" pitchFamily="34" charset="0"/>
                <a:ea typeface="Lora Light" pitchFamily="34" charset="-122"/>
                <a:cs typeface="Lora Light" pitchFamily="34" charset="-120"/>
              </a:rPr>
              <a:t>01</a:t>
            </a:r>
            <a:endParaRPr lang="en-US" sz="1300" dirty="0"/>
          </a:p>
        </p:txBody>
      </p:sp>
      <p:sp>
        <p:nvSpPr>
          <p:cNvPr id="5" name="Shape 2"/>
          <p:cNvSpPr/>
          <p:nvPr/>
        </p:nvSpPr>
        <p:spPr>
          <a:xfrm>
            <a:off x="668417" y="1954173"/>
            <a:ext cx="7807166" cy="22860"/>
          </a:xfrm>
          <a:prstGeom prst="rect">
            <a:avLst/>
          </a:prstGeom>
          <a:solidFill>
            <a:srgbClr val="38512F"/>
          </a:solidFill>
          <a:ln/>
        </p:spPr>
      </p:sp>
      <p:sp>
        <p:nvSpPr>
          <p:cNvPr id="6" name="Text 3"/>
          <p:cNvSpPr/>
          <p:nvPr/>
        </p:nvSpPr>
        <p:spPr>
          <a:xfrm>
            <a:off x="668417" y="2083356"/>
            <a:ext cx="1966198" cy="245626"/>
          </a:xfrm>
          <a:prstGeom prst="rect">
            <a:avLst/>
          </a:prstGeom>
          <a:noFill/>
          <a:ln/>
        </p:spPr>
        <p:txBody>
          <a:bodyPr wrap="none" lIns="0" tIns="0" rIns="0" bIns="0" rtlCol="0" anchor="t"/>
          <a:lstStyle/>
          <a:p>
            <a:pPr marL="0" indent="0" algn="l">
              <a:lnSpc>
                <a:spcPts val="1900"/>
              </a:lnSpc>
              <a:buNone/>
            </a:pPr>
            <a:r>
              <a:rPr lang="en-US" sz="1500" dirty="0">
                <a:solidFill>
                  <a:srgbClr val="3A3630"/>
                </a:solidFill>
                <a:latin typeface="Lora" pitchFamily="34" charset="0"/>
                <a:ea typeface="Lora" pitchFamily="34" charset="-122"/>
                <a:cs typeface="Lora" pitchFamily="34" charset="-120"/>
              </a:rPr>
              <a:t>Pregătirea instalării</a:t>
            </a:r>
            <a:endParaRPr lang="en-US" sz="1500" dirty="0"/>
          </a:p>
        </p:txBody>
      </p:sp>
      <p:sp>
        <p:nvSpPr>
          <p:cNvPr id="7" name="Text 4"/>
          <p:cNvSpPr/>
          <p:nvPr/>
        </p:nvSpPr>
        <p:spPr>
          <a:xfrm>
            <a:off x="668417" y="2429232"/>
            <a:ext cx="7807166" cy="534829"/>
          </a:xfrm>
          <a:prstGeom prst="rect">
            <a:avLst/>
          </a:prstGeom>
          <a:noFill/>
          <a:ln/>
        </p:spPr>
        <p:txBody>
          <a:bodyPr wrap="square" lIns="0" tIns="0" rIns="0" bIns="0" rtlCol="0" anchor="t"/>
          <a:lstStyle/>
          <a:p>
            <a:pPr marL="0" indent="0" algn="l">
              <a:lnSpc>
                <a:spcPts val="2100"/>
              </a:lnSpc>
              <a:buNone/>
            </a:pPr>
            <a:r>
              <a:rPr lang="en-US" sz="1300" dirty="0">
                <a:solidFill>
                  <a:srgbClr val="3A3630"/>
                </a:solidFill>
                <a:latin typeface="Source Sans 3" pitchFamily="34" charset="0"/>
                <a:ea typeface="Source Sans 3" pitchFamily="34" charset="-122"/>
                <a:cs typeface="Source Sans 3" pitchFamily="34" charset="-120"/>
              </a:rPr>
              <a:t>Creați un mediu de instalare bootabil pe USB sau DVD. Verificați cerințele hardware minime și asigurați-vă că aveți backup pentru datele importante.</a:t>
            </a:r>
            <a:endParaRPr lang="en-US" sz="1300" dirty="0"/>
          </a:p>
        </p:txBody>
      </p:sp>
      <p:sp>
        <p:nvSpPr>
          <p:cNvPr id="8" name="Text 5"/>
          <p:cNvSpPr/>
          <p:nvPr/>
        </p:nvSpPr>
        <p:spPr>
          <a:xfrm>
            <a:off x="668417" y="3256359"/>
            <a:ext cx="167045" cy="208836"/>
          </a:xfrm>
          <a:prstGeom prst="rect">
            <a:avLst/>
          </a:prstGeom>
          <a:noFill/>
          <a:ln/>
        </p:spPr>
        <p:txBody>
          <a:bodyPr wrap="none" lIns="0" tIns="0" rIns="0" bIns="0" rtlCol="0" anchor="t"/>
          <a:lstStyle/>
          <a:p>
            <a:pPr marL="0" indent="0" algn="l">
              <a:lnSpc>
                <a:spcPts val="2100"/>
              </a:lnSpc>
              <a:buNone/>
            </a:pPr>
            <a:r>
              <a:rPr lang="en-US" sz="1300" dirty="0">
                <a:solidFill>
                  <a:srgbClr val="3A3630"/>
                </a:solidFill>
                <a:latin typeface="Lora Light" pitchFamily="34" charset="0"/>
                <a:ea typeface="Lora Light" pitchFamily="34" charset="-122"/>
                <a:cs typeface="Lora Light" pitchFamily="34" charset="-120"/>
              </a:rPr>
              <a:t>02</a:t>
            </a:r>
            <a:endParaRPr lang="en-US" sz="1300" dirty="0"/>
          </a:p>
        </p:txBody>
      </p:sp>
      <p:sp>
        <p:nvSpPr>
          <p:cNvPr id="9" name="Shape 6"/>
          <p:cNvSpPr/>
          <p:nvPr/>
        </p:nvSpPr>
        <p:spPr>
          <a:xfrm>
            <a:off x="668417" y="3517344"/>
            <a:ext cx="7807166" cy="22860"/>
          </a:xfrm>
          <a:prstGeom prst="rect">
            <a:avLst/>
          </a:prstGeom>
          <a:solidFill>
            <a:srgbClr val="38512F"/>
          </a:solidFill>
          <a:ln/>
        </p:spPr>
      </p:sp>
      <p:sp>
        <p:nvSpPr>
          <p:cNvPr id="10" name="Text 7"/>
          <p:cNvSpPr/>
          <p:nvPr/>
        </p:nvSpPr>
        <p:spPr>
          <a:xfrm>
            <a:off x="668417" y="3646527"/>
            <a:ext cx="1966198" cy="245626"/>
          </a:xfrm>
          <a:prstGeom prst="rect">
            <a:avLst/>
          </a:prstGeom>
          <a:noFill/>
          <a:ln/>
        </p:spPr>
        <p:txBody>
          <a:bodyPr wrap="none" lIns="0" tIns="0" rIns="0" bIns="0" rtlCol="0" anchor="t"/>
          <a:lstStyle/>
          <a:p>
            <a:pPr marL="0" indent="0" algn="l">
              <a:lnSpc>
                <a:spcPts val="1900"/>
              </a:lnSpc>
              <a:buNone/>
            </a:pPr>
            <a:r>
              <a:rPr lang="en-US" sz="1500" dirty="0">
                <a:solidFill>
                  <a:srgbClr val="3A3630"/>
                </a:solidFill>
                <a:latin typeface="Lora" pitchFamily="34" charset="0"/>
                <a:ea typeface="Lora" pitchFamily="34" charset="-122"/>
                <a:cs typeface="Lora" pitchFamily="34" charset="-120"/>
              </a:rPr>
              <a:t>Procesul de instalare</a:t>
            </a:r>
            <a:endParaRPr lang="en-US" sz="1500" dirty="0"/>
          </a:p>
        </p:txBody>
      </p:sp>
      <p:sp>
        <p:nvSpPr>
          <p:cNvPr id="11" name="Text 8"/>
          <p:cNvSpPr/>
          <p:nvPr/>
        </p:nvSpPr>
        <p:spPr>
          <a:xfrm>
            <a:off x="668417" y="3992404"/>
            <a:ext cx="7807166" cy="534829"/>
          </a:xfrm>
          <a:prstGeom prst="rect">
            <a:avLst/>
          </a:prstGeom>
          <a:noFill/>
          <a:ln/>
        </p:spPr>
        <p:txBody>
          <a:bodyPr wrap="square" lIns="0" tIns="0" rIns="0" bIns="0" rtlCol="0" anchor="t"/>
          <a:lstStyle/>
          <a:p>
            <a:pPr marL="0" indent="0" algn="l">
              <a:lnSpc>
                <a:spcPts val="2100"/>
              </a:lnSpc>
              <a:buNone/>
            </a:pPr>
            <a:r>
              <a:rPr lang="en-US" sz="1300" dirty="0">
                <a:solidFill>
                  <a:srgbClr val="3A3630"/>
                </a:solidFill>
                <a:latin typeface="Source Sans 3" pitchFamily="34" charset="0"/>
                <a:ea typeface="Source Sans 3" pitchFamily="34" charset="-122"/>
                <a:cs typeface="Source Sans 3" pitchFamily="34" charset="-120"/>
              </a:rPr>
              <a:t>Bootați de pe mediul de instalare, urmați asistentul de configurare, alegeți partiția de instalare și așteptați finalizarea procesului (15-45 minute).</a:t>
            </a:r>
            <a:endParaRPr lang="en-US" sz="1300" dirty="0"/>
          </a:p>
        </p:txBody>
      </p:sp>
      <p:sp>
        <p:nvSpPr>
          <p:cNvPr id="12" name="Text 9"/>
          <p:cNvSpPr/>
          <p:nvPr/>
        </p:nvSpPr>
        <p:spPr>
          <a:xfrm>
            <a:off x="668417" y="4819531"/>
            <a:ext cx="167045" cy="208836"/>
          </a:xfrm>
          <a:prstGeom prst="rect">
            <a:avLst/>
          </a:prstGeom>
          <a:noFill/>
          <a:ln/>
        </p:spPr>
        <p:txBody>
          <a:bodyPr wrap="none" lIns="0" tIns="0" rIns="0" bIns="0" rtlCol="0" anchor="t"/>
          <a:lstStyle/>
          <a:p>
            <a:pPr marL="0" indent="0" algn="l">
              <a:lnSpc>
                <a:spcPts val="2100"/>
              </a:lnSpc>
              <a:buNone/>
            </a:pPr>
            <a:r>
              <a:rPr lang="en-US" sz="1300" dirty="0">
                <a:solidFill>
                  <a:srgbClr val="3A3630"/>
                </a:solidFill>
                <a:latin typeface="Lora Light" pitchFamily="34" charset="0"/>
                <a:ea typeface="Lora Light" pitchFamily="34" charset="-122"/>
                <a:cs typeface="Lora Light" pitchFamily="34" charset="-120"/>
              </a:rPr>
              <a:t>03</a:t>
            </a:r>
            <a:endParaRPr lang="en-US" sz="1300" dirty="0"/>
          </a:p>
        </p:txBody>
      </p:sp>
      <p:sp>
        <p:nvSpPr>
          <p:cNvPr id="13" name="Shape 10"/>
          <p:cNvSpPr/>
          <p:nvPr/>
        </p:nvSpPr>
        <p:spPr>
          <a:xfrm>
            <a:off x="668417" y="5080516"/>
            <a:ext cx="7807166" cy="22860"/>
          </a:xfrm>
          <a:prstGeom prst="rect">
            <a:avLst/>
          </a:prstGeom>
          <a:solidFill>
            <a:srgbClr val="38512F"/>
          </a:solidFill>
          <a:ln/>
        </p:spPr>
      </p:sp>
      <p:sp>
        <p:nvSpPr>
          <p:cNvPr id="14" name="Text 11"/>
          <p:cNvSpPr/>
          <p:nvPr/>
        </p:nvSpPr>
        <p:spPr>
          <a:xfrm>
            <a:off x="668417" y="5209699"/>
            <a:ext cx="1966198" cy="245626"/>
          </a:xfrm>
          <a:prstGeom prst="rect">
            <a:avLst/>
          </a:prstGeom>
          <a:noFill/>
          <a:ln/>
        </p:spPr>
        <p:txBody>
          <a:bodyPr wrap="none" lIns="0" tIns="0" rIns="0" bIns="0" rtlCol="0" anchor="t"/>
          <a:lstStyle/>
          <a:p>
            <a:pPr marL="0" indent="0" algn="l">
              <a:lnSpc>
                <a:spcPts val="1900"/>
              </a:lnSpc>
              <a:buNone/>
            </a:pPr>
            <a:r>
              <a:rPr lang="en-US" sz="1500" dirty="0">
                <a:solidFill>
                  <a:srgbClr val="3A3630"/>
                </a:solidFill>
                <a:latin typeface="Lora" pitchFamily="34" charset="0"/>
                <a:ea typeface="Lora" pitchFamily="34" charset="-122"/>
                <a:cs typeface="Lora" pitchFamily="34" charset="-120"/>
              </a:rPr>
              <a:t>Configurarea inițială</a:t>
            </a:r>
            <a:endParaRPr lang="en-US" sz="1500" dirty="0"/>
          </a:p>
        </p:txBody>
      </p:sp>
      <p:sp>
        <p:nvSpPr>
          <p:cNvPr id="15" name="Text 12"/>
          <p:cNvSpPr/>
          <p:nvPr/>
        </p:nvSpPr>
        <p:spPr>
          <a:xfrm>
            <a:off x="668417" y="5555575"/>
            <a:ext cx="7807166" cy="534829"/>
          </a:xfrm>
          <a:prstGeom prst="rect">
            <a:avLst/>
          </a:prstGeom>
          <a:noFill/>
          <a:ln/>
        </p:spPr>
        <p:txBody>
          <a:bodyPr wrap="square" lIns="0" tIns="0" rIns="0" bIns="0" rtlCol="0" anchor="t"/>
          <a:lstStyle/>
          <a:p>
            <a:pPr marL="0" indent="0" algn="l">
              <a:lnSpc>
                <a:spcPts val="2100"/>
              </a:lnSpc>
              <a:buNone/>
            </a:pPr>
            <a:r>
              <a:rPr lang="en-US" sz="1300" dirty="0">
                <a:solidFill>
                  <a:srgbClr val="3A3630"/>
                </a:solidFill>
                <a:latin typeface="Source Sans 3" pitchFamily="34" charset="0"/>
                <a:ea typeface="Source Sans 3" pitchFamily="34" charset="-122"/>
                <a:cs typeface="Source Sans 3" pitchFamily="34" charset="-120"/>
              </a:rPr>
              <a:t>Creați conturi de utilizator, configurați setările de securitate, conectați-vă la internet și personalizați preferințele de sistem.</a:t>
            </a:r>
            <a:endParaRPr lang="en-US" sz="1300" dirty="0"/>
          </a:p>
        </p:txBody>
      </p:sp>
      <p:sp>
        <p:nvSpPr>
          <p:cNvPr id="16" name="Text 13"/>
          <p:cNvSpPr/>
          <p:nvPr/>
        </p:nvSpPr>
        <p:spPr>
          <a:xfrm>
            <a:off x="668417" y="6382702"/>
            <a:ext cx="167045" cy="208836"/>
          </a:xfrm>
          <a:prstGeom prst="rect">
            <a:avLst/>
          </a:prstGeom>
          <a:noFill/>
          <a:ln/>
        </p:spPr>
        <p:txBody>
          <a:bodyPr wrap="none" lIns="0" tIns="0" rIns="0" bIns="0" rtlCol="0" anchor="t"/>
          <a:lstStyle/>
          <a:p>
            <a:pPr marL="0" indent="0" algn="l">
              <a:lnSpc>
                <a:spcPts val="2100"/>
              </a:lnSpc>
              <a:buNone/>
            </a:pPr>
            <a:r>
              <a:rPr lang="en-US" sz="1300" dirty="0">
                <a:solidFill>
                  <a:srgbClr val="3A3630"/>
                </a:solidFill>
                <a:latin typeface="Lora Light" pitchFamily="34" charset="0"/>
                <a:ea typeface="Lora Light" pitchFamily="34" charset="-122"/>
                <a:cs typeface="Lora Light" pitchFamily="34" charset="-120"/>
              </a:rPr>
              <a:t>04</a:t>
            </a:r>
            <a:endParaRPr lang="en-US" sz="1300" dirty="0"/>
          </a:p>
        </p:txBody>
      </p:sp>
      <p:sp>
        <p:nvSpPr>
          <p:cNvPr id="17" name="Shape 14"/>
          <p:cNvSpPr/>
          <p:nvPr/>
        </p:nvSpPr>
        <p:spPr>
          <a:xfrm>
            <a:off x="668417" y="6643688"/>
            <a:ext cx="7807166" cy="22860"/>
          </a:xfrm>
          <a:prstGeom prst="rect">
            <a:avLst/>
          </a:prstGeom>
          <a:solidFill>
            <a:srgbClr val="38512F"/>
          </a:solidFill>
          <a:ln/>
        </p:spPr>
      </p:sp>
      <p:sp>
        <p:nvSpPr>
          <p:cNvPr id="18" name="Text 15"/>
          <p:cNvSpPr/>
          <p:nvPr/>
        </p:nvSpPr>
        <p:spPr>
          <a:xfrm>
            <a:off x="668417" y="6772870"/>
            <a:ext cx="1966198" cy="245626"/>
          </a:xfrm>
          <a:prstGeom prst="rect">
            <a:avLst/>
          </a:prstGeom>
          <a:noFill/>
          <a:ln/>
        </p:spPr>
        <p:txBody>
          <a:bodyPr wrap="none" lIns="0" tIns="0" rIns="0" bIns="0" rtlCol="0" anchor="t"/>
          <a:lstStyle/>
          <a:p>
            <a:pPr marL="0" indent="0" algn="l">
              <a:lnSpc>
                <a:spcPts val="1900"/>
              </a:lnSpc>
              <a:buNone/>
            </a:pPr>
            <a:r>
              <a:rPr lang="en-US" sz="1500" dirty="0">
                <a:solidFill>
                  <a:srgbClr val="3A3630"/>
                </a:solidFill>
                <a:latin typeface="Lora" pitchFamily="34" charset="0"/>
                <a:ea typeface="Lora" pitchFamily="34" charset="-122"/>
                <a:cs typeface="Lora" pitchFamily="34" charset="-120"/>
              </a:rPr>
              <a:t>Actualizări și drivere</a:t>
            </a:r>
            <a:endParaRPr lang="en-US" sz="1500" dirty="0"/>
          </a:p>
        </p:txBody>
      </p:sp>
      <p:sp>
        <p:nvSpPr>
          <p:cNvPr id="19" name="Text 16"/>
          <p:cNvSpPr/>
          <p:nvPr/>
        </p:nvSpPr>
        <p:spPr>
          <a:xfrm>
            <a:off x="668417" y="7118747"/>
            <a:ext cx="7807166" cy="534829"/>
          </a:xfrm>
          <a:prstGeom prst="rect">
            <a:avLst/>
          </a:prstGeom>
          <a:noFill/>
          <a:ln/>
        </p:spPr>
        <p:txBody>
          <a:bodyPr wrap="square" lIns="0" tIns="0" rIns="0" bIns="0" rtlCol="0" anchor="t"/>
          <a:lstStyle/>
          <a:p>
            <a:pPr marL="0" indent="0" algn="l">
              <a:lnSpc>
                <a:spcPts val="2100"/>
              </a:lnSpc>
              <a:buNone/>
            </a:pPr>
            <a:r>
              <a:rPr lang="en-US" sz="1300" dirty="0">
                <a:solidFill>
                  <a:srgbClr val="3A3630"/>
                </a:solidFill>
                <a:latin typeface="Source Sans 3" pitchFamily="34" charset="0"/>
                <a:ea typeface="Source Sans 3" pitchFamily="34" charset="-122"/>
                <a:cs typeface="Source Sans 3" pitchFamily="34" charset="-120"/>
              </a:rPr>
              <a:t>Instalați toate actualizările de sistem disponibile și driverele necesare pentru hardware (placă video, audio, rețea). Acest pas asigură funcționarea optimă.</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19507" y="727591"/>
            <a:ext cx="9503807" cy="602575"/>
          </a:xfrm>
          <a:prstGeom prst="rect">
            <a:avLst/>
          </a:prstGeom>
          <a:noFill/>
          <a:ln/>
        </p:spPr>
        <p:txBody>
          <a:bodyPr wrap="none" lIns="0" tIns="0" rIns="0" bIns="0" rtlCol="0" anchor="t"/>
          <a:lstStyle/>
          <a:p>
            <a:pPr marL="0" indent="0" algn="l">
              <a:lnSpc>
                <a:spcPts val="4700"/>
              </a:lnSpc>
              <a:buNone/>
            </a:pPr>
            <a:r>
              <a:rPr lang="en-US" sz="3750" dirty="0">
                <a:solidFill>
                  <a:srgbClr val="38512F"/>
                </a:solidFill>
                <a:latin typeface="Lora" pitchFamily="34" charset="0"/>
                <a:ea typeface="Lora" pitchFamily="34" charset="-122"/>
                <a:cs typeface="Lora" pitchFamily="34" charset="-120"/>
              </a:rPr>
              <a:t>Cum să menții calculatorul în stare optimă</a:t>
            </a:r>
            <a:endParaRPr lang="en-US" sz="3750" dirty="0"/>
          </a:p>
        </p:txBody>
      </p:sp>
      <p:sp>
        <p:nvSpPr>
          <p:cNvPr id="3" name="Text 1"/>
          <p:cNvSpPr/>
          <p:nvPr/>
        </p:nvSpPr>
        <p:spPr>
          <a:xfrm>
            <a:off x="819507" y="1842254"/>
            <a:ext cx="2949893" cy="361593"/>
          </a:xfrm>
          <a:prstGeom prst="rect">
            <a:avLst/>
          </a:prstGeom>
          <a:noFill/>
          <a:ln/>
        </p:spPr>
        <p:txBody>
          <a:bodyPr wrap="none" lIns="0" tIns="0" rIns="0" bIns="0" rtlCol="0" anchor="t"/>
          <a:lstStyle/>
          <a:p>
            <a:pPr marL="0" indent="0" algn="l">
              <a:lnSpc>
                <a:spcPts val="2800"/>
              </a:lnSpc>
              <a:buNone/>
            </a:pPr>
            <a:r>
              <a:rPr lang="en-US" sz="2250" dirty="0">
                <a:solidFill>
                  <a:srgbClr val="38512F"/>
                </a:solidFill>
                <a:latin typeface="Lora" pitchFamily="34" charset="0"/>
                <a:ea typeface="Lora" pitchFamily="34" charset="-122"/>
                <a:cs typeface="Lora" pitchFamily="34" charset="-120"/>
              </a:rPr>
              <a:t>Întreținere preventivă</a:t>
            </a:r>
            <a:endParaRPr lang="en-US" sz="2250" dirty="0"/>
          </a:p>
        </p:txBody>
      </p:sp>
      <p:sp>
        <p:nvSpPr>
          <p:cNvPr id="4" name="Text 2"/>
          <p:cNvSpPr/>
          <p:nvPr/>
        </p:nvSpPr>
        <p:spPr>
          <a:xfrm>
            <a:off x="819507" y="2408634"/>
            <a:ext cx="6245781" cy="983337"/>
          </a:xfrm>
          <a:prstGeom prst="rect">
            <a:avLst/>
          </a:prstGeom>
          <a:noFill/>
          <a:ln/>
        </p:spPr>
        <p:txBody>
          <a:bodyPr wrap="squar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Menținerea unui calculator în stare optimă necesită atenție constantă și rutine regulate de întreținere. Actualizările de sistem nu doar adaugă funcții noi, ci repară vulnerabilități de securitate critice.</a:t>
            </a:r>
            <a:endParaRPr lang="en-US" sz="1600" dirty="0"/>
          </a:p>
        </p:txBody>
      </p:sp>
      <p:sp>
        <p:nvSpPr>
          <p:cNvPr id="5" name="Shape 3"/>
          <p:cNvSpPr/>
          <p:nvPr/>
        </p:nvSpPr>
        <p:spPr>
          <a:xfrm>
            <a:off x="819507" y="3731300"/>
            <a:ext cx="102394" cy="102394"/>
          </a:xfrm>
          <a:prstGeom prst="roundRect">
            <a:avLst>
              <a:gd name="adj" fmla="val 446511"/>
            </a:avLst>
          </a:prstGeom>
          <a:solidFill>
            <a:srgbClr val="38512F"/>
          </a:solidFill>
          <a:ln/>
        </p:spPr>
      </p:sp>
      <p:sp>
        <p:nvSpPr>
          <p:cNvPr id="6" name="Text 4"/>
          <p:cNvSpPr/>
          <p:nvPr/>
        </p:nvSpPr>
        <p:spPr>
          <a:xfrm>
            <a:off x="1126688" y="3622477"/>
            <a:ext cx="2410539" cy="301347"/>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Actualizări regulate</a:t>
            </a:r>
            <a:endParaRPr lang="en-US" sz="1850" dirty="0"/>
          </a:p>
        </p:txBody>
      </p:sp>
      <p:sp>
        <p:nvSpPr>
          <p:cNvPr id="7" name="Text 5"/>
          <p:cNvSpPr/>
          <p:nvPr/>
        </p:nvSpPr>
        <p:spPr>
          <a:xfrm>
            <a:off x="1126688" y="4128611"/>
            <a:ext cx="5938599" cy="655558"/>
          </a:xfrm>
          <a:prstGeom prst="rect">
            <a:avLst/>
          </a:prstGeom>
          <a:noFill/>
          <a:ln/>
        </p:spPr>
        <p:txBody>
          <a:bodyPr wrap="squar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Instalați actualizările de sistem lunar și actualizări de securitate imediat ce apar</a:t>
            </a:r>
            <a:endParaRPr lang="en-US" sz="1600" dirty="0"/>
          </a:p>
        </p:txBody>
      </p:sp>
      <p:sp>
        <p:nvSpPr>
          <p:cNvPr id="8" name="Shape 6"/>
          <p:cNvSpPr/>
          <p:nvPr/>
        </p:nvSpPr>
        <p:spPr>
          <a:xfrm>
            <a:off x="819507" y="5302687"/>
            <a:ext cx="102394" cy="102394"/>
          </a:xfrm>
          <a:prstGeom prst="roundRect">
            <a:avLst>
              <a:gd name="adj" fmla="val 446511"/>
            </a:avLst>
          </a:prstGeom>
          <a:solidFill>
            <a:srgbClr val="38512F"/>
          </a:solidFill>
          <a:ln/>
        </p:spPr>
      </p:sp>
      <p:sp>
        <p:nvSpPr>
          <p:cNvPr id="9" name="Text 7"/>
          <p:cNvSpPr/>
          <p:nvPr/>
        </p:nvSpPr>
        <p:spPr>
          <a:xfrm>
            <a:off x="1126688" y="5193863"/>
            <a:ext cx="2410539" cy="301347"/>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Actualizare drivere</a:t>
            </a:r>
            <a:endParaRPr lang="en-US" sz="1850" dirty="0"/>
          </a:p>
        </p:txBody>
      </p:sp>
      <p:sp>
        <p:nvSpPr>
          <p:cNvPr id="10" name="Text 8"/>
          <p:cNvSpPr/>
          <p:nvPr/>
        </p:nvSpPr>
        <p:spPr>
          <a:xfrm>
            <a:off x="1126688" y="5699998"/>
            <a:ext cx="5938599" cy="327779"/>
          </a:xfrm>
          <a:prstGeom prst="rect">
            <a:avLst/>
          </a:prstGeom>
          <a:noFill/>
          <a:ln/>
        </p:spPr>
        <p:txBody>
          <a:bodyPr wrap="non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Verificați driverele hardware trimestrial pentru performanță maximă</a:t>
            </a:r>
            <a:endParaRPr lang="en-US" sz="1600" dirty="0"/>
          </a:p>
        </p:txBody>
      </p:sp>
      <p:sp>
        <p:nvSpPr>
          <p:cNvPr id="11" name="Shape 9"/>
          <p:cNvSpPr/>
          <p:nvPr/>
        </p:nvSpPr>
        <p:spPr>
          <a:xfrm>
            <a:off x="819507" y="6546294"/>
            <a:ext cx="102394" cy="102394"/>
          </a:xfrm>
          <a:prstGeom prst="roundRect">
            <a:avLst>
              <a:gd name="adj" fmla="val 446511"/>
            </a:avLst>
          </a:prstGeom>
          <a:solidFill>
            <a:srgbClr val="38512F"/>
          </a:solidFill>
          <a:ln/>
        </p:spPr>
      </p:sp>
      <p:sp>
        <p:nvSpPr>
          <p:cNvPr id="12" name="Text 10"/>
          <p:cNvSpPr/>
          <p:nvPr/>
        </p:nvSpPr>
        <p:spPr>
          <a:xfrm>
            <a:off x="1126688" y="6437471"/>
            <a:ext cx="2410539" cy="301347"/>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Curățare fizică</a:t>
            </a:r>
            <a:endParaRPr lang="en-US" sz="1850" dirty="0"/>
          </a:p>
        </p:txBody>
      </p:sp>
      <p:sp>
        <p:nvSpPr>
          <p:cNvPr id="13" name="Text 11"/>
          <p:cNvSpPr/>
          <p:nvPr/>
        </p:nvSpPr>
        <p:spPr>
          <a:xfrm>
            <a:off x="1126688" y="6943606"/>
            <a:ext cx="5938599" cy="327779"/>
          </a:xfrm>
          <a:prstGeom prst="rect">
            <a:avLst/>
          </a:prstGeom>
          <a:noFill/>
          <a:ln/>
        </p:spPr>
        <p:txBody>
          <a:bodyPr wrap="non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Îndepărtați praful din interior semestrial pentru răcire eficientă</a:t>
            </a:r>
            <a:endParaRPr lang="en-US" sz="1600" dirty="0"/>
          </a:p>
        </p:txBody>
      </p:sp>
      <p:sp>
        <p:nvSpPr>
          <p:cNvPr id="14" name="Text 12"/>
          <p:cNvSpPr/>
          <p:nvPr/>
        </p:nvSpPr>
        <p:spPr>
          <a:xfrm>
            <a:off x="7572732" y="1842254"/>
            <a:ext cx="2892743" cy="361593"/>
          </a:xfrm>
          <a:prstGeom prst="rect">
            <a:avLst/>
          </a:prstGeom>
          <a:noFill/>
          <a:ln/>
        </p:spPr>
        <p:txBody>
          <a:bodyPr wrap="none" lIns="0" tIns="0" rIns="0" bIns="0" rtlCol="0" anchor="t"/>
          <a:lstStyle/>
          <a:p>
            <a:pPr marL="0" indent="0" algn="l">
              <a:lnSpc>
                <a:spcPts val="2800"/>
              </a:lnSpc>
              <a:buNone/>
            </a:pPr>
            <a:r>
              <a:rPr lang="en-US" sz="2250" dirty="0">
                <a:solidFill>
                  <a:srgbClr val="38512F"/>
                </a:solidFill>
                <a:latin typeface="Lora" pitchFamily="34" charset="0"/>
                <a:ea typeface="Lora" pitchFamily="34" charset="-122"/>
                <a:cs typeface="Lora" pitchFamily="34" charset="-120"/>
              </a:rPr>
              <a:t>Securitate și backup</a:t>
            </a:r>
            <a:endParaRPr lang="en-US" sz="2250" dirty="0"/>
          </a:p>
        </p:txBody>
      </p:sp>
      <p:sp>
        <p:nvSpPr>
          <p:cNvPr id="15" name="Shape 13"/>
          <p:cNvSpPr/>
          <p:nvPr/>
        </p:nvSpPr>
        <p:spPr>
          <a:xfrm>
            <a:off x="7572732" y="2434352"/>
            <a:ext cx="6245781" cy="1243489"/>
          </a:xfrm>
          <a:prstGeom prst="roundRect">
            <a:avLst>
              <a:gd name="adj" fmla="val 2472"/>
            </a:avLst>
          </a:prstGeom>
          <a:solidFill>
            <a:srgbClr val="F3E7D4"/>
          </a:solidFill>
          <a:ln/>
        </p:spPr>
      </p:sp>
      <p:sp>
        <p:nvSpPr>
          <p:cNvPr id="16" name="Text 14"/>
          <p:cNvSpPr/>
          <p:nvPr/>
        </p:nvSpPr>
        <p:spPr>
          <a:xfrm>
            <a:off x="7777520" y="2639139"/>
            <a:ext cx="2410539" cy="301347"/>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Protecție antivirus</a:t>
            </a:r>
            <a:endParaRPr lang="en-US" sz="1850" dirty="0"/>
          </a:p>
        </p:txBody>
      </p:sp>
      <p:sp>
        <p:nvSpPr>
          <p:cNvPr id="17" name="Text 15"/>
          <p:cNvSpPr/>
          <p:nvPr/>
        </p:nvSpPr>
        <p:spPr>
          <a:xfrm>
            <a:off x="7777520" y="3145274"/>
            <a:ext cx="5836206" cy="327779"/>
          </a:xfrm>
          <a:prstGeom prst="rect">
            <a:avLst/>
          </a:prstGeom>
          <a:noFill/>
          <a:ln/>
        </p:spPr>
        <p:txBody>
          <a:bodyPr wrap="non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Software antivirus actualizat zilnic cu scanări săptămânale complete</a:t>
            </a:r>
            <a:endParaRPr lang="en-US" sz="1600" dirty="0"/>
          </a:p>
        </p:txBody>
      </p:sp>
      <p:sp>
        <p:nvSpPr>
          <p:cNvPr id="18" name="Shape 16"/>
          <p:cNvSpPr/>
          <p:nvPr/>
        </p:nvSpPr>
        <p:spPr>
          <a:xfrm>
            <a:off x="7572732" y="3882628"/>
            <a:ext cx="6245781" cy="1243489"/>
          </a:xfrm>
          <a:prstGeom prst="roundRect">
            <a:avLst>
              <a:gd name="adj" fmla="val 2472"/>
            </a:avLst>
          </a:prstGeom>
          <a:solidFill>
            <a:srgbClr val="F3E7D4"/>
          </a:solidFill>
          <a:ln/>
        </p:spPr>
      </p:sp>
      <p:sp>
        <p:nvSpPr>
          <p:cNvPr id="19" name="Text 17"/>
          <p:cNvSpPr/>
          <p:nvPr/>
        </p:nvSpPr>
        <p:spPr>
          <a:xfrm>
            <a:off x="7777520" y="4087416"/>
            <a:ext cx="2410539" cy="301347"/>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Backup regulat</a:t>
            </a:r>
            <a:endParaRPr lang="en-US" sz="1850" dirty="0"/>
          </a:p>
        </p:txBody>
      </p:sp>
      <p:sp>
        <p:nvSpPr>
          <p:cNvPr id="20" name="Text 18"/>
          <p:cNvSpPr/>
          <p:nvPr/>
        </p:nvSpPr>
        <p:spPr>
          <a:xfrm>
            <a:off x="7777520" y="4593550"/>
            <a:ext cx="5836206" cy="327779"/>
          </a:xfrm>
          <a:prstGeom prst="rect">
            <a:avLst/>
          </a:prstGeom>
          <a:noFill/>
          <a:ln/>
        </p:spPr>
        <p:txBody>
          <a:bodyPr wrap="non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Salvați datele importante săptămânal pe HDD extern sau cloud</a:t>
            </a:r>
            <a:endParaRPr lang="en-US" sz="1600" dirty="0"/>
          </a:p>
        </p:txBody>
      </p:sp>
      <p:sp>
        <p:nvSpPr>
          <p:cNvPr id="21" name="Shape 19"/>
          <p:cNvSpPr/>
          <p:nvPr/>
        </p:nvSpPr>
        <p:spPr>
          <a:xfrm>
            <a:off x="7572732" y="5330904"/>
            <a:ext cx="6245781" cy="1243489"/>
          </a:xfrm>
          <a:prstGeom prst="roundRect">
            <a:avLst>
              <a:gd name="adj" fmla="val 2472"/>
            </a:avLst>
          </a:prstGeom>
          <a:solidFill>
            <a:srgbClr val="F3E7D4"/>
          </a:solidFill>
          <a:ln/>
        </p:spPr>
      </p:sp>
      <p:sp>
        <p:nvSpPr>
          <p:cNvPr id="22" name="Text 20"/>
          <p:cNvSpPr/>
          <p:nvPr/>
        </p:nvSpPr>
        <p:spPr>
          <a:xfrm>
            <a:off x="7777520" y="5535692"/>
            <a:ext cx="2410539" cy="301347"/>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Monitorizare sistem</a:t>
            </a:r>
            <a:endParaRPr lang="en-US" sz="1850" dirty="0"/>
          </a:p>
        </p:txBody>
      </p:sp>
      <p:sp>
        <p:nvSpPr>
          <p:cNvPr id="23" name="Text 21"/>
          <p:cNvSpPr/>
          <p:nvPr/>
        </p:nvSpPr>
        <p:spPr>
          <a:xfrm>
            <a:off x="7777520" y="6041827"/>
            <a:ext cx="5836206" cy="327779"/>
          </a:xfrm>
          <a:prstGeom prst="rect">
            <a:avLst/>
          </a:prstGeom>
          <a:noFill/>
          <a:ln/>
        </p:spPr>
        <p:txBody>
          <a:bodyPr wrap="non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Verificați performanța și spațiul disponibil lunar</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18184"/>
          </a:xfrm>
          <a:prstGeom prst="rect">
            <a:avLst/>
          </a:prstGeom>
        </p:spPr>
      </p:pic>
      <p:sp>
        <p:nvSpPr>
          <p:cNvPr id="5" name="Text 2"/>
          <p:cNvSpPr/>
          <p:nvPr/>
        </p:nvSpPr>
        <p:spPr>
          <a:xfrm>
            <a:off x="837724" y="4862393"/>
            <a:ext cx="9260919"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Navigarea pe internet și siguranța online</a:t>
            </a:r>
            <a:endParaRPr lang="en-US" sz="3850" dirty="0"/>
          </a:p>
        </p:txBody>
      </p:sp>
      <p:sp>
        <p:nvSpPr>
          <p:cNvPr id="6" name="Text 3"/>
          <p:cNvSpPr/>
          <p:nvPr/>
        </p:nvSpPr>
        <p:spPr>
          <a:xfrm>
            <a:off x="837724" y="5792391"/>
            <a:ext cx="12954952" cy="670084"/>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Internetul este o resursă extraordinară care conectează miliarde de oameni, dar navigarea sigură necesită cunoștințe și vigilență. Vom explora cum să profitați de vastitatea internetului protejându-vă în același timp datele și intimitatea personală.</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37724" y="1251823"/>
            <a:ext cx="8237220"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Internetul: o lume vastă și complexă</a:t>
            </a:r>
            <a:endParaRPr lang="en-US" sz="3850" dirty="0"/>
          </a:p>
        </p:txBody>
      </p:sp>
      <p:sp>
        <p:nvSpPr>
          <p:cNvPr id="3" name="Text 1"/>
          <p:cNvSpPr/>
          <p:nvPr/>
        </p:nvSpPr>
        <p:spPr>
          <a:xfrm>
            <a:off x="837724" y="2391251"/>
            <a:ext cx="4143732" cy="691158"/>
          </a:xfrm>
          <a:prstGeom prst="rect">
            <a:avLst/>
          </a:prstGeom>
          <a:noFill/>
          <a:ln/>
        </p:spPr>
        <p:txBody>
          <a:bodyPr wrap="none" lIns="0" tIns="0" rIns="0" bIns="0" rtlCol="0" anchor="t"/>
          <a:lstStyle/>
          <a:p>
            <a:pPr marL="0" indent="0" algn="ctr">
              <a:lnSpc>
                <a:spcPts val="5400"/>
              </a:lnSpc>
              <a:buNone/>
            </a:pPr>
            <a:r>
              <a:rPr lang="en-US" sz="5400" dirty="0">
                <a:solidFill>
                  <a:srgbClr val="3A3630"/>
                </a:solidFill>
                <a:latin typeface="Lora" pitchFamily="34" charset="0"/>
                <a:ea typeface="Lora" pitchFamily="34" charset="-122"/>
                <a:cs typeface="Lora" pitchFamily="34" charset="-120"/>
              </a:rPr>
              <a:t>5.3B</a:t>
            </a:r>
            <a:endParaRPr lang="en-US" sz="5400" dirty="0"/>
          </a:p>
        </p:txBody>
      </p:sp>
      <p:sp>
        <p:nvSpPr>
          <p:cNvPr id="4" name="Text 2"/>
          <p:cNvSpPr/>
          <p:nvPr/>
        </p:nvSpPr>
        <p:spPr>
          <a:xfrm>
            <a:off x="1677472" y="3344108"/>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Utilizatori conectați</a:t>
            </a:r>
            <a:endParaRPr lang="en-US" sz="1900" dirty="0"/>
          </a:p>
        </p:txBody>
      </p:sp>
      <p:sp>
        <p:nvSpPr>
          <p:cNvPr id="5" name="Text 3"/>
          <p:cNvSpPr/>
          <p:nvPr/>
        </p:nvSpPr>
        <p:spPr>
          <a:xfrm>
            <a:off x="837724" y="3777734"/>
            <a:ext cx="4143732" cy="670084"/>
          </a:xfrm>
          <a:prstGeom prst="rect">
            <a:avLst/>
          </a:prstGeom>
          <a:noFill/>
          <a:ln/>
        </p:spPr>
        <p:txBody>
          <a:bodyPr wrap="squar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Peste 5,3 miliarde de utilizatori de internet activi la nivel global în 2025</a:t>
            </a:r>
            <a:endParaRPr lang="en-US" sz="1600" dirty="0"/>
          </a:p>
        </p:txBody>
      </p:sp>
      <p:sp>
        <p:nvSpPr>
          <p:cNvPr id="6" name="Text 4"/>
          <p:cNvSpPr/>
          <p:nvPr/>
        </p:nvSpPr>
        <p:spPr>
          <a:xfrm>
            <a:off x="5243274" y="2391251"/>
            <a:ext cx="4143732" cy="691158"/>
          </a:xfrm>
          <a:prstGeom prst="rect">
            <a:avLst/>
          </a:prstGeom>
          <a:noFill/>
          <a:ln/>
        </p:spPr>
        <p:txBody>
          <a:bodyPr wrap="none" lIns="0" tIns="0" rIns="0" bIns="0" rtlCol="0" anchor="t"/>
          <a:lstStyle/>
          <a:p>
            <a:pPr marL="0" indent="0" algn="ctr">
              <a:lnSpc>
                <a:spcPts val="5400"/>
              </a:lnSpc>
              <a:buNone/>
            </a:pPr>
            <a:r>
              <a:rPr lang="en-US" sz="5400" dirty="0">
                <a:solidFill>
                  <a:srgbClr val="3A3630"/>
                </a:solidFill>
                <a:latin typeface="Lora" pitchFamily="34" charset="0"/>
                <a:ea typeface="Lora" pitchFamily="34" charset="-122"/>
                <a:cs typeface="Lora" pitchFamily="34" charset="-120"/>
              </a:rPr>
              <a:t>65%</a:t>
            </a:r>
            <a:endParaRPr lang="en-US" sz="5400" dirty="0"/>
          </a:p>
        </p:txBody>
      </p:sp>
      <p:sp>
        <p:nvSpPr>
          <p:cNvPr id="7" name="Text 5"/>
          <p:cNvSpPr/>
          <p:nvPr/>
        </p:nvSpPr>
        <p:spPr>
          <a:xfrm>
            <a:off x="6083022" y="3344108"/>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Penetrare globală</a:t>
            </a:r>
            <a:endParaRPr lang="en-US" sz="1900" dirty="0"/>
          </a:p>
        </p:txBody>
      </p:sp>
      <p:sp>
        <p:nvSpPr>
          <p:cNvPr id="8" name="Text 6"/>
          <p:cNvSpPr/>
          <p:nvPr/>
        </p:nvSpPr>
        <p:spPr>
          <a:xfrm>
            <a:off x="5243274" y="3777734"/>
            <a:ext cx="4143732" cy="670084"/>
          </a:xfrm>
          <a:prstGeom prst="rect">
            <a:avLst/>
          </a:prstGeom>
          <a:noFill/>
          <a:ln/>
        </p:spPr>
        <p:txBody>
          <a:bodyPr wrap="squar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Aproximativ 65% din populația mondială are acces la internet</a:t>
            </a:r>
            <a:endParaRPr lang="en-US" sz="1600" dirty="0"/>
          </a:p>
        </p:txBody>
      </p:sp>
      <p:sp>
        <p:nvSpPr>
          <p:cNvPr id="9" name="Text 7"/>
          <p:cNvSpPr/>
          <p:nvPr/>
        </p:nvSpPr>
        <p:spPr>
          <a:xfrm>
            <a:off x="9648825" y="2391251"/>
            <a:ext cx="4143851" cy="691158"/>
          </a:xfrm>
          <a:prstGeom prst="rect">
            <a:avLst/>
          </a:prstGeom>
          <a:noFill/>
          <a:ln/>
        </p:spPr>
        <p:txBody>
          <a:bodyPr wrap="none" lIns="0" tIns="0" rIns="0" bIns="0" rtlCol="0" anchor="t"/>
          <a:lstStyle/>
          <a:p>
            <a:pPr marL="0" indent="0" algn="ctr">
              <a:lnSpc>
                <a:spcPts val="5400"/>
              </a:lnSpc>
              <a:buNone/>
            </a:pPr>
            <a:r>
              <a:rPr lang="en-US" sz="5400" dirty="0">
                <a:solidFill>
                  <a:srgbClr val="3A3630"/>
                </a:solidFill>
                <a:latin typeface="Lora" pitchFamily="34" charset="0"/>
                <a:ea typeface="Lora" pitchFamily="34" charset="-122"/>
                <a:cs typeface="Lora" pitchFamily="34" charset="-120"/>
              </a:rPr>
              <a:t>4.8B</a:t>
            </a:r>
            <a:endParaRPr lang="en-US" sz="5400" dirty="0"/>
          </a:p>
        </p:txBody>
      </p:sp>
      <p:sp>
        <p:nvSpPr>
          <p:cNvPr id="10" name="Text 8"/>
          <p:cNvSpPr/>
          <p:nvPr/>
        </p:nvSpPr>
        <p:spPr>
          <a:xfrm>
            <a:off x="10488692" y="3344108"/>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Utilizatori mobili</a:t>
            </a:r>
            <a:endParaRPr lang="en-US" sz="1900" dirty="0"/>
          </a:p>
        </p:txBody>
      </p:sp>
      <p:sp>
        <p:nvSpPr>
          <p:cNvPr id="11" name="Text 9"/>
          <p:cNvSpPr/>
          <p:nvPr/>
        </p:nvSpPr>
        <p:spPr>
          <a:xfrm>
            <a:off x="9648825" y="3777734"/>
            <a:ext cx="4143851" cy="670084"/>
          </a:xfrm>
          <a:prstGeom prst="rect">
            <a:avLst/>
          </a:prstGeom>
          <a:noFill/>
          <a:ln/>
        </p:spPr>
        <p:txBody>
          <a:bodyPr wrap="squar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Peste 4,8 miliarde de oameni accesează internetul prin dispozitive mobile</a:t>
            </a:r>
            <a:endParaRPr lang="en-US" sz="1600" dirty="0"/>
          </a:p>
        </p:txBody>
      </p:sp>
      <p:sp>
        <p:nvSpPr>
          <p:cNvPr id="12" name="Shape 10"/>
          <p:cNvSpPr/>
          <p:nvPr/>
        </p:nvSpPr>
        <p:spPr>
          <a:xfrm>
            <a:off x="837724" y="4788076"/>
            <a:ext cx="12954952" cy="33695"/>
          </a:xfrm>
          <a:prstGeom prst="rect">
            <a:avLst/>
          </a:prstGeom>
          <a:solidFill>
            <a:srgbClr val="3A3630">
              <a:alpha val="50000"/>
            </a:srgbClr>
          </a:solidFill>
          <a:ln/>
        </p:spPr>
      </p:sp>
      <p:sp>
        <p:nvSpPr>
          <p:cNvPr id="13" name="Text 11"/>
          <p:cNvSpPr/>
          <p:nvPr/>
        </p:nvSpPr>
        <p:spPr>
          <a:xfrm>
            <a:off x="837724" y="5266730"/>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8512F"/>
                </a:solidFill>
                <a:latin typeface="Lora" pitchFamily="34" charset="0"/>
                <a:ea typeface="Lora" pitchFamily="34" charset="-122"/>
                <a:cs typeface="Lora" pitchFamily="34" charset="-120"/>
              </a:rPr>
              <a:t>Wi-Fi</a:t>
            </a:r>
            <a:endParaRPr lang="en-US" sz="1900" dirty="0"/>
          </a:p>
        </p:txBody>
      </p:sp>
      <p:sp>
        <p:nvSpPr>
          <p:cNvPr id="14" name="Text 12"/>
          <p:cNvSpPr/>
          <p:nvPr/>
        </p:nvSpPr>
        <p:spPr>
          <a:xfrm>
            <a:off x="837724" y="5784175"/>
            <a:ext cx="3932753" cy="1005126"/>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Conexiune wireless convenabilă pentru acasă și spații publice. Viteze de până la 1 Gbps cu Wi-Fi 6.</a:t>
            </a:r>
            <a:endParaRPr lang="en-US" sz="1600" dirty="0"/>
          </a:p>
        </p:txBody>
      </p:sp>
      <p:sp>
        <p:nvSpPr>
          <p:cNvPr id="15" name="Text 13"/>
          <p:cNvSpPr/>
          <p:nvPr/>
        </p:nvSpPr>
        <p:spPr>
          <a:xfrm>
            <a:off x="5289113" y="5266730"/>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8512F"/>
                </a:solidFill>
                <a:latin typeface="Lora" pitchFamily="34" charset="0"/>
                <a:ea typeface="Lora" pitchFamily="34" charset="-122"/>
                <a:cs typeface="Lora" pitchFamily="34" charset="-120"/>
              </a:rPr>
              <a:t>Cablu (Fibră optică)</a:t>
            </a:r>
            <a:endParaRPr lang="en-US" sz="1900" dirty="0"/>
          </a:p>
        </p:txBody>
      </p:sp>
      <p:sp>
        <p:nvSpPr>
          <p:cNvPr id="16" name="Text 14"/>
          <p:cNvSpPr/>
          <p:nvPr/>
        </p:nvSpPr>
        <p:spPr>
          <a:xfrm>
            <a:off x="5289113" y="5784175"/>
            <a:ext cx="3932753" cy="1005126"/>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Conexiune prin cablu ultra-rapidă și stabilă. Viteze de până la 10 Gbps pentru utilizatori business.</a:t>
            </a:r>
            <a:endParaRPr lang="en-US" sz="1600" dirty="0"/>
          </a:p>
        </p:txBody>
      </p:sp>
      <p:sp>
        <p:nvSpPr>
          <p:cNvPr id="17" name="Text 15"/>
          <p:cNvSpPr/>
          <p:nvPr/>
        </p:nvSpPr>
        <p:spPr>
          <a:xfrm>
            <a:off x="9740503" y="5266730"/>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8512F"/>
                </a:solidFill>
                <a:latin typeface="Lora" pitchFamily="34" charset="0"/>
                <a:ea typeface="Lora" pitchFamily="34" charset="-122"/>
                <a:cs typeface="Lora" pitchFamily="34" charset="-120"/>
              </a:rPr>
              <a:t>5G Mobile</a:t>
            </a:r>
            <a:endParaRPr lang="en-US" sz="1900" dirty="0"/>
          </a:p>
        </p:txBody>
      </p:sp>
      <p:sp>
        <p:nvSpPr>
          <p:cNvPr id="18" name="Text 16"/>
          <p:cNvSpPr/>
          <p:nvPr/>
        </p:nvSpPr>
        <p:spPr>
          <a:xfrm>
            <a:off x="9740503" y="5784175"/>
            <a:ext cx="4067413" cy="670084"/>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Rețea mobilă de generație nouă cu latență ultra-joasă. Viteze teoretice de 20 Gbps.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47355" y="662345"/>
            <a:ext cx="6938367" cy="549473"/>
          </a:xfrm>
          <a:prstGeom prst="rect">
            <a:avLst/>
          </a:prstGeom>
          <a:noFill/>
          <a:ln/>
        </p:spPr>
        <p:txBody>
          <a:bodyPr wrap="none" lIns="0" tIns="0" rIns="0" bIns="0" rtlCol="0" anchor="t"/>
          <a:lstStyle/>
          <a:p>
            <a:pPr marL="0" indent="0" algn="l">
              <a:lnSpc>
                <a:spcPts val="4300"/>
              </a:lnSpc>
              <a:buNone/>
            </a:pPr>
            <a:r>
              <a:rPr lang="en-US" sz="3450" dirty="0">
                <a:solidFill>
                  <a:srgbClr val="38512F"/>
                </a:solidFill>
                <a:latin typeface="Lora" pitchFamily="34" charset="0"/>
                <a:ea typeface="Lora" pitchFamily="34" charset="-122"/>
                <a:cs typeface="Lora" pitchFamily="34" charset="-120"/>
              </a:rPr>
              <a:t>Navigarea în siguranță pe internet</a:t>
            </a:r>
            <a:endParaRPr lang="en-US" sz="3450" dirty="0"/>
          </a:p>
        </p:txBody>
      </p:sp>
      <p:sp>
        <p:nvSpPr>
          <p:cNvPr id="3" name="Text 1"/>
          <p:cNvSpPr/>
          <p:nvPr/>
        </p:nvSpPr>
        <p:spPr>
          <a:xfrm>
            <a:off x="747355" y="1286470"/>
            <a:ext cx="3554730" cy="329565"/>
          </a:xfrm>
          <a:prstGeom prst="rect">
            <a:avLst/>
          </a:prstGeom>
          <a:noFill/>
          <a:ln/>
        </p:spPr>
        <p:txBody>
          <a:bodyPr wrap="none" lIns="0" tIns="0" rIns="0" bIns="0" rtlCol="0" anchor="t"/>
          <a:lstStyle/>
          <a:p>
            <a:pPr marL="0" indent="0" algn="l">
              <a:lnSpc>
                <a:spcPts val="2550"/>
              </a:lnSpc>
              <a:buNone/>
            </a:pPr>
            <a:r>
              <a:rPr lang="en-US" sz="2050" dirty="0">
                <a:solidFill>
                  <a:srgbClr val="38512F"/>
                </a:solidFill>
                <a:latin typeface="Lora" pitchFamily="34" charset="0"/>
                <a:ea typeface="Lora" pitchFamily="34" charset="-122"/>
                <a:cs typeface="Lora" pitchFamily="34" charset="-120"/>
              </a:rPr>
              <a:t>Cele 4 C ale siguranței online</a:t>
            </a:r>
            <a:endParaRPr lang="en-US" sz="2050" dirty="0"/>
          </a:p>
        </p:txBody>
      </p:sp>
      <p:sp>
        <p:nvSpPr>
          <p:cNvPr id="4" name="Shape 2"/>
          <p:cNvSpPr/>
          <p:nvPr/>
        </p:nvSpPr>
        <p:spPr>
          <a:xfrm>
            <a:off x="747355" y="2176343"/>
            <a:ext cx="6474381" cy="1960007"/>
          </a:xfrm>
          <a:prstGeom prst="roundRect">
            <a:avLst>
              <a:gd name="adj" fmla="val 5598"/>
            </a:avLst>
          </a:prstGeom>
          <a:solidFill>
            <a:srgbClr val="FEF5E7"/>
          </a:solidFill>
          <a:ln/>
        </p:spPr>
      </p:sp>
      <p:sp>
        <p:nvSpPr>
          <p:cNvPr id="5" name="Shape 3"/>
          <p:cNvSpPr/>
          <p:nvPr/>
        </p:nvSpPr>
        <p:spPr>
          <a:xfrm>
            <a:off x="747355" y="2153483"/>
            <a:ext cx="6474381" cy="91440"/>
          </a:xfrm>
          <a:prstGeom prst="roundRect">
            <a:avLst>
              <a:gd name="adj" fmla="val 30650"/>
            </a:avLst>
          </a:prstGeom>
          <a:solidFill>
            <a:srgbClr val="38512F"/>
          </a:solidFill>
          <a:ln/>
        </p:spPr>
      </p:sp>
      <p:sp>
        <p:nvSpPr>
          <p:cNvPr id="6" name="Shape 4"/>
          <p:cNvSpPr/>
          <p:nvPr/>
        </p:nvSpPr>
        <p:spPr>
          <a:xfrm>
            <a:off x="3704332" y="1896189"/>
            <a:ext cx="560427" cy="560427"/>
          </a:xfrm>
          <a:prstGeom prst="roundRect">
            <a:avLst>
              <a:gd name="adj" fmla="val 163161"/>
            </a:avLst>
          </a:prstGeom>
          <a:solidFill>
            <a:srgbClr val="38512F"/>
          </a:solidFill>
          <a:ln/>
        </p:spPr>
      </p:sp>
      <p:sp>
        <p:nvSpPr>
          <p:cNvPr id="7" name="Text 5"/>
          <p:cNvSpPr/>
          <p:nvPr/>
        </p:nvSpPr>
        <p:spPr>
          <a:xfrm>
            <a:off x="3872448" y="2036326"/>
            <a:ext cx="224195" cy="280154"/>
          </a:xfrm>
          <a:prstGeom prst="rect">
            <a:avLst/>
          </a:prstGeom>
          <a:noFill/>
          <a:ln/>
        </p:spPr>
        <p:txBody>
          <a:bodyPr wrap="none" lIns="0" tIns="0" rIns="0" bIns="0" rtlCol="0" anchor="t"/>
          <a:lstStyle/>
          <a:p>
            <a:pPr marL="0" indent="0" algn="l">
              <a:lnSpc>
                <a:spcPts val="2800"/>
              </a:lnSpc>
              <a:buNone/>
            </a:pPr>
            <a:r>
              <a:rPr lang="en-US" sz="1750" dirty="0">
                <a:solidFill>
                  <a:srgbClr val="FFFFFF"/>
                </a:solidFill>
                <a:latin typeface="Lora" pitchFamily="34" charset="0"/>
                <a:ea typeface="Lora" pitchFamily="34" charset="-122"/>
                <a:cs typeface="Lora" pitchFamily="34" charset="-120"/>
              </a:rPr>
              <a:t>1</a:t>
            </a:r>
            <a:endParaRPr lang="en-US" sz="1750" dirty="0"/>
          </a:p>
        </p:txBody>
      </p:sp>
      <p:sp>
        <p:nvSpPr>
          <p:cNvPr id="8" name="Text 6"/>
          <p:cNvSpPr/>
          <p:nvPr/>
        </p:nvSpPr>
        <p:spPr>
          <a:xfrm>
            <a:off x="957024" y="2643426"/>
            <a:ext cx="2198132" cy="274677"/>
          </a:xfrm>
          <a:prstGeom prst="rect">
            <a:avLst/>
          </a:prstGeom>
          <a:noFill/>
          <a:ln/>
        </p:spPr>
        <p:txBody>
          <a:bodyPr wrap="none" lIns="0" tIns="0" rIns="0" bIns="0" rtlCol="0" anchor="t"/>
          <a:lstStyle/>
          <a:p>
            <a:pPr marL="0" indent="0" algn="l">
              <a:lnSpc>
                <a:spcPts val="2150"/>
              </a:lnSpc>
              <a:buNone/>
            </a:pPr>
            <a:r>
              <a:rPr lang="en-US" sz="1700" dirty="0">
                <a:solidFill>
                  <a:srgbClr val="3A3630"/>
                </a:solidFill>
                <a:latin typeface="Lora" pitchFamily="34" charset="0"/>
                <a:ea typeface="Lora" pitchFamily="34" charset="-122"/>
                <a:cs typeface="Lora" pitchFamily="34" charset="-120"/>
              </a:rPr>
              <a:t>Conținut</a:t>
            </a:r>
            <a:endParaRPr lang="en-US" sz="1700" dirty="0"/>
          </a:p>
        </p:txBody>
      </p:sp>
      <p:sp>
        <p:nvSpPr>
          <p:cNvPr id="9" name="Text 7"/>
          <p:cNvSpPr/>
          <p:nvPr/>
        </p:nvSpPr>
        <p:spPr>
          <a:xfrm>
            <a:off x="957024" y="3030141"/>
            <a:ext cx="6055043" cy="896541"/>
          </a:xfrm>
          <a:prstGeom prst="rect">
            <a:avLst/>
          </a:prstGeom>
          <a:noFill/>
          <a:ln/>
        </p:spPr>
        <p:txBody>
          <a:bodyPr wrap="square" lIns="0" tIns="0" rIns="0" bIns="0" rtlCol="0" anchor="t"/>
          <a:lstStyle/>
          <a:p>
            <a:pPr marL="0" indent="0" algn="l">
              <a:lnSpc>
                <a:spcPts val="2350"/>
              </a:lnSpc>
              <a:buNone/>
            </a:pPr>
            <a:r>
              <a:rPr lang="en-US" sz="1450" dirty="0">
                <a:solidFill>
                  <a:srgbClr val="3A3630"/>
                </a:solidFill>
                <a:latin typeface="Source Sans 3" pitchFamily="34" charset="0"/>
                <a:ea typeface="Source Sans 3" pitchFamily="34" charset="-122"/>
                <a:cs typeface="Source Sans 3" pitchFamily="34" charset="-120"/>
              </a:rPr>
              <a:t>Evaluați critic informațiile pe care le consumați. Verificați sursa, identificați știri false și protejați-vă de conținut periculos sau inadecvat. Utilizați extensii de browser pentru filtrare.</a:t>
            </a:r>
            <a:endParaRPr lang="en-US" sz="1450" dirty="0"/>
          </a:p>
        </p:txBody>
      </p:sp>
      <p:sp>
        <p:nvSpPr>
          <p:cNvPr id="10" name="Shape 8"/>
          <p:cNvSpPr/>
          <p:nvPr/>
        </p:nvSpPr>
        <p:spPr>
          <a:xfrm>
            <a:off x="7408545" y="2176343"/>
            <a:ext cx="6474500" cy="1960007"/>
          </a:xfrm>
          <a:prstGeom prst="roundRect">
            <a:avLst>
              <a:gd name="adj" fmla="val 5598"/>
            </a:avLst>
          </a:prstGeom>
          <a:solidFill>
            <a:srgbClr val="FEF5E7"/>
          </a:solidFill>
          <a:ln/>
        </p:spPr>
      </p:sp>
      <p:sp>
        <p:nvSpPr>
          <p:cNvPr id="11" name="Shape 9"/>
          <p:cNvSpPr/>
          <p:nvPr/>
        </p:nvSpPr>
        <p:spPr>
          <a:xfrm>
            <a:off x="7408545" y="2153483"/>
            <a:ext cx="6474500" cy="91440"/>
          </a:xfrm>
          <a:prstGeom prst="roundRect">
            <a:avLst>
              <a:gd name="adj" fmla="val 30650"/>
            </a:avLst>
          </a:prstGeom>
          <a:solidFill>
            <a:srgbClr val="38512F"/>
          </a:solidFill>
          <a:ln/>
        </p:spPr>
      </p:sp>
      <p:sp>
        <p:nvSpPr>
          <p:cNvPr id="12" name="Shape 10"/>
          <p:cNvSpPr/>
          <p:nvPr/>
        </p:nvSpPr>
        <p:spPr>
          <a:xfrm>
            <a:off x="10365522" y="1896189"/>
            <a:ext cx="560427" cy="560427"/>
          </a:xfrm>
          <a:prstGeom prst="roundRect">
            <a:avLst>
              <a:gd name="adj" fmla="val 163161"/>
            </a:avLst>
          </a:prstGeom>
          <a:solidFill>
            <a:srgbClr val="38512F"/>
          </a:solidFill>
          <a:ln/>
        </p:spPr>
      </p:sp>
      <p:sp>
        <p:nvSpPr>
          <p:cNvPr id="13" name="Text 11"/>
          <p:cNvSpPr/>
          <p:nvPr/>
        </p:nvSpPr>
        <p:spPr>
          <a:xfrm>
            <a:off x="10533638" y="2036326"/>
            <a:ext cx="224195" cy="280154"/>
          </a:xfrm>
          <a:prstGeom prst="rect">
            <a:avLst/>
          </a:prstGeom>
          <a:noFill/>
          <a:ln/>
        </p:spPr>
        <p:txBody>
          <a:bodyPr wrap="none" lIns="0" tIns="0" rIns="0" bIns="0" rtlCol="0" anchor="t"/>
          <a:lstStyle/>
          <a:p>
            <a:pPr marL="0" indent="0" algn="l">
              <a:lnSpc>
                <a:spcPts val="2800"/>
              </a:lnSpc>
              <a:buNone/>
            </a:pPr>
            <a:r>
              <a:rPr lang="en-US" sz="1750" dirty="0">
                <a:solidFill>
                  <a:srgbClr val="FFFFFF"/>
                </a:solidFill>
                <a:latin typeface="Lora" pitchFamily="34" charset="0"/>
                <a:ea typeface="Lora" pitchFamily="34" charset="-122"/>
                <a:cs typeface="Lora" pitchFamily="34" charset="-120"/>
              </a:rPr>
              <a:t>2</a:t>
            </a:r>
            <a:endParaRPr lang="en-US" sz="1750" dirty="0"/>
          </a:p>
        </p:txBody>
      </p:sp>
      <p:sp>
        <p:nvSpPr>
          <p:cNvPr id="14" name="Text 12"/>
          <p:cNvSpPr/>
          <p:nvPr/>
        </p:nvSpPr>
        <p:spPr>
          <a:xfrm>
            <a:off x="7618214" y="2643426"/>
            <a:ext cx="2198132" cy="274677"/>
          </a:xfrm>
          <a:prstGeom prst="rect">
            <a:avLst/>
          </a:prstGeom>
          <a:noFill/>
          <a:ln/>
        </p:spPr>
        <p:txBody>
          <a:bodyPr wrap="none" lIns="0" tIns="0" rIns="0" bIns="0" rtlCol="0" anchor="t"/>
          <a:lstStyle/>
          <a:p>
            <a:pPr marL="0" indent="0" algn="l">
              <a:lnSpc>
                <a:spcPts val="2150"/>
              </a:lnSpc>
              <a:buNone/>
            </a:pPr>
            <a:r>
              <a:rPr lang="en-US" sz="1700" dirty="0">
                <a:solidFill>
                  <a:srgbClr val="3A3630"/>
                </a:solidFill>
                <a:latin typeface="Lora" pitchFamily="34" charset="0"/>
                <a:ea typeface="Lora" pitchFamily="34" charset="-122"/>
                <a:cs typeface="Lora" pitchFamily="34" charset="-120"/>
              </a:rPr>
              <a:t>Contact</a:t>
            </a:r>
            <a:endParaRPr lang="en-US" sz="1700" dirty="0"/>
          </a:p>
        </p:txBody>
      </p:sp>
      <p:sp>
        <p:nvSpPr>
          <p:cNvPr id="15" name="Text 13"/>
          <p:cNvSpPr/>
          <p:nvPr/>
        </p:nvSpPr>
        <p:spPr>
          <a:xfrm>
            <a:off x="7618214" y="3030141"/>
            <a:ext cx="6055162" cy="896541"/>
          </a:xfrm>
          <a:prstGeom prst="rect">
            <a:avLst/>
          </a:prstGeom>
          <a:noFill/>
          <a:ln/>
        </p:spPr>
        <p:txBody>
          <a:bodyPr wrap="square" lIns="0" tIns="0" rIns="0" bIns="0" rtlCol="0" anchor="t"/>
          <a:lstStyle/>
          <a:p>
            <a:pPr marL="0" indent="0" algn="l">
              <a:lnSpc>
                <a:spcPts val="2350"/>
              </a:lnSpc>
              <a:buNone/>
            </a:pPr>
            <a:r>
              <a:rPr lang="en-US" sz="1450" dirty="0">
                <a:solidFill>
                  <a:srgbClr val="3A3630"/>
                </a:solidFill>
                <a:latin typeface="Source Sans 3" pitchFamily="34" charset="0"/>
                <a:ea typeface="Source Sans 3" pitchFamily="34" charset="-122"/>
                <a:cs typeface="Source Sans 3" pitchFamily="34" charset="-120"/>
              </a:rPr>
              <a:t>Fiți atenți cu cine interacționați online. Nu împărtășiți informații personale cu străini, verificați identitatea persoanelor și raportați comportamente suspecte autorităților.</a:t>
            </a:r>
            <a:endParaRPr lang="en-US" sz="1450" dirty="0"/>
          </a:p>
        </p:txBody>
      </p:sp>
      <p:sp>
        <p:nvSpPr>
          <p:cNvPr id="16" name="Shape 14"/>
          <p:cNvSpPr/>
          <p:nvPr/>
        </p:nvSpPr>
        <p:spPr>
          <a:xfrm>
            <a:off x="747355" y="4603313"/>
            <a:ext cx="6474381" cy="1960007"/>
          </a:xfrm>
          <a:prstGeom prst="roundRect">
            <a:avLst>
              <a:gd name="adj" fmla="val 5598"/>
            </a:avLst>
          </a:prstGeom>
          <a:solidFill>
            <a:srgbClr val="FEF5E7"/>
          </a:solidFill>
          <a:ln/>
        </p:spPr>
      </p:sp>
      <p:sp>
        <p:nvSpPr>
          <p:cNvPr id="17" name="Shape 15"/>
          <p:cNvSpPr/>
          <p:nvPr/>
        </p:nvSpPr>
        <p:spPr>
          <a:xfrm>
            <a:off x="747355" y="4580453"/>
            <a:ext cx="6474381" cy="91440"/>
          </a:xfrm>
          <a:prstGeom prst="roundRect">
            <a:avLst>
              <a:gd name="adj" fmla="val 30650"/>
            </a:avLst>
          </a:prstGeom>
          <a:solidFill>
            <a:srgbClr val="38512F"/>
          </a:solidFill>
          <a:ln/>
        </p:spPr>
      </p:sp>
      <p:sp>
        <p:nvSpPr>
          <p:cNvPr id="18" name="Shape 16"/>
          <p:cNvSpPr/>
          <p:nvPr/>
        </p:nvSpPr>
        <p:spPr>
          <a:xfrm>
            <a:off x="3704332" y="4323159"/>
            <a:ext cx="560427" cy="560427"/>
          </a:xfrm>
          <a:prstGeom prst="roundRect">
            <a:avLst>
              <a:gd name="adj" fmla="val 163161"/>
            </a:avLst>
          </a:prstGeom>
          <a:solidFill>
            <a:srgbClr val="38512F"/>
          </a:solidFill>
          <a:ln/>
        </p:spPr>
      </p:sp>
      <p:sp>
        <p:nvSpPr>
          <p:cNvPr id="19" name="Text 17"/>
          <p:cNvSpPr/>
          <p:nvPr/>
        </p:nvSpPr>
        <p:spPr>
          <a:xfrm>
            <a:off x="3872448" y="4463296"/>
            <a:ext cx="224195" cy="280154"/>
          </a:xfrm>
          <a:prstGeom prst="rect">
            <a:avLst/>
          </a:prstGeom>
          <a:noFill/>
          <a:ln/>
        </p:spPr>
        <p:txBody>
          <a:bodyPr wrap="none" lIns="0" tIns="0" rIns="0" bIns="0" rtlCol="0" anchor="t"/>
          <a:lstStyle/>
          <a:p>
            <a:pPr marL="0" indent="0" algn="l">
              <a:lnSpc>
                <a:spcPts val="2800"/>
              </a:lnSpc>
              <a:buNone/>
            </a:pPr>
            <a:r>
              <a:rPr lang="en-US" sz="1750" dirty="0">
                <a:solidFill>
                  <a:srgbClr val="FFFFFF"/>
                </a:solidFill>
                <a:latin typeface="Lora" pitchFamily="34" charset="0"/>
                <a:ea typeface="Lora" pitchFamily="34" charset="-122"/>
                <a:cs typeface="Lora" pitchFamily="34" charset="-120"/>
              </a:rPr>
              <a:t>3</a:t>
            </a:r>
            <a:endParaRPr lang="en-US" sz="1750" dirty="0"/>
          </a:p>
        </p:txBody>
      </p:sp>
      <p:sp>
        <p:nvSpPr>
          <p:cNvPr id="20" name="Text 18"/>
          <p:cNvSpPr/>
          <p:nvPr/>
        </p:nvSpPr>
        <p:spPr>
          <a:xfrm>
            <a:off x="957024" y="5070396"/>
            <a:ext cx="2198132" cy="274677"/>
          </a:xfrm>
          <a:prstGeom prst="rect">
            <a:avLst/>
          </a:prstGeom>
          <a:noFill/>
          <a:ln/>
        </p:spPr>
        <p:txBody>
          <a:bodyPr wrap="none" lIns="0" tIns="0" rIns="0" bIns="0" rtlCol="0" anchor="t"/>
          <a:lstStyle/>
          <a:p>
            <a:pPr marL="0" indent="0" algn="l">
              <a:lnSpc>
                <a:spcPts val="2150"/>
              </a:lnSpc>
              <a:buNone/>
            </a:pPr>
            <a:r>
              <a:rPr lang="en-US" sz="1700" dirty="0">
                <a:solidFill>
                  <a:srgbClr val="3A3630"/>
                </a:solidFill>
                <a:latin typeface="Lora" pitchFamily="34" charset="0"/>
                <a:ea typeface="Lora" pitchFamily="34" charset="-122"/>
                <a:cs typeface="Lora" pitchFamily="34" charset="-120"/>
              </a:rPr>
              <a:t>Comportament</a:t>
            </a:r>
            <a:endParaRPr lang="en-US" sz="1700" dirty="0"/>
          </a:p>
        </p:txBody>
      </p:sp>
      <p:sp>
        <p:nvSpPr>
          <p:cNvPr id="21" name="Text 19"/>
          <p:cNvSpPr/>
          <p:nvPr/>
        </p:nvSpPr>
        <p:spPr>
          <a:xfrm>
            <a:off x="957024" y="5457111"/>
            <a:ext cx="6055043" cy="896541"/>
          </a:xfrm>
          <a:prstGeom prst="rect">
            <a:avLst/>
          </a:prstGeom>
          <a:noFill/>
          <a:ln/>
        </p:spPr>
        <p:txBody>
          <a:bodyPr wrap="square" lIns="0" tIns="0" rIns="0" bIns="0" rtlCol="0" anchor="t"/>
          <a:lstStyle/>
          <a:p>
            <a:pPr marL="0" indent="0" algn="l">
              <a:lnSpc>
                <a:spcPts val="2350"/>
              </a:lnSpc>
              <a:buNone/>
            </a:pPr>
            <a:r>
              <a:rPr lang="en-US" sz="1450" dirty="0">
                <a:solidFill>
                  <a:srgbClr val="3A3630"/>
                </a:solidFill>
                <a:latin typeface="Source Sans 3" pitchFamily="34" charset="0"/>
                <a:ea typeface="Source Sans 3" pitchFamily="34" charset="-122"/>
                <a:cs typeface="Source Sans 3" pitchFamily="34" charset="-120"/>
              </a:rPr>
              <a:t>Mențineți o conduită responsabilă online. Respectați drepturile de autor, evitați hărțuirea cibernetică și gândiți-vă înainte de a posta. Amprenta digitală este permanentă.</a:t>
            </a:r>
            <a:endParaRPr lang="en-US" sz="1450" dirty="0"/>
          </a:p>
        </p:txBody>
      </p:sp>
      <p:sp>
        <p:nvSpPr>
          <p:cNvPr id="22" name="Shape 20"/>
          <p:cNvSpPr/>
          <p:nvPr/>
        </p:nvSpPr>
        <p:spPr>
          <a:xfrm>
            <a:off x="7408545" y="4603313"/>
            <a:ext cx="6474500" cy="1960007"/>
          </a:xfrm>
          <a:prstGeom prst="roundRect">
            <a:avLst>
              <a:gd name="adj" fmla="val 5598"/>
            </a:avLst>
          </a:prstGeom>
          <a:solidFill>
            <a:srgbClr val="FEF5E7"/>
          </a:solidFill>
          <a:ln/>
        </p:spPr>
      </p:sp>
      <p:sp>
        <p:nvSpPr>
          <p:cNvPr id="23" name="Shape 21"/>
          <p:cNvSpPr/>
          <p:nvPr/>
        </p:nvSpPr>
        <p:spPr>
          <a:xfrm>
            <a:off x="7408545" y="4580453"/>
            <a:ext cx="6474500" cy="91440"/>
          </a:xfrm>
          <a:prstGeom prst="roundRect">
            <a:avLst>
              <a:gd name="adj" fmla="val 30650"/>
            </a:avLst>
          </a:prstGeom>
          <a:solidFill>
            <a:srgbClr val="38512F"/>
          </a:solidFill>
          <a:ln/>
        </p:spPr>
      </p:sp>
      <p:sp>
        <p:nvSpPr>
          <p:cNvPr id="24" name="Shape 22"/>
          <p:cNvSpPr/>
          <p:nvPr/>
        </p:nvSpPr>
        <p:spPr>
          <a:xfrm>
            <a:off x="10365522" y="4323159"/>
            <a:ext cx="560427" cy="560427"/>
          </a:xfrm>
          <a:prstGeom prst="roundRect">
            <a:avLst>
              <a:gd name="adj" fmla="val 163161"/>
            </a:avLst>
          </a:prstGeom>
          <a:solidFill>
            <a:srgbClr val="38512F"/>
          </a:solidFill>
          <a:ln/>
        </p:spPr>
      </p:sp>
      <p:sp>
        <p:nvSpPr>
          <p:cNvPr id="25" name="Text 23"/>
          <p:cNvSpPr/>
          <p:nvPr/>
        </p:nvSpPr>
        <p:spPr>
          <a:xfrm>
            <a:off x="10533638" y="4463296"/>
            <a:ext cx="224195" cy="280154"/>
          </a:xfrm>
          <a:prstGeom prst="rect">
            <a:avLst/>
          </a:prstGeom>
          <a:noFill/>
          <a:ln/>
        </p:spPr>
        <p:txBody>
          <a:bodyPr wrap="none" lIns="0" tIns="0" rIns="0" bIns="0" rtlCol="0" anchor="t"/>
          <a:lstStyle/>
          <a:p>
            <a:pPr marL="0" indent="0" algn="l">
              <a:lnSpc>
                <a:spcPts val="2800"/>
              </a:lnSpc>
              <a:buNone/>
            </a:pPr>
            <a:r>
              <a:rPr lang="en-US" sz="1750" dirty="0">
                <a:solidFill>
                  <a:srgbClr val="FFFFFF"/>
                </a:solidFill>
                <a:latin typeface="Lora" pitchFamily="34" charset="0"/>
                <a:ea typeface="Lora" pitchFamily="34" charset="-122"/>
                <a:cs typeface="Lora" pitchFamily="34" charset="-120"/>
              </a:rPr>
              <a:t>4</a:t>
            </a:r>
            <a:endParaRPr lang="en-US" sz="1750" dirty="0"/>
          </a:p>
        </p:txBody>
      </p:sp>
      <p:sp>
        <p:nvSpPr>
          <p:cNvPr id="26" name="Text 24"/>
          <p:cNvSpPr/>
          <p:nvPr/>
        </p:nvSpPr>
        <p:spPr>
          <a:xfrm>
            <a:off x="7618214" y="5070396"/>
            <a:ext cx="2198132" cy="274677"/>
          </a:xfrm>
          <a:prstGeom prst="rect">
            <a:avLst/>
          </a:prstGeom>
          <a:noFill/>
          <a:ln/>
        </p:spPr>
        <p:txBody>
          <a:bodyPr wrap="none" lIns="0" tIns="0" rIns="0" bIns="0" rtlCol="0" anchor="t"/>
          <a:lstStyle/>
          <a:p>
            <a:pPr marL="0" indent="0" algn="l">
              <a:lnSpc>
                <a:spcPts val="2150"/>
              </a:lnSpc>
              <a:buNone/>
            </a:pPr>
            <a:r>
              <a:rPr lang="en-US" sz="1700" dirty="0">
                <a:solidFill>
                  <a:srgbClr val="3A3630"/>
                </a:solidFill>
                <a:latin typeface="Lora" pitchFamily="34" charset="0"/>
                <a:ea typeface="Lora" pitchFamily="34" charset="-122"/>
                <a:cs typeface="Lora" pitchFamily="34" charset="-120"/>
              </a:rPr>
              <a:t>Comerț</a:t>
            </a:r>
            <a:endParaRPr lang="en-US" sz="1700" dirty="0"/>
          </a:p>
        </p:txBody>
      </p:sp>
      <p:sp>
        <p:nvSpPr>
          <p:cNvPr id="27" name="Text 25"/>
          <p:cNvSpPr/>
          <p:nvPr/>
        </p:nvSpPr>
        <p:spPr>
          <a:xfrm>
            <a:off x="7618214" y="5457111"/>
            <a:ext cx="6055162" cy="597694"/>
          </a:xfrm>
          <a:prstGeom prst="rect">
            <a:avLst/>
          </a:prstGeom>
          <a:noFill/>
          <a:ln/>
        </p:spPr>
        <p:txBody>
          <a:bodyPr wrap="square" lIns="0" tIns="0" rIns="0" bIns="0" rtlCol="0" anchor="t"/>
          <a:lstStyle/>
          <a:p>
            <a:pPr marL="0" indent="0" algn="l">
              <a:lnSpc>
                <a:spcPts val="2350"/>
              </a:lnSpc>
              <a:buNone/>
            </a:pPr>
            <a:r>
              <a:rPr lang="en-US" sz="1450" dirty="0">
                <a:solidFill>
                  <a:srgbClr val="3A3630"/>
                </a:solidFill>
                <a:latin typeface="Source Sans 3" pitchFamily="34" charset="0"/>
                <a:ea typeface="Source Sans 3" pitchFamily="34" charset="-122"/>
                <a:cs typeface="Source Sans 3" pitchFamily="34" charset="-120"/>
              </a:rPr>
              <a:t>Faceți achiziții doar pe site-uri securizate (HTTPS). Verificați recenziile vânzătorilor, folosiți metode de plată sigure și păstrați dovezi ale tranzacțiilor.</a:t>
            </a:r>
            <a:endParaRPr lang="en-US" sz="1450" dirty="0"/>
          </a:p>
        </p:txBody>
      </p:sp>
      <p:sp>
        <p:nvSpPr>
          <p:cNvPr id="28" name="Shape 26"/>
          <p:cNvSpPr/>
          <p:nvPr/>
        </p:nvSpPr>
        <p:spPr>
          <a:xfrm>
            <a:off x="747355" y="6773466"/>
            <a:ext cx="13135689" cy="793790"/>
          </a:xfrm>
          <a:prstGeom prst="roundRect">
            <a:avLst>
              <a:gd name="adj" fmla="val 3531"/>
            </a:avLst>
          </a:prstGeom>
          <a:solidFill>
            <a:srgbClr val="D4E3CF"/>
          </a:solidFill>
          <a:ln/>
        </p:spPr>
      </p:sp>
      <p:pic>
        <p:nvPicPr>
          <p:cNvPr id="29" name="Image 0" descr="preencoded.png"/>
          <p:cNvPicPr>
            <a:picLocks noChangeAspect="1"/>
          </p:cNvPicPr>
          <p:nvPr/>
        </p:nvPicPr>
        <p:blipFill>
          <a:blip r:embed="rId3"/>
          <a:stretch>
            <a:fillRect/>
          </a:stretch>
        </p:blipFill>
        <p:spPr>
          <a:xfrm>
            <a:off x="934164" y="7049214"/>
            <a:ext cx="233482" cy="186809"/>
          </a:xfrm>
          <a:prstGeom prst="rect">
            <a:avLst/>
          </a:prstGeom>
        </p:spPr>
      </p:pic>
      <p:sp>
        <p:nvSpPr>
          <p:cNvPr id="30" name="Text 27"/>
          <p:cNvSpPr/>
          <p:nvPr/>
        </p:nvSpPr>
        <p:spPr>
          <a:xfrm>
            <a:off x="1354455" y="7006947"/>
            <a:ext cx="12341781" cy="298847"/>
          </a:xfrm>
          <a:prstGeom prst="rect">
            <a:avLst/>
          </a:prstGeom>
          <a:noFill/>
          <a:ln/>
        </p:spPr>
        <p:txBody>
          <a:bodyPr wrap="none" lIns="0" tIns="0" rIns="0" bIns="0" rtlCol="0" anchor="t"/>
          <a:lstStyle/>
          <a:p>
            <a:pPr marL="0" indent="0" algn="l">
              <a:lnSpc>
                <a:spcPts val="2350"/>
              </a:lnSpc>
              <a:buNone/>
            </a:pPr>
            <a:r>
              <a:rPr lang="en-US" sz="1450" b="1" dirty="0">
                <a:solidFill>
                  <a:srgbClr val="000000"/>
                </a:solidFill>
                <a:latin typeface="Source Sans 3" pitchFamily="34" charset="0"/>
                <a:ea typeface="Source Sans 3" pitchFamily="34" charset="-122"/>
                <a:cs typeface="Source Sans 3" pitchFamily="34" charset="-120"/>
              </a:rPr>
              <a:t>Semne de alarmă:</a:t>
            </a:r>
            <a:r>
              <a:rPr lang="en-US" sz="1450" dirty="0">
                <a:solidFill>
                  <a:srgbClr val="000000"/>
                </a:solidFill>
                <a:latin typeface="Source Sans 3" pitchFamily="34" charset="0"/>
                <a:ea typeface="Source Sans 3" pitchFamily="34" charset="-122"/>
                <a:cs typeface="Source Sans 3" pitchFamily="34" charset="-120"/>
              </a:rPr>
              <a:t> URL-uri suspecte, solicitări urgente de bani sau informații, oferte "prea bune pentru a fi adevărate", gramatică deficitară în mesaje oficiale.</a:t>
            </a:r>
            <a:endParaRPr lang="en-US" sz="14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2211" y="372666"/>
            <a:ext cx="6899315" cy="398621"/>
          </a:xfrm>
          <a:prstGeom prst="rect">
            <a:avLst/>
          </a:prstGeom>
          <a:noFill/>
          <a:ln/>
        </p:spPr>
        <p:txBody>
          <a:bodyPr wrap="none" lIns="0" tIns="0" rIns="0" bIns="0" rtlCol="0" anchor="t"/>
          <a:lstStyle/>
          <a:p>
            <a:pPr marL="0" indent="0" algn="l">
              <a:lnSpc>
                <a:spcPts val="3100"/>
              </a:lnSpc>
              <a:buNone/>
            </a:pPr>
            <a:r>
              <a:rPr lang="en-US" sz="2500" dirty="0">
                <a:solidFill>
                  <a:srgbClr val="38512F"/>
                </a:solidFill>
                <a:latin typeface="Lora" pitchFamily="34" charset="0"/>
                <a:ea typeface="Lora" pitchFamily="34" charset="-122"/>
                <a:cs typeface="Lora" pitchFamily="34" charset="-120"/>
              </a:rPr>
              <a:t>Parole puternice și protecția datelor personale</a:t>
            </a:r>
            <a:endParaRPr lang="en-US" sz="2500" dirty="0"/>
          </a:p>
        </p:txBody>
      </p:sp>
      <p:sp>
        <p:nvSpPr>
          <p:cNvPr id="3" name="Text 1"/>
          <p:cNvSpPr/>
          <p:nvPr/>
        </p:nvSpPr>
        <p:spPr>
          <a:xfrm>
            <a:off x="542211" y="1110020"/>
            <a:ext cx="2807256" cy="239078"/>
          </a:xfrm>
          <a:prstGeom prst="rect">
            <a:avLst/>
          </a:prstGeom>
          <a:noFill/>
          <a:ln/>
        </p:spPr>
        <p:txBody>
          <a:bodyPr wrap="none" lIns="0" tIns="0" rIns="0" bIns="0" rtlCol="0" anchor="t"/>
          <a:lstStyle/>
          <a:p>
            <a:pPr marL="0" indent="0" algn="l">
              <a:lnSpc>
                <a:spcPts val="1850"/>
              </a:lnSpc>
              <a:buNone/>
            </a:pPr>
            <a:r>
              <a:rPr lang="en-US" sz="1500" dirty="0">
                <a:solidFill>
                  <a:srgbClr val="38512F"/>
                </a:solidFill>
                <a:latin typeface="Lora" pitchFamily="34" charset="0"/>
                <a:ea typeface="Lora" pitchFamily="34" charset="-122"/>
                <a:cs typeface="Lora" pitchFamily="34" charset="-120"/>
              </a:rPr>
              <a:t>Anatomia unei parole puternice</a:t>
            </a:r>
            <a:endParaRPr lang="en-US" sz="1500" dirty="0"/>
          </a:p>
        </p:txBody>
      </p:sp>
      <p:sp>
        <p:nvSpPr>
          <p:cNvPr id="4" name="Text 2"/>
          <p:cNvSpPr/>
          <p:nvPr/>
        </p:nvSpPr>
        <p:spPr>
          <a:xfrm>
            <a:off x="542211" y="1484590"/>
            <a:ext cx="7301508" cy="433864"/>
          </a:xfrm>
          <a:prstGeom prst="rect">
            <a:avLst/>
          </a:prstGeom>
          <a:noFill/>
          <a:ln/>
        </p:spPr>
        <p:txBody>
          <a:bodyPr wrap="square" lIns="0" tIns="0" rIns="0" bIns="0" rtlCol="0" anchor="t"/>
          <a:lstStyle/>
          <a:p>
            <a:pPr marL="0" indent="0" algn="l">
              <a:lnSpc>
                <a:spcPts val="1700"/>
              </a:lnSpc>
              <a:buNone/>
            </a:pPr>
            <a:r>
              <a:rPr lang="en-US" sz="1050" dirty="0">
                <a:solidFill>
                  <a:srgbClr val="3A3630"/>
                </a:solidFill>
                <a:latin typeface="Source Sans 3" pitchFamily="34" charset="0"/>
                <a:ea typeface="Source Sans 3" pitchFamily="34" charset="-122"/>
                <a:cs typeface="Source Sans 3" pitchFamily="34" charset="-120"/>
              </a:rPr>
              <a:t>O parolă puternică este prima linie de apărare împotriva accesului neautorizat la conturile dvs. Parolele slabe pot fi sparte în secunde de atacatori cibernetici, în timp ce parolele complexe pot rezista ani de zile.</a:t>
            </a:r>
            <a:endParaRPr lang="en-US" sz="1050" dirty="0"/>
          </a:p>
        </p:txBody>
      </p:sp>
      <p:sp>
        <p:nvSpPr>
          <p:cNvPr id="5" name="Shape 3"/>
          <p:cNvSpPr/>
          <p:nvPr/>
        </p:nvSpPr>
        <p:spPr>
          <a:xfrm>
            <a:off x="542211" y="2070854"/>
            <a:ext cx="304919" cy="304919"/>
          </a:xfrm>
          <a:prstGeom prst="roundRect">
            <a:avLst>
              <a:gd name="adj" fmla="val 6668"/>
            </a:avLst>
          </a:prstGeom>
          <a:solidFill>
            <a:srgbClr val="F3E7D4"/>
          </a:solidFill>
          <a:ln/>
        </p:spPr>
      </p:sp>
      <p:sp>
        <p:nvSpPr>
          <p:cNvPr id="6" name="Text 4"/>
          <p:cNvSpPr/>
          <p:nvPr/>
        </p:nvSpPr>
        <p:spPr>
          <a:xfrm>
            <a:off x="982623" y="2117408"/>
            <a:ext cx="1594723" cy="199192"/>
          </a:xfrm>
          <a:prstGeom prst="rect">
            <a:avLst/>
          </a:prstGeom>
          <a:noFill/>
          <a:ln/>
        </p:spPr>
        <p:txBody>
          <a:bodyPr wrap="none" lIns="0" tIns="0" rIns="0" bIns="0" rtlCol="0" anchor="t"/>
          <a:lstStyle/>
          <a:p>
            <a:pPr marL="0" indent="0" algn="l">
              <a:lnSpc>
                <a:spcPts val="1550"/>
              </a:lnSpc>
              <a:buNone/>
            </a:pPr>
            <a:r>
              <a:rPr lang="en-US" sz="1250" dirty="0">
                <a:solidFill>
                  <a:srgbClr val="3A3630"/>
                </a:solidFill>
                <a:latin typeface="Lora" pitchFamily="34" charset="0"/>
                <a:ea typeface="Lora" pitchFamily="34" charset="-122"/>
                <a:cs typeface="Lora" pitchFamily="34" charset="-120"/>
              </a:rPr>
              <a:t>Lungime minimă</a:t>
            </a:r>
            <a:endParaRPr lang="en-US" sz="1250" dirty="0"/>
          </a:p>
        </p:txBody>
      </p:sp>
      <p:sp>
        <p:nvSpPr>
          <p:cNvPr id="7" name="Text 5"/>
          <p:cNvSpPr/>
          <p:nvPr/>
        </p:nvSpPr>
        <p:spPr>
          <a:xfrm>
            <a:off x="982623" y="2452092"/>
            <a:ext cx="6861096" cy="216932"/>
          </a:xfrm>
          <a:prstGeom prst="rect">
            <a:avLst/>
          </a:prstGeom>
          <a:noFill/>
          <a:ln/>
        </p:spPr>
        <p:txBody>
          <a:bodyPr wrap="none" lIns="0" tIns="0" rIns="0" bIns="0" rtlCol="0" anchor="t"/>
          <a:lstStyle/>
          <a:p>
            <a:pPr marL="0" indent="0" algn="l">
              <a:lnSpc>
                <a:spcPts val="1700"/>
              </a:lnSpc>
              <a:buNone/>
            </a:pPr>
            <a:r>
              <a:rPr lang="en-US" sz="1050" dirty="0">
                <a:solidFill>
                  <a:srgbClr val="3A3630"/>
                </a:solidFill>
                <a:latin typeface="Source Sans 3" pitchFamily="34" charset="0"/>
                <a:ea typeface="Source Sans 3" pitchFamily="34" charset="-122"/>
                <a:cs typeface="Source Sans 3" pitchFamily="34" charset="-120"/>
              </a:rPr>
              <a:t>Folosiți cel puțin 12-16 caractere. Cu cât mai lung, cu atât mai greu de spart.</a:t>
            </a:r>
            <a:endParaRPr lang="en-US" sz="1050" dirty="0"/>
          </a:p>
        </p:txBody>
      </p:sp>
      <p:sp>
        <p:nvSpPr>
          <p:cNvPr id="8" name="Shape 6"/>
          <p:cNvSpPr/>
          <p:nvPr/>
        </p:nvSpPr>
        <p:spPr>
          <a:xfrm>
            <a:off x="542211" y="2940129"/>
            <a:ext cx="304919" cy="304919"/>
          </a:xfrm>
          <a:prstGeom prst="roundRect">
            <a:avLst>
              <a:gd name="adj" fmla="val 6668"/>
            </a:avLst>
          </a:prstGeom>
          <a:solidFill>
            <a:srgbClr val="F3E7D4"/>
          </a:solidFill>
          <a:ln/>
        </p:spPr>
      </p:sp>
      <p:sp>
        <p:nvSpPr>
          <p:cNvPr id="9" name="Text 7"/>
          <p:cNvSpPr/>
          <p:nvPr/>
        </p:nvSpPr>
        <p:spPr>
          <a:xfrm>
            <a:off x="982623" y="2986683"/>
            <a:ext cx="1778556" cy="199192"/>
          </a:xfrm>
          <a:prstGeom prst="rect">
            <a:avLst/>
          </a:prstGeom>
          <a:noFill/>
          <a:ln/>
        </p:spPr>
        <p:txBody>
          <a:bodyPr wrap="none" lIns="0" tIns="0" rIns="0" bIns="0" rtlCol="0" anchor="t"/>
          <a:lstStyle/>
          <a:p>
            <a:pPr marL="0" indent="0" algn="l">
              <a:lnSpc>
                <a:spcPts val="1550"/>
              </a:lnSpc>
              <a:buNone/>
            </a:pPr>
            <a:r>
              <a:rPr lang="en-US" sz="1250" dirty="0">
                <a:solidFill>
                  <a:srgbClr val="3A3630"/>
                </a:solidFill>
                <a:latin typeface="Lora" pitchFamily="34" charset="0"/>
                <a:ea typeface="Lora" pitchFamily="34" charset="-122"/>
                <a:cs typeface="Lora" pitchFamily="34" charset="-120"/>
              </a:rPr>
              <a:t>Diversitate de caractere</a:t>
            </a:r>
            <a:endParaRPr lang="en-US" sz="1250" dirty="0"/>
          </a:p>
        </p:txBody>
      </p:sp>
      <p:sp>
        <p:nvSpPr>
          <p:cNvPr id="10" name="Text 8"/>
          <p:cNvSpPr/>
          <p:nvPr/>
        </p:nvSpPr>
        <p:spPr>
          <a:xfrm>
            <a:off x="982623" y="3321368"/>
            <a:ext cx="6861096" cy="216932"/>
          </a:xfrm>
          <a:prstGeom prst="rect">
            <a:avLst/>
          </a:prstGeom>
          <a:noFill/>
          <a:ln/>
        </p:spPr>
        <p:txBody>
          <a:bodyPr wrap="none" lIns="0" tIns="0" rIns="0" bIns="0" rtlCol="0" anchor="t"/>
          <a:lstStyle/>
          <a:p>
            <a:pPr marL="0" indent="0" algn="l">
              <a:lnSpc>
                <a:spcPts val="1700"/>
              </a:lnSpc>
              <a:buNone/>
            </a:pPr>
            <a:r>
              <a:rPr lang="en-US" sz="1050" dirty="0">
                <a:solidFill>
                  <a:srgbClr val="3A3630"/>
                </a:solidFill>
                <a:latin typeface="Source Sans 3" pitchFamily="34" charset="0"/>
                <a:ea typeface="Source Sans 3" pitchFamily="34" charset="-122"/>
                <a:cs typeface="Source Sans 3" pitchFamily="34" charset="-120"/>
              </a:rPr>
              <a:t>Combinați litere mari și mici, cifre și simboluri speciale (!@#$%^&amp;*).</a:t>
            </a:r>
            <a:endParaRPr lang="en-US" sz="1050" dirty="0"/>
          </a:p>
        </p:txBody>
      </p:sp>
      <p:sp>
        <p:nvSpPr>
          <p:cNvPr id="11" name="Shape 9"/>
          <p:cNvSpPr/>
          <p:nvPr/>
        </p:nvSpPr>
        <p:spPr>
          <a:xfrm>
            <a:off x="542211" y="3809405"/>
            <a:ext cx="304919" cy="304919"/>
          </a:xfrm>
          <a:prstGeom prst="roundRect">
            <a:avLst>
              <a:gd name="adj" fmla="val 6668"/>
            </a:avLst>
          </a:prstGeom>
          <a:solidFill>
            <a:srgbClr val="F3E7D4"/>
          </a:solidFill>
          <a:ln/>
        </p:spPr>
      </p:sp>
      <p:sp>
        <p:nvSpPr>
          <p:cNvPr id="12" name="Text 10"/>
          <p:cNvSpPr/>
          <p:nvPr/>
        </p:nvSpPr>
        <p:spPr>
          <a:xfrm>
            <a:off x="982623" y="3855958"/>
            <a:ext cx="2015728" cy="199192"/>
          </a:xfrm>
          <a:prstGeom prst="rect">
            <a:avLst/>
          </a:prstGeom>
          <a:noFill/>
          <a:ln/>
        </p:spPr>
        <p:txBody>
          <a:bodyPr wrap="none" lIns="0" tIns="0" rIns="0" bIns="0" rtlCol="0" anchor="t"/>
          <a:lstStyle/>
          <a:p>
            <a:pPr marL="0" indent="0" algn="l">
              <a:lnSpc>
                <a:spcPts val="1550"/>
              </a:lnSpc>
              <a:buNone/>
            </a:pPr>
            <a:r>
              <a:rPr lang="en-US" sz="1250" dirty="0">
                <a:solidFill>
                  <a:srgbClr val="3A3630"/>
                </a:solidFill>
                <a:latin typeface="Lora" pitchFamily="34" charset="0"/>
                <a:ea typeface="Lora" pitchFamily="34" charset="-122"/>
                <a:cs typeface="Lora" pitchFamily="34" charset="-120"/>
              </a:rPr>
              <a:t>Evitați informații personale</a:t>
            </a:r>
            <a:endParaRPr lang="en-US" sz="1250" dirty="0"/>
          </a:p>
        </p:txBody>
      </p:sp>
      <p:sp>
        <p:nvSpPr>
          <p:cNvPr id="13" name="Text 11"/>
          <p:cNvSpPr/>
          <p:nvPr/>
        </p:nvSpPr>
        <p:spPr>
          <a:xfrm>
            <a:off x="982623" y="4190643"/>
            <a:ext cx="6861096" cy="216932"/>
          </a:xfrm>
          <a:prstGeom prst="rect">
            <a:avLst/>
          </a:prstGeom>
          <a:noFill/>
          <a:ln/>
        </p:spPr>
        <p:txBody>
          <a:bodyPr wrap="none" lIns="0" tIns="0" rIns="0" bIns="0" rtlCol="0" anchor="t"/>
          <a:lstStyle/>
          <a:p>
            <a:pPr marL="0" indent="0" algn="l">
              <a:lnSpc>
                <a:spcPts val="1700"/>
              </a:lnSpc>
              <a:buNone/>
            </a:pPr>
            <a:r>
              <a:rPr lang="en-US" sz="1050" dirty="0">
                <a:solidFill>
                  <a:srgbClr val="3A3630"/>
                </a:solidFill>
                <a:latin typeface="Source Sans 3" pitchFamily="34" charset="0"/>
                <a:ea typeface="Source Sans 3" pitchFamily="34" charset="-122"/>
                <a:cs typeface="Source Sans 3" pitchFamily="34" charset="-120"/>
              </a:rPr>
              <a:t>Nu folosiți nume, date de naștere sau cuvinte comune din dicționar.</a:t>
            </a:r>
            <a:endParaRPr lang="en-US" sz="1050" dirty="0"/>
          </a:p>
        </p:txBody>
      </p:sp>
      <p:sp>
        <p:nvSpPr>
          <p:cNvPr id="14" name="Shape 12"/>
          <p:cNvSpPr/>
          <p:nvPr/>
        </p:nvSpPr>
        <p:spPr>
          <a:xfrm>
            <a:off x="542211" y="4678680"/>
            <a:ext cx="304919" cy="304919"/>
          </a:xfrm>
          <a:prstGeom prst="roundRect">
            <a:avLst>
              <a:gd name="adj" fmla="val 6668"/>
            </a:avLst>
          </a:prstGeom>
          <a:solidFill>
            <a:srgbClr val="F3E7D4"/>
          </a:solidFill>
          <a:ln/>
        </p:spPr>
      </p:sp>
      <p:sp>
        <p:nvSpPr>
          <p:cNvPr id="15" name="Text 13"/>
          <p:cNvSpPr/>
          <p:nvPr/>
        </p:nvSpPr>
        <p:spPr>
          <a:xfrm>
            <a:off x="982623" y="4725233"/>
            <a:ext cx="2156222" cy="199192"/>
          </a:xfrm>
          <a:prstGeom prst="rect">
            <a:avLst/>
          </a:prstGeom>
          <a:noFill/>
          <a:ln/>
        </p:spPr>
        <p:txBody>
          <a:bodyPr wrap="none" lIns="0" tIns="0" rIns="0" bIns="0" rtlCol="0" anchor="t"/>
          <a:lstStyle/>
          <a:p>
            <a:pPr marL="0" indent="0" algn="l">
              <a:lnSpc>
                <a:spcPts val="1550"/>
              </a:lnSpc>
              <a:buNone/>
            </a:pPr>
            <a:r>
              <a:rPr lang="en-US" sz="1250" dirty="0">
                <a:solidFill>
                  <a:srgbClr val="3A3630"/>
                </a:solidFill>
                <a:latin typeface="Lora" pitchFamily="34" charset="0"/>
                <a:ea typeface="Lora" pitchFamily="34" charset="-122"/>
                <a:cs typeface="Lora" pitchFamily="34" charset="-120"/>
              </a:rPr>
              <a:t>Unicitate pentru fiecare cont</a:t>
            </a:r>
            <a:endParaRPr lang="en-US" sz="1250" dirty="0"/>
          </a:p>
        </p:txBody>
      </p:sp>
      <p:sp>
        <p:nvSpPr>
          <p:cNvPr id="16" name="Text 14"/>
          <p:cNvSpPr/>
          <p:nvPr/>
        </p:nvSpPr>
        <p:spPr>
          <a:xfrm>
            <a:off x="982623" y="5059918"/>
            <a:ext cx="6861096" cy="216932"/>
          </a:xfrm>
          <a:prstGeom prst="rect">
            <a:avLst/>
          </a:prstGeom>
          <a:noFill/>
          <a:ln/>
        </p:spPr>
        <p:txBody>
          <a:bodyPr wrap="none" lIns="0" tIns="0" rIns="0" bIns="0" rtlCol="0" anchor="t"/>
          <a:lstStyle/>
          <a:p>
            <a:pPr marL="0" indent="0" algn="l">
              <a:lnSpc>
                <a:spcPts val="1700"/>
              </a:lnSpc>
              <a:buNone/>
            </a:pPr>
            <a:r>
              <a:rPr lang="en-US" sz="1050" dirty="0">
                <a:solidFill>
                  <a:srgbClr val="3A3630"/>
                </a:solidFill>
                <a:latin typeface="Source Sans 3" pitchFamily="34" charset="0"/>
                <a:ea typeface="Source Sans 3" pitchFamily="34" charset="-122"/>
                <a:cs typeface="Source Sans 3" pitchFamily="34" charset="-120"/>
              </a:rPr>
              <a:t>Nu reutilizați niciodată aceeași parolă pe multiple platforme.</a:t>
            </a:r>
            <a:endParaRPr lang="en-US" sz="1050" dirty="0"/>
          </a:p>
        </p:txBody>
      </p:sp>
      <p:pic>
        <p:nvPicPr>
          <p:cNvPr id="17" name="Image 0" descr="preencoded.png"/>
          <p:cNvPicPr>
            <a:picLocks noChangeAspect="1"/>
          </p:cNvPicPr>
          <p:nvPr/>
        </p:nvPicPr>
        <p:blipFill>
          <a:blip r:embed="rId3"/>
          <a:stretch>
            <a:fillRect/>
          </a:stretch>
        </p:blipFill>
        <p:spPr>
          <a:xfrm>
            <a:off x="8181856" y="1126927"/>
            <a:ext cx="5913834" cy="5913834"/>
          </a:xfrm>
          <a:prstGeom prst="rect">
            <a:avLst/>
          </a:prstGeom>
        </p:spPr>
      </p:pic>
      <p:grpSp>
        <p:nvGrpSpPr>
          <p:cNvPr id="25" name="Grupare 24"/>
          <p:cNvGrpSpPr/>
          <p:nvPr/>
        </p:nvGrpSpPr>
        <p:grpSpPr>
          <a:xfrm>
            <a:off x="694670" y="5880665"/>
            <a:ext cx="5913834" cy="1940243"/>
            <a:chOff x="8181856" y="7193161"/>
            <a:chExt cx="5913834" cy="1940243"/>
          </a:xfrm>
        </p:grpSpPr>
        <p:grpSp>
          <p:nvGrpSpPr>
            <p:cNvPr id="24" name="Grupare 23"/>
            <p:cNvGrpSpPr/>
            <p:nvPr/>
          </p:nvGrpSpPr>
          <p:grpSpPr>
            <a:xfrm>
              <a:off x="8181856" y="7193161"/>
              <a:ext cx="5913834" cy="1411605"/>
              <a:chOff x="8181856" y="7193161"/>
              <a:chExt cx="5913834" cy="1411605"/>
            </a:xfrm>
          </p:grpSpPr>
          <p:sp>
            <p:nvSpPr>
              <p:cNvPr id="18" name="Text 15"/>
              <p:cNvSpPr/>
              <p:nvPr/>
            </p:nvSpPr>
            <p:spPr>
              <a:xfrm>
                <a:off x="8181856" y="7193161"/>
                <a:ext cx="1913692" cy="239078"/>
              </a:xfrm>
              <a:prstGeom prst="rect">
                <a:avLst/>
              </a:prstGeom>
              <a:noFill/>
              <a:ln/>
            </p:spPr>
            <p:txBody>
              <a:bodyPr wrap="none" lIns="0" tIns="0" rIns="0" bIns="0" rtlCol="0" anchor="t"/>
              <a:lstStyle/>
              <a:p>
                <a:pPr marL="0" indent="0" algn="l">
                  <a:lnSpc>
                    <a:spcPts val="1850"/>
                  </a:lnSpc>
                  <a:buNone/>
                </a:pPr>
                <a:r>
                  <a:rPr lang="en-US" sz="1500" dirty="0">
                    <a:solidFill>
                      <a:srgbClr val="38512F"/>
                    </a:solidFill>
                    <a:latin typeface="Lora" pitchFamily="34" charset="0"/>
                    <a:ea typeface="Lora" pitchFamily="34" charset="-122"/>
                    <a:cs typeface="Lora" pitchFamily="34" charset="-120"/>
                  </a:rPr>
                  <a:t>Manageri de parole</a:t>
                </a:r>
                <a:endParaRPr lang="en-US" sz="1500" dirty="0"/>
              </a:p>
            </p:txBody>
          </p:sp>
          <p:sp>
            <p:nvSpPr>
              <p:cNvPr id="19" name="Text 16"/>
              <p:cNvSpPr/>
              <p:nvPr/>
            </p:nvSpPr>
            <p:spPr>
              <a:xfrm>
                <a:off x="8181856" y="7567732"/>
                <a:ext cx="5913834" cy="433864"/>
              </a:xfrm>
              <a:prstGeom prst="rect">
                <a:avLst/>
              </a:prstGeom>
              <a:noFill/>
              <a:ln/>
            </p:spPr>
            <p:txBody>
              <a:bodyPr wrap="square" lIns="0" tIns="0" rIns="0" bIns="0" rtlCol="0" anchor="t"/>
              <a:lstStyle/>
              <a:p>
                <a:pPr marL="0" indent="0" algn="l">
                  <a:lnSpc>
                    <a:spcPts val="1700"/>
                  </a:lnSpc>
                  <a:buNone/>
                </a:pPr>
                <a:r>
                  <a:rPr lang="en-US" sz="1050" dirty="0">
                    <a:solidFill>
                      <a:srgbClr val="3A3630"/>
                    </a:solidFill>
                    <a:latin typeface="Source Sans 3" pitchFamily="34" charset="0"/>
                    <a:ea typeface="Source Sans 3" pitchFamily="34" charset="-122"/>
                    <a:cs typeface="Source Sans 3" pitchFamily="34" charset="-120"/>
                  </a:rPr>
                  <a:t>Software-ul de management al parolelor generează, stochează și completează automat parole complexe. Soluții populare:</a:t>
                </a:r>
                <a:endParaRPr lang="en-US" sz="1050" dirty="0"/>
              </a:p>
            </p:txBody>
          </p:sp>
          <p:sp>
            <p:nvSpPr>
              <p:cNvPr id="20" name="Text 17"/>
              <p:cNvSpPr/>
              <p:nvPr/>
            </p:nvSpPr>
            <p:spPr>
              <a:xfrm>
                <a:off x="8181856" y="8123515"/>
                <a:ext cx="5913834" cy="216932"/>
              </a:xfrm>
              <a:prstGeom prst="rect">
                <a:avLst/>
              </a:prstGeom>
              <a:noFill/>
              <a:ln/>
            </p:spPr>
            <p:txBody>
              <a:bodyPr wrap="none" lIns="0" tIns="0" rIns="0" bIns="0" rtlCol="0" anchor="t"/>
              <a:lstStyle/>
              <a:p>
                <a:pPr marL="342900" indent="-342900" algn="l">
                  <a:lnSpc>
                    <a:spcPts val="1700"/>
                  </a:lnSpc>
                  <a:buSzPct val="100000"/>
                  <a:buChar char="•"/>
                </a:pPr>
                <a:r>
                  <a:rPr lang="en-US" sz="1050" b="1" dirty="0">
                    <a:solidFill>
                      <a:srgbClr val="3A3630"/>
                    </a:solidFill>
                    <a:latin typeface="Source Sans 3" pitchFamily="34" charset="0"/>
                    <a:ea typeface="Source Sans 3" pitchFamily="34" charset="-122"/>
                    <a:cs typeface="Source Sans 3" pitchFamily="34" charset="-120"/>
                  </a:rPr>
                  <a:t>1Password:</a:t>
                </a:r>
                <a:r>
                  <a:rPr lang="en-US" sz="1050" dirty="0">
                    <a:solidFill>
                      <a:srgbClr val="3A3630"/>
                    </a:solidFill>
                    <a:latin typeface="Source Sans 3" pitchFamily="34" charset="0"/>
                    <a:ea typeface="Source Sans 3" pitchFamily="34" charset="-122"/>
                    <a:cs typeface="Source Sans 3" pitchFamily="34" charset="-120"/>
                  </a:rPr>
                  <a:t> interfață intuitivă, sincronizare între dispozitive</a:t>
                </a:r>
                <a:endParaRPr lang="en-US" sz="1050" dirty="0"/>
              </a:p>
            </p:txBody>
          </p:sp>
          <p:sp>
            <p:nvSpPr>
              <p:cNvPr id="21" name="Text 18"/>
              <p:cNvSpPr/>
              <p:nvPr/>
            </p:nvSpPr>
            <p:spPr>
              <a:xfrm>
                <a:off x="8181856" y="8387834"/>
                <a:ext cx="5913834" cy="216932"/>
              </a:xfrm>
              <a:prstGeom prst="rect">
                <a:avLst/>
              </a:prstGeom>
              <a:noFill/>
              <a:ln/>
            </p:spPr>
            <p:txBody>
              <a:bodyPr wrap="none" lIns="0" tIns="0" rIns="0" bIns="0" rtlCol="0" anchor="t"/>
              <a:lstStyle/>
              <a:p>
                <a:pPr marL="342900" indent="-342900" algn="l">
                  <a:lnSpc>
                    <a:spcPts val="1700"/>
                  </a:lnSpc>
                  <a:buSzPct val="100000"/>
                  <a:buChar char="•"/>
                </a:pPr>
                <a:r>
                  <a:rPr lang="en-US" sz="1050" b="1" dirty="0">
                    <a:solidFill>
                      <a:srgbClr val="3A3630"/>
                    </a:solidFill>
                    <a:latin typeface="Source Sans 3" pitchFamily="34" charset="0"/>
                    <a:ea typeface="Source Sans 3" pitchFamily="34" charset="-122"/>
                    <a:cs typeface="Source Sans 3" pitchFamily="34" charset="-120"/>
                  </a:rPr>
                  <a:t>Bitwarden:</a:t>
                </a:r>
                <a:r>
                  <a:rPr lang="en-US" sz="1050" dirty="0">
                    <a:solidFill>
                      <a:srgbClr val="3A3630"/>
                    </a:solidFill>
                    <a:latin typeface="Source Sans 3" pitchFamily="34" charset="0"/>
                    <a:ea typeface="Source Sans 3" pitchFamily="34" charset="-122"/>
                    <a:cs typeface="Source Sans 3" pitchFamily="34" charset="-120"/>
                  </a:rPr>
                  <a:t> open-source, gratuit pentru uz personal</a:t>
                </a:r>
                <a:endParaRPr lang="en-US" sz="1050" dirty="0"/>
              </a:p>
            </p:txBody>
          </p:sp>
        </p:grpSp>
        <p:sp>
          <p:nvSpPr>
            <p:cNvPr id="22" name="Text 19"/>
            <p:cNvSpPr/>
            <p:nvPr/>
          </p:nvSpPr>
          <p:spPr>
            <a:xfrm>
              <a:off x="8181856" y="8652153"/>
              <a:ext cx="5913834" cy="216932"/>
            </a:xfrm>
            <a:prstGeom prst="rect">
              <a:avLst/>
            </a:prstGeom>
            <a:noFill/>
            <a:ln/>
          </p:spPr>
          <p:txBody>
            <a:bodyPr wrap="none" lIns="0" tIns="0" rIns="0" bIns="0" rtlCol="0" anchor="t"/>
            <a:lstStyle/>
            <a:p>
              <a:pPr marL="342900" indent="-342900" algn="l">
                <a:lnSpc>
                  <a:spcPts val="1700"/>
                </a:lnSpc>
                <a:buSzPct val="100000"/>
                <a:buChar char="•"/>
              </a:pPr>
              <a:r>
                <a:rPr lang="en-US" sz="1050" b="1" dirty="0">
                  <a:solidFill>
                    <a:srgbClr val="3A3630"/>
                  </a:solidFill>
                  <a:latin typeface="Source Sans 3" pitchFamily="34" charset="0"/>
                  <a:ea typeface="Source Sans 3" pitchFamily="34" charset="-122"/>
                  <a:cs typeface="Source Sans 3" pitchFamily="34" charset="-120"/>
                </a:rPr>
                <a:t>LastPass:</a:t>
              </a:r>
              <a:r>
                <a:rPr lang="en-US" sz="1050" dirty="0">
                  <a:solidFill>
                    <a:srgbClr val="3A3630"/>
                  </a:solidFill>
                  <a:latin typeface="Source Sans 3" pitchFamily="34" charset="0"/>
                  <a:ea typeface="Source Sans 3" pitchFamily="34" charset="-122"/>
                  <a:cs typeface="Source Sans 3" pitchFamily="34" charset="-120"/>
                </a:rPr>
                <a:t> versiune gratuită robustă, extensii pentru toate browserele</a:t>
              </a:r>
              <a:endParaRPr lang="en-US" sz="1050" dirty="0"/>
            </a:p>
          </p:txBody>
        </p:sp>
        <p:sp>
          <p:nvSpPr>
            <p:cNvPr id="23" name="Text 20"/>
            <p:cNvSpPr/>
            <p:nvPr/>
          </p:nvSpPr>
          <p:spPr>
            <a:xfrm>
              <a:off x="8181856" y="8916472"/>
              <a:ext cx="5913834" cy="216932"/>
            </a:xfrm>
            <a:prstGeom prst="rect">
              <a:avLst/>
            </a:prstGeom>
            <a:noFill/>
            <a:ln/>
          </p:spPr>
          <p:txBody>
            <a:bodyPr wrap="none" lIns="0" tIns="0" rIns="0" bIns="0" rtlCol="0" anchor="t"/>
            <a:lstStyle/>
            <a:p>
              <a:pPr marL="342900" indent="-342900" algn="l">
                <a:lnSpc>
                  <a:spcPts val="1700"/>
                </a:lnSpc>
                <a:buSzPct val="100000"/>
                <a:buChar char="•"/>
              </a:pPr>
              <a:r>
                <a:rPr lang="en-US" sz="1050" b="1" dirty="0">
                  <a:solidFill>
                    <a:srgbClr val="3A3630"/>
                  </a:solidFill>
                  <a:latin typeface="Source Sans 3" pitchFamily="34" charset="0"/>
                  <a:ea typeface="Source Sans 3" pitchFamily="34" charset="-122"/>
                  <a:cs typeface="Source Sans 3" pitchFamily="34" charset="-120"/>
                </a:rPr>
                <a:t>Dashlane:</a:t>
              </a:r>
              <a:r>
                <a:rPr lang="en-US" sz="1050" dirty="0">
                  <a:solidFill>
                    <a:srgbClr val="3A3630"/>
                  </a:solidFill>
                  <a:latin typeface="Source Sans 3" pitchFamily="34" charset="0"/>
                  <a:ea typeface="Source Sans 3" pitchFamily="34" charset="-122"/>
                  <a:cs typeface="Source Sans 3" pitchFamily="34" charset="-120"/>
                </a:rPr>
                <a:t> monitorizare dark web, VPN inclus</a:t>
              </a:r>
              <a:endParaRPr lang="en-US" sz="105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37830" y="656749"/>
            <a:ext cx="7896820" cy="542449"/>
          </a:xfrm>
          <a:prstGeom prst="rect">
            <a:avLst/>
          </a:prstGeom>
          <a:noFill/>
          <a:ln/>
        </p:spPr>
        <p:txBody>
          <a:bodyPr wrap="none" lIns="0" tIns="0" rIns="0" bIns="0" rtlCol="0" anchor="t"/>
          <a:lstStyle/>
          <a:p>
            <a:pPr marL="0" indent="0" algn="l">
              <a:lnSpc>
                <a:spcPts val="4250"/>
              </a:lnSpc>
              <a:buNone/>
            </a:pPr>
            <a:r>
              <a:rPr lang="en-US" sz="3400" dirty="0">
                <a:solidFill>
                  <a:srgbClr val="38512F"/>
                </a:solidFill>
                <a:latin typeface="Lora" pitchFamily="34" charset="0"/>
                <a:ea typeface="Lora" pitchFamily="34" charset="-122"/>
                <a:cs typeface="Lora" pitchFamily="34" charset="-120"/>
              </a:rPr>
              <a:t>Recunoașterea tentativelor de phishing</a:t>
            </a:r>
            <a:endParaRPr lang="en-US" sz="34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37830" y="1568053"/>
            <a:ext cx="553283" cy="553283"/>
          </a:xfrm>
          <a:prstGeom prst="rect">
            <a:avLst/>
          </a:prstGeom>
        </p:spPr>
      </p:pic>
      <p:sp>
        <p:nvSpPr>
          <p:cNvPr id="4" name="Text 1"/>
          <p:cNvSpPr/>
          <p:nvPr/>
        </p:nvSpPr>
        <p:spPr>
          <a:xfrm>
            <a:off x="737830" y="2351842"/>
            <a:ext cx="2170033" cy="271224"/>
          </a:xfrm>
          <a:prstGeom prst="rect">
            <a:avLst/>
          </a:prstGeom>
          <a:noFill/>
          <a:ln/>
        </p:spPr>
        <p:txBody>
          <a:bodyPr wrap="none" lIns="0" tIns="0" rIns="0" bIns="0" rtlCol="0" anchor="t"/>
          <a:lstStyle/>
          <a:p>
            <a:pPr marL="0" indent="0" algn="l">
              <a:lnSpc>
                <a:spcPts val="2100"/>
              </a:lnSpc>
              <a:buNone/>
            </a:pPr>
            <a:r>
              <a:rPr lang="en-US" sz="1700" dirty="0">
                <a:solidFill>
                  <a:srgbClr val="3A3630"/>
                </a:solidFill>
                <a:latin typeface="Lora" pitchFamily="34" charset="0"/>
                <a:ea typeface="Lora" pitchFamily="34" charset="-122"/>
                <a:cs typeface="Lora" pitchFamily="34" charset="-120"/>
              </a:rPr>
              <a:t>Expeditor suspect</a:t>
            </a:r>
            <a:endParaRPr lang="en-US" sz="1700" dirty="0"/>
          </a:p>
        </p:txBody>
      </p:sp>
      <p:sp>
        <p:nvSpPr>
          <p:cNvPr id="5" name="Text 2"/>
          <p:cNvSpPr/>
          <p:nvPr/>
        </p:nvSpPr>
        <p:spPr>
          <a:xfrm>
            <a:off x="737830" y="2733675"/>
            <a:ext cx="6462117" cy="590074"/>
          </a:xfrm>
          <a:prstGeom prst="rect">
            <a:avLst/>
          </a:prstGeom>
          <a:noFill/>
          <a:ln/>
        </p:spPr>
        <p:txBody>
          <a:bodyPr wrap="squar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Verificați atent adresa de email. Phisherii folosesc adrese similare cu cele oficiale, dar cu mici modificări (ex: support@amaz0n.com în loc de amazon.com).</a:t>
            </a:r>
            <a:endParaRPr lang="en-US" sz="1450" dirty="0"/>
          </a:p>
        </p:txBody>
      </p:sp>
      <p:pic>
        <p:nvPicPr>
          <p:cNvPr id="6"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7430452" y="1568053"/>
            <a:ext cx="553283" cy="553283"/>
          </a:xfrm>
          <a:prstGeom prst="rect">
            <a:avLst/>
          </a:prstGeom>
        </p:spPr>
      </p:pic>
      <p:sp>
        <p:nvSpPr>
          <p:cNvPr id="7" name="Text 3"/>
          <p:cNvSpPr/>
          <p:nvPr/>
        </p:nvSpPr>
        <p:spPr>
          <a:xfrm>
            <a:off x="7430452" y="2351842"/>
            <a:ext cx="2170033" cy="271224"/>
          </a:xfrm>
          <a:prstGeom prst="rect">
            <a:avLst/>
          </a:prstGeom>
          <a:noFill/>
          <a:ln/>
        </p:spPr>
        <p:txBody>
          <a:bodyPr wrap="none" lIns="0" tIns="0" rIns="0" bIns="0" rtlCol="0" anchor="t"/>
          <a:lstStyle/>
          <a:p>
            <a:pPr marL="0" indent="0" algn="l">
              <a:lnSpc>
                <a:spcPts val="2100"/>
              </a:lnSpc>
              <a:buNone/>
            </a:pPr>
            <a:r>
              <a:rPr lang="en-US" sz="1700" dirty="0">
                <a:solidFill>
                  <a:srgbClr val="3A3630"/>
                </a:solidFill>
                <a:latin typeface="Lora" pitchFamily="34" charset="0"/>
                <a:ea typeface="Lora" pitchFamily="34" charset="-122"/>
                <a:cs typeface="Lora" pitchFamily="34" charset="-120"/>
              </a:rPr>
              <a:t>Urgență artificială</a:t>
            </a:r>
            <a:endParaRPr lang="en-US" sz="1700" dirty="0"/>
          </a:p>
        </p:txBody>
      </p:sp>
      <p:sp>
        <p:nvSpPr>
          <p:cNvPr id="8" name="Text 4"/>
          <p:cNvSpPr/>
          <p:nvPr/>
        </p:nvSpPr>
        <p:spPr>
          <a:xfrm>
            <a:off x="7430452" y="2733675"/>
            <a:ext cx="6462117" cy="590074"/>
          </a:xfrm>
          <a:prstGeom prst="rect">
            <a:avLst/>
          </a:prstGeom>
          <a:noFill/>
          <a:ln/>
        </p:spPr>
        <p:txBody>
          <a:bodyPr wrap="squar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Mesajele care solicită acțiuni imediate ("Contul va fi închis în 24h!") sunt tactici clasice de manipulare. Instituțiile legitime nu operează astfel.</a:t>
            </a:r>
            <a:endParaRPr lang="en-US" sz="1450" dirty="0"/>
          </a:p>
        </p:txBody>
      </p:sp>
      <p:pic>
        <p:nvPicPr>
          <p:cNvPr id="9"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737830" y="3692604"/>
            <a:ext cx="553283" cy="553283"/>
          </a:xfrm>
          <a:prstGeom prst="rect">
            <a:avLst/>
          </a:prstGeom>
        </p:spPr>
      </p:pic>
      <p:sp>
        <p:nvSpPr>
          <p:cNvPr id="10" name="Text 5"/>
          <p:cNvSpPr/>
          <p:nvPr/>
        </p:nvSpPr>
        <p:spPr>
          <a:xfrm>
            <a:off x="737830" y="4476393"/>
            <a:ext cx="2170033" cy="271224"/>
          </a:xfrm>
          <a:prstGeom prst="rect">
            <a:avLst/>
          </a:prstGeom>
          <a:noFill/>
          <a:ln/>
        </p:spPr>
        <p:txBody>
          <a:bodyPr wrap="none" lIns="0" tIns="0" rIns="0" bIns="0" rtlCol="0" anchor="t"/>
          <a:lstStyle/>
          <a:p>
            <a:pPr marL="0" indent="0" algn="l">
              <a:lnSpc>
                <a:spcPts val="2100"/>
              </a:lnSpc>
              <a:buNone/>
            </a:pPr>
            <a:r>
              <a:rPr lang="en-US" sz="1700" dirty="0">
                <a:solidFill>
                  <a:srgbClr val="3A3630"/>
                </a:solidFill>
                <a:latin typeface="Lora" pitchFamily="34" charset="0"/>
                <a:ea typeface="Lora" pitchFamily="34" charset="-122"/>
                <a:cs typeface="Lora" pitchFamily="34" charset="-120"/>
              </a:rPr>
              <a:t>Link-uri înșelătoare</a:t>
            </a:r>
            <a:endParaRPr lang="en-US" sz="1700" dirty="0"/>
          </a:p>
        </p:txBody>
      </p:sp>
      <p:sp>
        <p:nvSpPr>
          <p:cNvPr id="11" name="Text 6"/>
          <p:cNvSpPr/>
          <p:nvPr/>
        </p:nvSpPr>
        <p:spPr>
          <a:xfrm>
            <a:off x="737830" y="4858226"/>
            <a:ext cx="6462117" cy="590074"/>
          </a:xfrm>
          <a:prstGeom prst="rect">
            <a:avLst/>
          </a:prstGeom>
          <a:noFill/>
          <a:ln/>
        </p:spPr>
        <p:txBody>
          <a:bodyPr wrap="squar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Treceți mouse-ul peste link-uri fără a face clic. URL-ul real apare în colțul browserului. Site-uri false imită designul celor reale.</a:t>
            </a:r>
            <a:endParaRPr lang="en-US" sz="1450" dirty="0"/>
          </a:p>
        </p:txBody>
      </p:sp>
      <p:pic>
        <p:nvPicPr>
          <p:cNvPr id="12" name="Image 3"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7430452" y="3692604"/>
            <a:ext cx="553283" cy="553283"/>
          </a:xfrm>
          <a:prstGeom prst="rect">
            <a:avLst/>
          </a:prstGeom>
        </p:spPr>
      </p:pic>
      <p:sp>
        <p:nvSpPr>
          <p:cNvPr id="13" name="Text 7"/>
          <p:cNvSpPr/>
          <p:nvPr/>
        </p:nvSpPr>
        <p:spPr>
          <a:xfrm>
            <a:off x="7430452" y="4476393"/>
            <a:ext cx="2405182" cy="271224"/>
          </a:xfrm>
          <a:prstGeom prst="rect">
            <a:avLst/>
          </a:prstGeom>
          <a:noFill/>
          <a:ln/>
        </p:spPr>
        <p:txBody>
          <a:bodyPr wrap="none" lIns="0" tIns="0" rIns="0" bIns="0" rtlCol="0" anchor="t"/>
          <a:lstStyle/>
          <a:p>
            <a:pPr marL="0" indent="0" algn="l">
              <a:lnSpc>
                <a:spcPts val="2100"/>
              </a:lnSpc>
              <a:buNone/>
            </a:pPr>
            <a:r>
              <a:rPr lang="en-US" sz="1700" dirty="0">
                <a:solidFill>
                  <a:srgbClr val="3A3630"/>
                </a:solidFill>
                <a:latin typeface="Lora" pitchFamily="34" charset="0"/>
                <a:ea typeface="Lora" pitchFamily="34" charset="-122"/>
                <a:cs typeface="Lora" pitchFamily="34" charset="-120"/>
              </a:rPr>
              <a:t>Atașamente periculoase</a:t>
            </a:r>
            <a:endParaRPr lang="en-US" sz="1700" dirty="0"/>
          </a:p>
        </p:txBody>
      </p:sp>
      <p:sp>
        <p:nvSpPr>
          <p:cNvPr id="14" name="Text 8"/>
          <p:cNvSpPr/>
          <p:nvPr/>
        </p:nvSpPr>
        <p:spPr>
          <a:xfrm>
            <a:off x="7430452" y="4858226"/>
            <a:ext cx="6462117" cy="590074"/>
          </a:xfrm>
          <a:prstGeom prst="rect">
            <a:avLst/>
          </a:prstGeom>
          <a:noFill/>
          <a:ln/>
        </p:spPr>
        <p:txBody>
          <a:bodyPr wrap="squar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Nu deschideți atașamente nesolicitate, chiar dacă par să provină de la contacte cunoscute. Pot conține malware sau ransomware.</a:t>
            </a:r>
            <a:endParaRPr lang="en-US" sz="1450" dirty="0"/>
          </a:p>
        </p:txBody>
      </p:sp>
      <p:pic>
        <p:nvPicPr>
          <p:cNvPr id="15" name="Image 4" descr="preencoded.png"/>
          <p:cNvPicPr>
            <a:picLocks noChangeAspect="1"/>
          </p:cNvPicPr>
          <p:nvPr/>
        </p:nvPicPr>
        <p:blipFill>
          <a:blip r:embed="rId3">
            <a:extLst>
              <a:ext uri="{96DAC541-7B7A-43D3-8B79-37D633B846F1}">
                <asvg:svgBlip xmlns:asvg="http://schemas.microsoft.com/office/drawing/2016/SVG/main" xmlns="" r:embed="rId10"/>
              </a:ext>
            </a:extLst>
          </a:blip>
          <a:stretch>
            <a:fillRect/>
          </a:stretch>
        </p:blipFill>
        <p:spPr>
          <a:xfrm>
            <a:off x="737830" y="5817156"/>
            <a:ext cx="553283" cy="553283"/>
          </a:xfrm>
          <a:prstGeom prst="rect">
            <a:avLst/>
          </a:prstGeom>
        </p:spPr>
      </p:pic>
      <p:sp>
        <p:nvSpPr>
          <p:cNvPr id="16" name="Text 9"/>
          <p:cNvSpPr/>
          <p:nvPr/>
        </p:nvSpPr>
        <p:spPr>
          <a:xfrm>
            <a:off x="737830" y="6600944"/>
            <a:ext cx="2170033" cy="271224"/>
          </a:xfrm>
          <a:prstGeom prst="rect">
            <a:avLst/>
          </a:prstGeom>
          <a:noFill/>
          <a:ln/>
        </p:spPr>
        <p:txBody>
          <a:bodyPr wrap="none" lIns="0" tIns="0" rIns="0" bIns="0" rtlCol="0" anchor="t"/>
          <a:lstStyle/>
          <a:p>
            <a:pPr marL="0" indent="0" algn="l">
              <a:lnSpc>
                <a:spcPts val="2100"/>
              </a:lnSpc>
              <a:buNone/>
            </a:pPr>
            <a:r>
              <a:rPr lang="en-US" sz="1700" dirty="0">
                <a:solidFill>
                  <a:srgbClr val="3A3630"/>
                </a:solidFill>
                <a:latin typeface="Lora" pitchFamily="34" charset="0"/>
                <a:ea typeface="Lora" pitchFamily="34" charset="-122"/>
                <a:cs typeface="Lora" pitchFamily="34" charset="-120"/>
              </a:rPr>
              <a:t>Greșeli gramaticale</a:t>
            </a:r>
            <a:endParaRPr lang="en-US" sz="1700" dirty="0"/>
          </a:p>
        </p:txBody>
      </p:sp>
      <p:sp>
        <p:nvSpPr>
          <p:cNvPr id="17" name="Text 10"/>
          <p:cNvSpPr/>
          <p:nvPr/>
        </p:nvSpPr>
        <p:spPr>
          <a:xfrm>
            <a:off x="737830" y="6982778"/>
            <a:ext cx="6462117" cy="590074"/>
          </a:xfrm>
          <a:prstGeom prst="rect">
            <a:avLst/>
          </a:prstGeom>
          <a:noFill/>
          <a:ln/>
        </p:spPr>
        <p:txBody>
          <a:bodyPr wrap="squar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Email-uri corporative autentice sunt atent editate. Erori flagrante de ortografie sau gramatică indică amatorizm sau origine străină.</a:t>
            </a:r>
            <a:endParaRPr lang="en-US" sz="1450" dirty="0"/>
          </a:p>
        </p:txBody>
      </p:sp>
      <p:pic>
        <p:nvPicPr>
          <p:cNvPr id="18" name="Image 5" descr="preencoded.png"/>
          <p:cNvPicPr>
            <a:picLocks noChangeAspect="1"/>
          </p:cNvPicPr>
          <p:nvPr/>
        </p:nvPicPr>
        <p:blipFill>
          <a:blip r:embed="rId3">
            <a:extLst>
              <a:ext uri="{96DAC541-7B7A-43D3-8B79-37D633B846F1}">
                <asvg:svgBlip xmlns:asvg="http://schemas.microsoft.com/office/drawing/2016/SVG/main" xmlns="" r:embed="rId12"/>
              </a:ext>
            </a:extLst>
          </a:blip>
          <a:stretch>
            <a:fillRect/>
          </a:stretch>
        </p:blipFill>
        <p:spPr>
          <a:xfrm>
            <a:off x="7430452" y="5817156"/>
            <a:ext cx="553283" cy="553283"/>
          </a:xfrm>
          <a:prstGeom prst="rect">
            <a:avLst/>
          </a:prstGeom>
        </p:spPr>
      </p:pic>
      <p:sp>
        <p:nvSpPr>
          <p:cNvPr id="19" name="Text 11"/>
          <p:cNvSpPr/>
          <p:nvPr/>
        </p:nvSpPr>
        <p:spPr>
          <a:xfrm>
            <a:off x="7430452" y="6600944"/>
            <a:ext cx="3189803" cy="271224"/>
          </a:xfrm>
          <a:prstGeom prst="rect">
            <a:avLst/>
          </a:prstGeom>
          <a:noFill/>
          <a:ln/>
        </p:spPr>
        <p:txBody>
          <a:bodyPr wrap="none" lIns="0" tIns="0" rIns="0" bIns="0" rtlCol="0" anchor="t"/>
          <a:lstStyle/>
          <a:p>
            <a:pPr marL="0" indent="0" algn="l">
              <a:lnSpc>
                <a:spcPts val="2100"/>
              </a:lnSpc>
              <a:buNone/>
            </a:pPr>
            <a:r>
              <a:rPr lang="en-US" sz="1700" dirty="0">
                <a:solidFill>
                  <a:srgbClr val="3A3630"/>
                </a:solidFill>
                <a:latin typeface="Lora" pitchFamily="34" charset="0"/>
                <a:ea typeface="Lora" pitchFamily="34" charset="-122"/>
                <a:cs typeface="Lora" pitchFamily="34" charset="-120"/>
              </a:rPr>
              <a:t>Solicitări de informații sensibile</a:t>
            </a:r>
            <a:endParaRPr lang="en-US" sz="1700" dirty="0"/>
          </a:p>
        </p:txBody>
      </p:sp>
      <p:sp>
        <p:nvSpPr>
          <p:cNvPr id="20" name="Text 12"/>
          <p:cNvSpPr/>
          <p:nvPr/>
        </p:nvSpPr>
        <p:spPr>
          <a:xfrm>
            <a:off x="7430452" y="6982778"/>
            <a:ext cx="6462117" cy="590074"/>
          </a:xfrm>
          <a:prstGeom prst="rect">
            <a:avLst/>
          </a:prstGeom>
          <a:noFill/>
          <a:ln/>
        </p:spPr>
        <p:txBody>
          <a:bodyPr wrap="square" lIns="0" tIns="0" rIns="0" bIns="0" rtlCol="0" anchor="t"/>
          <a:lstStyle/>
          <a:p>
            <a:pPr marL="0" indent="0" algn="l">
              <a:lnSpc>
                <a:spcPts val="2300"/>
              </a:lnSpc>
              <a:buNone/>
            </a:pPr>
            <a:r>
              <a:rPr lang="en-US" sz="1450" dirty="0">
                <a:solidFill>
                  <a:srgbClr val="3A3630"/>
                </a:solidFill>
                <a:latin typeface="Source Sans 3" pitchFamily="34" charset="0"/>
                <a:ea typeface="Source Sans 3" pitchFamily="34" charset="-122"/>
                <a:cs typeface="Source Sans 3" pitchFamily="34" charset="-120"/>
              </a:rPr>
              <a:t>Nicio instituție legitimă nu va solicita parole, PIN-uri sau numere de card prin email. Acestea sunt cereri frauduloase garantat.</a:t>
            </a:r>
            <a:endParaRPr lang="en-US" sz="14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07946" y="769025"/>
            <a:ext cx="7614523" cy="520541"/>
          </a:xfrm>
          <a:prstGeom prst="rect">
            <a:avLst/>
          </a:prstGeom>
          <a:noFill/>
          <a:ln/>
        </p:spPr>
        <p:txBody>
          <a:bodyPr wrap="none" lIns="0" tIns="0" rIns="0" bIns="0" rtlCol="0" anchor="t"/>
          <a:lstStyle/>
          <a:p>
            <a:pPr marL="0" indent="0" algn="l">
              <a:lnSpc>
                <a:spcPts val="4050"/>
              </a:lnSpc>
              <a:buNone/>
            </a:pPr>
            <a:r>
              <a:rPr lang="en-US" sz="3250" dirty="0">
                <a:solidFill>
                  <a:srgbClr val="38512F"/>
                </a:solidFill>
                <a:latin typeface="Lora" pitchFamily="34" charset="0"/>
                <a:ea typeface="Lora" pitchFamily="34" charset="-122"/>
                <a:cs typeface="Lora" pitchFamily="34" charset="-120"/>
              </a:rPr>
              <a:t>Protejarea intimității pe rețelele sociale</a:t>
            </a:r>
            <a:endParaRPr lang="en-US" sz="3250" dirty="0"/>
          </a:p>
        </p:txBody>
      </p:sp>
      <p:sp>
        <p:nvSpPr>
          <p:cNvPr id="3" name="Text 1"/>
          <p:cNvSpPr/>
          <p:nvPr/>
        </p:nvSpPr>
        <p:spPr>
          <a:xfrm>
            <a:off x="707946" y="1732002"/>
            <a:ext cx="4115633" cy="312301"/>
          </a:xfrm>
          <a:prstGeom prst="rect">
            <a:avLst/>
          </a:prstGeom>
          <a:noFill/>
          <a:ln/>
        </p:spPr>
        <p:txBody>
          <a:bodyPr wrap="none" lIns="0" tIns="0" rIns="0" bIns="0" rtlCol="0" anchor="t"/>
          <a:lstStyle/>
          <a:p>
            <a:pPr marL="0" indent="0" algn="l">
              <a:lnSpc>
                <a:spcPts val="2450"/>
              </a:lnSpc>
              <a:buNone/>
            </a:pPr>
            <a:r>
              <a:rPr lang="en-US" sz="1950" dirty="0">
                <a:solidFill>
                  <a:srgbClr val="38512F"/>
                </a:solidFill>
                <a:latin typeface="Lora" pitchFamily="34" charset="0"/>
                <a:ea typeface="Lora" pitchFamily="34" charset="-122"/>
                <a:cs typeface="Lora" pitchFamily="34" charset="-120"/>
              </a:rPr>
              <a:t>Setări esențiale de confidențialitate</a:t>
            </a:r>
            <a:endParaRPr lang="en-US" sz="195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74263" y="2248793"/>
            <a:ext cx="265509" cy="265509"/>
          </a:xfrm>
          <a:prstGeom prst="rect">
            <a:avLst/>
          </a:prstGeom>
        </p:spPr>
      </p:pic>
      <p:sp>
        <p:nvSpPr>
          <p:cNvPr id="5" name="Text 2"/>
          <p:cNvSpPr/>
          <p:nvPr/>
        </p:nvSpPr>
        <p:spPr>
          <a:xfrm>
            <a:off x="1283137" y="2243376"/>
            <a:ext cx="2082403" cy="260271"/>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Profil privat</a:t>
            </a:r>
            <a:endParaRPr lang="en-US" sz="1600" dirty="0"/>
          </a:p>
        </p:txBody>
      </p:sp>
      <p:sp>
        <p:nvSpPr>
          <p:cNvPr id="6" name="Text 3"/>
          <p:cNvSpPr/>
          <p:nvPr/>
        </p:nvSpPr>
        <p:spPr>
          <a:xfrm>
            <a:off x="1283137" y="2680573"/>
            <a:ext cx="5816203" cy="283250"/>
          </a:xfrm>
          <a:prstGeom prst="rect">
            <a:avLst/>
          </a:prstGeom>
          <a:noFill/>
          <a:ln/>
        </p:spPr>
        <p:txBody>
          <a:bodyPr wrap="none" lIns="0" tIns="0" rIns="0" bIns="0" rtlCol="0" anchor="t"/>
          <a:lstStyle/>
          <a:p>
            <a:pPr marL="0" indent="0" algn="l">
              <a:lnSpc>
                <a:spcPts val="2200"/>
              </a:lnSpc>
              <a:buNone/>
            </a:pPr>
            <a:r>
              <a:rPr lang="en-US" sz="1350" dirty="0">
                <a:solidFill>
                  <a:srgbClr val="3A3630"/>
                </a:solidFill>
                <a:latin typeface="Source Sans 3" pitchFamily="34" charset="0"/>
                <a:ea typeface="Source Sans 3" pitchFamily="34" charset="-122"/>
                <a:cs typeface="Source Sans 3" pitchFamily="34" charset="-120"/>
              </a:rPr>
              <a:t>Setați profilul pe privat pentru a controla cine vă vede postările și informațiile</a:t>
            </a:r>
            <a:endParaRPr lang="en-US" sz="1350" dirty="0"/>
          </a:p>
        </p:txBody>
      </p:sp>
      <p:pic>
        <p:nvPicPr>
          <p:cNvPr id="7"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774263" y="3323213"/>
            <a:ext cx="265509" cy="265509"/>
          </a:xfrm>
          <a:prstGeom prst="rect">
            <a:avLst/>
          </a:prstGeom>
        </p:spPr>
      </p:pic>
      <p:sp>
        <p:nvSpPr>
          <p:cNvPr id="8" name="Text 4"/>
          <p:cNvSpPr/>
          <p:nvPr/>
        </p:nvSpPr>
        <p:spPr>
          <a:xfrm>
            <a:off x="1283137" y="3317796"/>
            <a:ext cx="2082403" cy="260271"/>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Limitați audiența</a:t>
            </a:r>
            <a:endParaRPr lang="en-US" sz="1600" dirty="0"/>
          </a:p>
        </p:txBody>
      </p:sp>
      <p:sp>
        <p:nvSpPr>
          <p:cNvPr id="9" name="Text 5"/>
          <p:cNvSpPr/>
          <p:nvPr/>
        </p:nvSpPr>
        <p:spPr>
          <a:xfrm>
            <a:off x="1283137" y="3754993"/>
            <a:ext cx="5816203" cy="283250"/>
          </a:xfrm>
          <a:prstGeom prst="rect">
            <a:avLst/>
          </a:prstGeom>
          <a:noFill/>
          <a:ln/>
        </p:spPr>
        <p:txBody>
          <a:bodyPr wrap="none" lIns="0" tIns="0" rIns="0" bIns="0" rtlCol="0" anchor="t"/>
          <a:lstStyle/>
          <a:p>
            <a:pPr marL="0" indent="0" algn="l">
              <a:lnSpc>
                <a:spcPts val="2200"/>
              </a:lnSpc>
              <a:buNone/>
            </a:pPr>
            <a:r>
              <a:rPr lang="en-US" sz="1350" dirty="0">
                <a:solidFill>
                  <a:srgbClr val="3A3630"/>
                </a:solidFill>
                <a:latin typeface="Source Sans 3" pitchFamily="34" charset="0"/>
                <a:ea typeface="Source Sans 3" pitchFamily="34" charset="-122"/>
                <a:cs typeface="Source Sans 3" pitchFamily="34" charset="-120"/>
              </a:rPr>
              <a:t>Configurați cine poate vedea postările viitoare și revizuiți postările anterioare</a:t>
            </a:r>
            <a:endParaRPr lang="en-US" sz="1350" dirty="0"/>
          </a:p>
        </p:txBody>
      </p:sp>
      <p:pic>
        <p:nvPicPr>
          <p:cNvPr id="10"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774263" y="4397633"/>
            <a:ext cx="265509" cy="265509"/>
          </a:xfrm>
          <a:prstGeom prst="rect">
            <a:avLst/>
          </a:prstGeom>
        </p:spPr>
      </p:pic>
      <p:sp>
        <p:nvSpPr>
          <p:cNvPr id="11" name="Text 6"/>
          <p:cNvSpPr/>
          <p:nvPr/>
        </p:nvSpPr>
        <p:spPr>
          <a:xfrm>
            <a:off x="1283137" y="4392216"/>
            <a:ext cx="2142053" cy="260271"/>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Controlați etichetările</a:t>
            </a:r>
            <a:endParaRPr lang="en-US" sz="1600" dirty="0"/>
          </a:p>
        </p:txBody>
      </p:sp>
      <p:sp>
        <p:nvSpPr>
          <p:cNvPr id="12" name="Text 7"/>
          <p:cNvSpPr/>
          <p:nvPr/>
        </p:nvSpPr>
        <p:spPr>
          <a:xfrm>
            <a:off x="1283137" y="4829413"/>
            <a:ext cx="5816203" cy="283250"/>
          </a:xfrm>
          <a:prstGeom prst="rect">
            <a:avLst/>
          </a:prstGeom>
          <a:noFill/>
          <a:ln/>
        </p:spPr>
        <p:txBody>
          <a:bodyPr wrap="none" lIns="0" tIns="0" rIns="0" bIns="0" rtlCol="0" anchor="t"/>
          <a:lstStyle/>
          <a:p>
            <a:pPr marL="0" indent="0" algn="l">
              <a:lnSpc>
                <a:spcPts val="2200"/>
              </a:lnSpc>
              <a:buNone/>
            </a:pPr>
            <a:r>
              <a:rPr lang="en-US" sz="1350" dirty="0">
                <a:solidFill>
                  <a:srgbClr val="3A3630"/>
                </a:solidFill>
                <a:latin typeface="Source Sans 3" pitchFamily="34" charset="0"/>
                <a:ea typeface="Source Sans 3" pitchFamily="34" charset="-122"/>
                <a:cs typeface="Source Sans 3" pitchFamily="34" charset="-120"/>
              </a:rPr>
              <a:t>Activați aprobarea manuală pentru fotografiile în care sunteți etichetat</a:t>
            </a:r>
            <a:endParaRPr lang="en-US" sz="1350" dirty="0"/>
          </a:p>
        </p:txBody>
      </p:sp>
      <p:pic>
        <p:nvPicPr>
          <p:cNvPr id="13" name="Image 3"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774263" y="5472053"/>
            <a:ext cx="265509" cy="265509"/>
          </a:xfrm>
          <a:prstGeom prst="rect">
            <a:avLst/>
          </a:prstGeom>
        </p:spPr>
      </p:pic>
      <p:sp>
        <p:nvSpPr>
          <p:cNvPr id="14" name="Text 8"/>
          <p:cNvSpPr/>
          <p:nvPr/>
        </p:nvSpPr>
        <p:spPr>
          <a:xfrm>
            <a:off x="1283137" y="5466636"/>
            <a:ext cx="2166342" cy="260271"/>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Dezactivați localizarea</a:t>
            </a:r>
            <a:endParaRPr lang="en-US" sz="1600" dirty="0"/>
          </a:p>
        </p:txBody>
      </p:sp>
      <p:sp>
        <p:nvSpPr>
          <p:cNvPr id="15" name="Text 9"/>
          <p:cNvSpPr/>
          <p:nvPr/>
        </p:nvSpPr>
        <p:spPr>
          <a:xfrm>
            <a:off x="1283137" y="5903833"/>
            <a:ext cx="5816203" cy="283250"/>
          </a:xfrm>
          <a:prstGeom prst="rect">
            <a:avLst/>
          </a:prstGeom>
          <a:noFill/>
          <a:ln/>
        </p:spPr>
        <p:txBody>
          <a:bodyPr wrap="none" lIns="0" tIns="0" rIns="0" bIns="0" rtlCol="0" anchor="t"/>
          <a:lstStyle/>
          <a:p>
            <a:pPr marL="0" indent="0" algn="l">
              <a:lnSpc>
                <a:spcPts val="2200"/>
              </a:lnSpc>
              <a:buNone/>
            </a:pPr>
            <a:r>
              <a:rPr lang="en-US" sz="1350" dirty="0">
                <a:solidFill>
                  <a:srgbClr val="3A3630"/>
                </a:solidFill>
                <a:latin typeface="Source Sans 3" pitchFamily="34" charset="0"/>
                <a:ea typeface="Source Sans 3" pitchFamily="34" charset="-122"/>
                <a:cs typeface="Source Sans 3" pitchFamily="34" charset="-120"/>
              </a:rPr>
              <a:t>Opriți partajarea automată a locației în postări și fotografii</a:t>
            </a:r>
            <a:endParaRPr lang="en-US" sz="1350" dirty="0"/>
          </a:p>
        </p:txBody>
      </p:sp>
      <p:pic>
        <p:nvPicPr>
          <p:cNvPr id="16" name="Image 4" descr="preencoded.png"/>
          <p:cNvPicPr>
            <a:picLocks noChangeAspect="1"/>
          </p:cNvPicPr>
          <p:nvPr/>
        </p:nvPicPr>
        <p:blipFill>
          <a:blip r:embed="rId3">
            <a:extLst>
              <a:ext uri="{96DAC541-7B7A-43D3-8B79-37D633B846F1}">
                <asvg:svgBlip xmlns:asvg="http://schemas.microsoft.com/office/drawing/2016/SVG/main" xmlns="" r:embed="rId10"/>
              </a:ext>
            </a:extLst>
          </a:blip>
          <a:stretch>
            <a:fillRect/>
          </a:stretch>
        </p:blipFill>
        <p:spPr>
          <a:xfrm>
            <a:off x="774263" y="6546473"/>
            <a:ext cx="265509" cy="265509"/>
          </a:xfrm>
          <a:prstGeom prst="rect">
            <a:avLst/>
          </a:prstGeom>
        </p:spPr>
      </p:pic>
      <p:sp>
        <p:nvSpPr>
          <p:cNvPr id="17" name="Text 10"/>
          <p:cNvSpPr/>
          <p:nvPr/>
        </p:nvSpPr>
        <p:spPr>
          <a:xfrm>
            <a:off x="1283137" y="6541056"/>
            <a:ext cx="2834521" cy="260271"/>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Revizuiți aplicațiile conectate</a:t>
            </a:r>
            <a:endParaRPr lang="en-US" sz="1600" dirty="0"/>
          </a:p>
        </p:txBody>
      </p:sp>
      <p:sp>
        <p:nvSpPr>
          <p:cNvPr id="18" name="Text 11"/>
          <p:cNvSpPr/>
          <p:nvPr/>
        </p:nvSpPr>
        <p:spPr>
          <a:xfrm>
            <a:off x="1283137" y="6978253"/>
            <a:ext cx="5816203" cy="283250"/>
          </a:xfrm>
          <a:prstGeom prst="rect">
            <a:avLst/>
          </a:prstGeom>
          <a:noFill/>
          <a:ln/>
        </p:spPr>
        <p:txBody>
          <a:bodyPr wrap="none" lIns="0" tIns="0" rIns="0" bIns="0" rtlCol="0" anchor="t"/>
          <a:lstStyle/>
          <a:p>
            <a:pPr marL="0" indent="0" algn="l">
              <a:lnSpc>
                <a:spcPts val="2200"/>
              </a:lnSpc>
              <a:buNone/>
            </a:pPr>
            <a:r>
              <a:rPr lang="en-US" sz="1350" dirty="0">
                <a:solidFill>
                  <a:srgbClr val="3A3630"/>
                </a:solidFill>
                <a:latin typeface="Source Sans 3" pitchFamily="34" charset="0"/>
                <a:ea typeface="Source Sans 3" pitchFamily="34" charset="-122"/>
                <a:cs typeface="Source Sans 3" pitchFamily="34" charset="-120"/>
              </a:rPr>
              <a:t>Eliminați accesul aplicațiilor terțe pe care nu le mai folosiți</a:t>
            </a:r>
            <a:endParaRPr lang="en-US" sz="1350" dirty="0"/>
          </a:p>
        </p:txBody>
      </p:sp>
      <p:sp>
        <p:nvSpPr>
          <p:cNvPr id="19" name="Text 12"/>
          <p:cNvSpPr/>
          <p:nvPr/>
        </p:nvSpPr>
        <p:spPr>
          <a:xfrm>
            <a:off x="7538680" y="1732002"/>
            <a:ext cx="3236833" cy="312301"/>
          </a:xfrm>
          <a:prstGeom prst="rect">
            <a:avLst/>
          </a:prstGeom>
          <a:noFill/>
          <a:ln/>
        </p:spPr>
        <p:txBody>
          <a:bodyPr wrap="none" lIns="0" tIns="0" rIns="0" bIns="0" rtlCol="0" anchor="t"/>
          <a:lstStyle/>
          <a:p>
            <a:pPr marL="0" indent="0" algn="l">
              <a:lnSpc>
                <a:spcPts val="2450"/>
              </a:lnSpc>
              <a:buNone/>
            </a:pPr>
            <a:r>
              <a:rPr lang="en-US" sz="1950" dirty="0">
                <a:solidFill>
                  <a:srgbClr val="38512F"/>
                </a:solidFill>
                <a:latin typeface="Lora" pitchFamily="34" charset="0"/>
                <a:ea typeface="Lora" pitchFamily="34" charset="-122"/>
                <a:cs typeface="Lora" pitchFamily="34" charset="-120"/>
              </a:rPr>
              <a:t>Riscuri comune și prevenire</a:t>
            </a:r>
            <a:endParaRPr lang="en-US" sz="1950" dirty="0"/>
          </a:p>
        </p:txBody>
      </p:sp>
      <p:sp>
        <p:nvSpPr>
          <p:cNvPr id="20" name="Shape 13"/>
          <p:cNvSpPr/>
          <p:nvPr/>
        </p:nvSpPr>
        <p:spPr>
          <a:xfrm>
            <a:off x="7538680" y="2243376"/>
            <a:ext cx="6391394" cy="1403271"/>
          </a:xfrm>
          <a:prstGeom prst="roundRect">
            <a:avLst>
              <a:gd name="adj" fmla="val 1892"/>
            </a:avLst>
          </a:prstGeom>
          <a:solidFill>
            <a:srgbClr val="FEF5E7"/>
          </a:solidFill>
          <a:ln w="22860">
            <a:solidFill>
              <a:srgbClr val="D9CDBA"/>
            </a:solidFill>
            <a:prstDash val="solid"/>
          </a:ln>
        </p:spPr>
      </p:sp>
      <p:sp>
        <p:nvSpPr>
          <p:cNvPr id="21" name="Text 14"/>
          <p:cNvSpPr/>
          <p:nvPr/>
        </p:nvSpPr>
        <p:spPr>
          <a:xfrm>
            <a:off x="7738467" y="2443163"/>
            <a:ext cx="2082403" cy="260271"/>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Oversharing</a:t>
            </a:r>
            <a:endParaRPr lang="en-US" sz="1600" dirty="0"/>
          </a:p>
        </p:txBody>
      </p:sp>
      <p:sp>
        <p:nvSpPr>
          <p:cNvPr id="22" name="Text 15"/>
          <p:cNvSpPr/>
          <p:nvPr/>
        </p:nvSpPr>
        <p:spPr>
          <a:xfrm>
            <a:off x="7738467" y="2880360"/>
            <a:ext cx="5991820" cy="566499"/>
          </a:xfrm>
          <a:prstGeom prst="rect">
            <a:avLst/>
          </a:prstGeom>
          <a:noFill/>
          <a:ln/>
        </p:spPr>
        <p:txBody>
          <a:bodyPr wrap="square" lIns="0" tIns="0" rIns="0" bIns="0" rtlCol="0" anchor="t"/>
          <a:lstStyle/>
          <a:p>
            <a:pPr marL="0" indent="0" algn="l">
              <a:lnSpc>
                <a:spcPts val="2200"/>
              </a:lnSpc>
              <a:buNone/>
            </a:pPr>
            <a:r>
              <a:rPr lang="en-US" sz="1350" dirty="0">
                <a:solidFill>
                  <a:srgbClr val="3A3630"/>
                </a:solidFill>
                <a:latin typeface="Source Sans 3" pitchFamily="34" charset="0"/>
                <a:ea typeface="Source Sans 3" pitchFamily="34" charset="-122"/>
                <a:cs typeface="Source Sans 3" pitchFamily="34" charset="-120"/>
              </a:rPr>
              <a:t>Evitați să postați informații sensibile: adresă, program zilnic, planuri de vacanță. Infractorii le folosesc pentru furt sau stalking.</a:t>
            </a:r>
            <a:endParaRPr lang="en-US" sz="1350" dirty="0"/>
          </a:p>
        </p:txBody>
      </p:sp>
      <p:sp>
        <p:nvSpPr>
          <p:cNvPr id="23" name="Shape 16"/>
          <p:cNvSpPr/>
          <p:nvPr/>
        </p:nvSpPr>
        <p:spPr>
          <a:xfrm>
            <a:off x="7538680" y="3823573"/>
            <a:ext cx="6391394" cy="1403271"/>
          </a:xfrm>
          <a:prstGeom prst="roundRect">
            <a:avLst>
              <a:gd name="adj" fmla="val 1892"/>
            </a:avLst>
          </a:prstGeom>
          <a:solidFill>
            <a:srgbClr val="FEF5E7"/>
          </a:solidFill>
          <a:ln w="22860">
            <a:solidFill>
              <a:srgbClr val="D9CDBA"/>
            </a:solidFill>
            <a:prstDash val="solid"/>
          </a:ln>
        </p:spPr>
      </p:sp>
      <p:sp>
        <p:nvSpPr>
          <p:cNvPr id="24" name="Text 17"/>
          <p:cNvSpPr/>
          <p:nvPr/>
        </p:nvSpPr>
        <p:spPr>
          <a:xfrm>
            <a:off x="7738467" y="4023360"/>
            <a:ext cx="2328505" cy="260271"/>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Cereri de prietenie false</a:t>
            </a:r>
            <a:endParaRPr lang="en-US" sz="1600" dirty="0"/>
          </a:p>
        </p:txBody>
      </p:sp>
      <p:sp>
        <p:nvSpPr>
          <p:cNvPr id="25" name="Text 18"/>
          <p:cNvSpPr/>
          <p:nvPr/>
        </p:nvSpPr>
        <p:spPr>
          <a:xfrm>
            <a:off x="7738467" y="4460558"/>
            <a:ext cx="5991820" cy="566499"/>
          </a:xfrm>
          <a:prstGeom prst="rect">
            <a:avLst/>
          </a:prstGeom>
          <a:noFill/>
          <a:ln/>
        </p:spPr>
        <p:txBody>
          <a:bodyPr wrap="square" lIns="0" tIns="0" rIns="0" bIns="0" rtlCol="0" anchor="t"/>
          <a:lstStyle/>
          <a:p>
            <a:pPr marL="0" indent="0" algn="l">
              <a:lnSpc>
                <a:spcPts val="2200"/>
              </a:lnSpc>
              <a:buNone/>
            </a:pPr>
            <a:r>
              <a:rPr lang="en-US" sz="1350" dirty="0">
                <a:solidFill>
                  <a:srgbClr val="3A3630"/>
                </a:solidFill>
                <a:latin typeface="Source Sans 3" pitchFamily="34" charset="0"/>
                <a:ea typeface="Source Sans 3" pitchFamily="34" charset="-122"/>
                <a:cs typeface="Source Sans 3" pitchFamily="34" charset="-120"/>
              </a:rPr>
              <a:t>Verificați profilurile înainte de a accepta cereri. Conturi false colectează informații personale sau propagă scam-uri.</a:t>
            </a:r>
            <a:endParaRPr lang="en-US" sz="1350" dirty="0"/>
          </a:p>
        </p:txBody>
      </p:sp>
      <p:sp>
        <p:nvSpPr>
          <p:cNvPr id="26" name="Shape 19"/>
          <p:cNvSpPr/>
          <p:nvPr/>
        </p:nvSpPr>
        <p:spPr>
          <a:xfrm>
            <a:off x="7538680" y="5403771"/>
            <a:ext cx="6391394" cy="1403271"/>
          </a:xfrm>
          <a:prstGeom prst="roundRect">
            <a:avLst>
              <a:gd name="adj" fmla="val 1892"/>
            </a:avLst>
          </a:prstGeom>
          <a:solidFill>
            <a:srgbClr val="FEF5E7"/>
          </a:solidFill>
          <a:ln w="22860">
            <a:solidFill>
              <a:srgbClr val="D9CDBA"/>
            </a:solidFill>
            <a:prstDash val="solid"/>
          </a:ln>
        </p:spPr>
      </p:sp>
      <p:sp>
        <p:nvSpPr>
          <p:cNvPr id="27" name="Text 20"/>
          <p:cNvSpPr/>
          <p:nvPr/>
        </p:nvSpPr>
        <p:spPr>
          <a:xfrm>
            <a:off x="7738467" y="5603558"/>
            <a:ext cx="2082403" cy="260271"/>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Clickbait și malware</a:t>
            </a:r>
            <a:endParaRPr lang="en-US" sz="1600" dirty="0"/>
          </a:p>
        </p:txBody>
      </p:sp>
      <p:sp>
        <p:nvSpPr>
          <p:cNvPr id="28" name="Text 21"/>
          <p:cNvSpPr/>
          <p:nvPr/>
        </p:nvSpPr>
        <p:spPr>
          <a:xfrm>
            <a:off x="7738467" y="6040755"/>
            <a:ext cx="5991820" cy="566499"/>
          </a:xfrm>
          <a:prstGeom prst="rect">
            <a:avLst/>
          </a:prstGeom>
          <a:noFill/>
          <a:ln/>
        </p:spPr>
        <p:txBody>
          <a:bodyPr wrap="square" lIns="0" tIns="0" rIns="0" bIns="0" rtlCol="0" anchor="t"/>
          <a:lstStyle/>
          <a:p>
            <a:pPr marL="0" indent="0" algn="l">
              <a:lnSpc>
                <a:spcPts val="2200"/>
              </a:lnSpc>
              <a:buNone/>
            </a:pPr>
            <a:r>
              <a:rPr lang="en-US" sz="1350" dirty="0">
                <a:solidFill>
                  <a:srgbClr val="3A3630"/>
                </a:solidFill>
                <a:latin typeface="Source Sans 3" pitchFamily="34" charset="0"/>
                <a:ea typeface="Source Sans 3" pitchFamily="34" charset="-122"/>
                <a:cs typeface="Source Sans 3" pitchFamily="34" charset="-120"/>
              </a:rPr>
              <a:t>Nu dați clic pe link-uri senzaționaliste sau oferte nereale. Pot instala malware sau fura date de autentificare.</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5" name="Text 2"/>
          <p:cNvSpPr/>
          <p:nvPr/>
        </p:nvSpPr>
        <p:spPr>
          <a:xfrm>
            <a:off x="837724" y="2910364"/>
            <a:ext cx="7468553" cy="1231821"/>
          </a:xfrm>
          <a:prstGeom prst="rect">
            <a:avLst/>
          </a:prstGeom>
          <a:noFill/>
          <a:ln/>
        </p:spPr>
        <p:txBody>
          <a:bodyPr wrap="squar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Email și comunicare profesională online</a:t>
            </a:r>
            <a:endParaRPr lang="en-US" sz="3850" dirty="0"/>
          </a:p>
        </p:txBody>
      </p:sp>
      <p:sp>
        <p:nvSpPr>
          <p:cNvPr id="6" name="Text 3"/>
          <p:cNvSpPr/>
          <p:nvPr/>
        </p:nvSpPr>
        <p:spPr>
          <a:xfrm>
            <a:off x="837724" y="4456271"/>
            <a:ext cx="7468553" cy="1340168"/>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Email-ul rămâne coloana vertebrală a comunicării profesionale în mediul digital. Abilitatea de a redacta mesaje clare, concise și profesionale este esențială pentru succesul în carieră și poate influența direct percepția pe care colegii, managerii și clienții o au despre dvs.</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14243" y="422315"/>
            <a:ext cx="5412462" cy="451604"/>
          </a:xfrm>
          <a:prstGeom prst="rect">
            <a:avLst/>
          </a:prstGeom>
          <a:noFill/>
          <a:ln/>
        </p:spPr>
        <p:txBody>
          <a:bodyPr wrap="none" lIns="0" tIns="0" rIns="0" bIns="0" rtlCol="0" anchor="t"/>
          <a:lstStyle/>
          <a:p>
            <a:pPr marL="0" indent="0" algn="l">
              <a:lnSpc>
                <a:spcPts val="3550"/>
              </a:lnSpc>
              <a:buNone/>
            </a:pPr>
            <a:r>
              <a:rPr lang="en-US" sz="2800" dirty="0">
                <a:solidFill>
                  <a:srgbClr val="38512F"/>
                </a:solidFill>
                <a:latin typeface="Lora" pitchFamily="34" charset="0"/>
                <a:ea typeface="Lora" pitchFamily="34" charset="-122"/>
                <a:cs typeface="Lora" pitchFamily="34" charset="-120"/>
              </a:rPr>
              <a:t>Anatomia unui email profesional</a:t>
            </a:r>
            <a:endParaRPr lang="en-US" sz="2800" dirty="0"/>
          </a:p>
        </p:txBody>
      </p:sp>
      <p:sp>
        <p:nvSpPr>
          <p:cNvPr id="3" name="Shape 1"/>
          <p:cNvSpPr/>
          <p:nvPr/>
        </p:nvSpPr>
        <p:spPr>
          <a:xfrm>
            <a:off x="7303770" y="1180981"/>
            <a:ext cx="22860" cy="4584978"/>
          </a:xfrm>
          <a:prstGeom prst="roundRect">
            <a:avLst>
              <a:gd name="adj" fmla="val 100770"/>
            </a:avLst>
          </a:prstGeom>
          <a:solidFill>
            <a:srgbClr val="D9CDBA"/>
          </a:solidFill>
          <a:ln/>
        </p:spPr>
      </p:sp>
      <p:sp>
        <p:nvSpPr>
          <p:cNvPr id="4" name="Shape 2"/>
          <p:cNvSpPr/>
          <p:nvPr/>
        </p:nvSpPr>
        <p:spPr>
          <a:xfrm>
            <a:off x="6704648" y="1342311"/>
            <a:ext cx="460653" cy="22860"/>
          </a:xfrm>
          <a:prstGeom prst="roundRect">
            <a:avLst>
              <a:gd name="adj" fmla="val 100770"/>
            </a:avLst>
          </a:prstGeom>
          <a:solidFill>
            <a:srgbClr val="D9CDBA"/>
          </a:solidFill>
          <a:ln/>
        </p:spPr>
      </p:sp>
      <p:sp>
        <p:nvSpPr>
          <p:cNvPr id="5" name="Shape 3"/>
          <p:cNvSpPr/>
          <p:nvPr/>
        </p:nvSpPr>
        <p:spPr>
          <a:xfrm>
            <a:off x="7142440" y="1180981"/>
            <a:ext cx="345519" cy="345519"/>
          </a:xfrm>
          <a:prstGeom prst="roundRect">
            <a:avLst>
              <a:gd name="adj" fmla="val 6667"/>
            </a:avLst>
          </a:prstGeom>
          <a:solidFill>
            <a:srgbClr val="F3E7D4"/>
          </a:solidFill>
          <a:ln/>
        </p:spPr>
      </p:sp>
      <p:sp>
        <p:nvSpPr>
          <p:cNvPr id="6" name="Text 4"/>
          <p:cNvSpPr/>
          <p:nvPr/>
        </p:nvSpPr>
        <p:spPr>
          <a:xfrm>
            <a:off x="7206853" y="1218248"/>
            <a:ext cx="216694" cy="270986"/>
          </a:xfrm>
          <a:prstGeom prst="rect">
            <a:avLst/>
          </a:prstGeom>
          <a:noFill/>
          <a:ln/>
        </p:spPr>
        <p:txBody>
          <a:bodyPr wrap="none" lIns="0" tIns="0" rIns="0" bIns="0" rtlCol="0" anchor="t"/>
          <a:lstStyle/>
          <a:p>
            <a:pPr marL="0" indent="0" algn="ctr">
              <a:lnSpc>
                <a:spcPts val="1700"/>
              </a:lnSpc>
              <a:buNone/>
            </a:pPr>
            <a:r>
              <a:rPr lang="en-US" sz="1700" dirty="0">
                <a:solidFill>
                  <a:srgbClr val="3A3630"/>
                </a:solidFill>
                <a:latin typeface="Lora" pitchFamily="34" charset="0"/>
                <a:ea typeface="Lora" pitchFamily="34" charset="-122"/>
                <a:cs typeface="Lora" pitchFamily="34" charset="-120"/>
              </a:rPr>
              <a:t>1</a:t>
            </a:r>
            <a:endParaRPr lang="en-US" sz="1700" dirty="0"/>
          </a:p>
        </p:txBody>
      </p:sp>
      <p:sp>
        <p:nvSpPr>
          <p:cNvPr id="7" name="Text 5"/>
          <p:cNvSpPr/>
          <p:nvPr/>
        </p:nvSpPr>
        <p:spPr>
          <a:xfrm>
            <a:off x="4740712" y="1233726"/>
            <a:ext cx="1806654" cy="225743"/>
          </a:xfrm>
          <a:prstGeom prst="rect">
            <a:avLst/>
          </a:prstGeom>
          <a:noFill/>
          <a:ln/>
        </p:spPr>
        <p:txBody>
          <a:bodyPr wrap="none" lIns="0" tIns="0" rIns="0" bIns="0" rtlCol="0" anchor="t"/>
          <a:lstStyle/>
          <a:p>
            <a:pPr marL="0" indent="0" algn="r">
              <a:lnSpc>
                <a:spcPts val="1750"/>
              </a:lnSpc>
              <a:buNone/>
            </a:pPr>
            <a:r>
              <a:rPr lang="en-US" sz="1400" dirty="0">
                <a:solidFill>
                  <a:srgbClr val="3A3630"/>
                </a:solidFill>
                <a:latin typeface="Lora" pitchFamily="34" charset="0"/>
                <a:ea typeface="Lora" pitchFamily="34" charset="-122"/>
                <a:cs typeface="Lora" pitchFamily="34" charset="-120"/>
              </a:rPr>
              <a:t>Subiect clar și concis</a:t>
            </a:r>
            <a:endParaRPr lang="en-US" sz="1400" dirty="0"/>
          </a:p>
        </p:txBody>
      </p:sp>
      <p:sp>
        <p:nvSpPr>
          <p:cNvPr id="8" name="Text 6"/>
          <p:cNvSpPr/>
          <p:nvPr/>
        </p:nvSpPr>
        <p:spPr>
          <a:xfrm>
            <a:off x="614243" y="1551503"/>
            <a:ext cx="5933123" cy="491490"/>
          </a:xfrm>
          <a:prstGeom prst="rect">
            <a:avLst/>
          </a:prstGeom>
          <a:noFill/>
          <a:ln/>
        </p:spPr>
        <p:txBody>
          <a:bodyPr wrap="square" lIns="0" tIns="0" rIns="0" bIns="0" rtlCol="0" anchor="t"/>
          <a:lstStyle/>
          <a:p>
            <a:pPr marL="0" indent="0" algn="r">
              <a:lnSpc>
                <a:spcPts val="1900"/>
              </a:lnSpc>
              <a:buNone/>
            </a:pPr>
            <a:r>
              <a:rPr lang="en-US" sz="1200" dirty="0">
                <a:solidFill>
                  <a:srgbClr val="3A3630"/>
                </a:solidFill>
                <a:latin typeface="Source Sans 3" pitchFamily="34" charset="0"/>
                <a:ea typeface="Source Sans 3" pitchFamily="34" charset="-122"/>
                <a:cs typeface="Source Sans 3" pitchFamily="34" charset="-120"/>
              </a:rPr>
              <a:t>Rezumați scopul email-ului în 5-8 cuvinte. Exemplu: "Solicitare aprobare buget marketing Q2" sau "Întâlnire proiect X - 15 martie"</a:t>
            </a:r>
            <a:endParaRPr lang="en-US" sz="1200" dirty="0"/>
          </a:p>
        </p:txBody>
      </p:sp>
      <p:sp>
        <p:nvSpPr>
          <p:cNvPr id="9" name="Shape 7"/>
          <p:cNvSpPr/>
          <p:nvPr/>
        </p:nvSpPr>
        <p:spPr>
          <a:xfrm>
            <a:off x="7465100" y="2263616"/>
            <a:ext cx="460653" cy="22860"/>
          </a:xfrm>
          <a:prstGeom prst="roundRect">
            <a:avLst>
              <a:gd name="adj" fmla="val 100770"/>
            </a:avLst>
          </a:prstGeom>
          <a:solidFill>
            <a:srgbClr val="D9CDBA"/>
          </a:solidFill>
          <a:ln/>
        </p:spPr>
      </p:sp>
      <p:sp>
        <p:nvSpPr>
          <p:cNvPr id="10" name="Shape 8"/>
          <p:cNvSpPr/>
          <p:nvPr/>
        </p:nvSpPr>
        <p:spPr>
          <a:xfrm>
            <a:off x="7142440" y="2102287"/>
            <a:ext cx="345519" cy="345519"/>
          </a:xfrm>
          <a:prstGeom prst="roundRect">
            <a:avLst>
              <a:gd name="adj" fmla="val 6667"/>
            </a:avLst>
          </a:prstGeom>
          <a:solidFill>
            <a:srgbClr val="F3E7D4"/>
          </a:solidFill>
          <a:ln/>
        </p:spPr>
      </p:sp>
      <p:sp>
        <p:nvSpPr>
          <p:cNvPr id="11" name="Text 9"/>
          <p:cNvSpPr/>
          <p:nvPr/>
        </p:nvSpPr>
        <p:spPr>
          <a:xfrm>
            <a:off x="7206853" y="2139553"/>
            <a:ext cx="216694" cy="270986"/>
          </a:xfrm>
          <a:prstGeom prst="rect">
            <a:avLst/>
          </a:prstGeom>
          <a:noFill/>
          <a:ln/>
        </p:spPr>
        <p:txBody>
          <a:bodyPr wrap="none" lIns="0" tIns="0" rIns="0" bIns="0" rtlCol="0" anchor="t"/>
          <a:lstStyle/>
          <a:p>
            <a:pPr marL="0" indent="0" algn="ctr">
              <a:lnSpc>
                <a:spcPts val="1700"/>
              </a:lnSpc>
              <a:buNone/>
            </a:pPr>
            <a:r>
              <a:rPr lang="en-US" sz="1700" dirty="0">
                <a:solidFill>
                  <a:srgbClr val="3A3630"/>
                </a:solidFill>
                <a:latin typeface="Lora" pitchFamily="34" charset="0"/>
                <a:ea typeface="Lora" pitchFamily="34" charset="-122"/>
                <a:cs typeface="Lora" pitchFamily="34" charset="-120"/>
              </a:rPr>
              <a:t>2</a:t>
            </a:r>
            <a:endParaRPr lang="en-US" sz="1700" dirty="0"/>
          </a:p>
        </p:txBody>
      </p:sp>
      <p:sp>
        <p:nvSpPr>
          <p:cNvPr id="12" name="Text 10"/>
          <p:cNvSpPr/>
          <p:nvPr/>
        </p:nvSpPr>
        <p:spPr>
          <a:xfrm>
            <a:off x="8083034" y="2155031"/>
            <a:ext cx="1806654" cy="225743"/>
          </a:xfrm>
          <a:prstGeom prst="rect">
            <a:avLst/>
          </a:prstGeom>
          <a:noFill/>
          <a:ln/>
        </p:spPr>
        <p:txBody>
          <a:bodyPr wrap="none" lIns="0" tIns="0" rIns="0" bIns="0" rtlCol="0" anchor="t"/>
          <a:lstStyle/>
          <a:p>
            <a:pPr marL="0" indent="0" algn="l">
              <a:lnSpc>
                <a:spcPts val="1750"/>
              </a:lnSpc>
              <a:buNone/>
            </a:pPr>
            <a:r>
              <a:rPr lang="en-US" sz="1400" dirty="0">
                <a:solidFill>
                  <a:srgbClr val="3A3630"/>
                </a:solidFill>
                <a:latin typeface="Lora" pitchFamily="34" charset="0"/>
                <a:ea typeface="Lora" pitchFamily="34" charset="-122"/>
                <a:cs typeface="Lora" pitchFamily="34" charset="-120"/>
              </a:rPr>
              <a:t>Salut profesional</a:t>
            </a:r>
            <a:endParaRPr lang="en-US" sz="1400" dirty="0"/>
          </a:p>
        </p:txBody>
      </p:sp>
      <p:sp>
        <p:nvSpPr>
          <p:cNvPr id="13" name="Text 11"/>
          <p:cNvSpPr/>
          <p:nvPr/>
        </p:nvSpPr>
        <p:spPr>
          <a:xfrm>
            <a:off x="8083034" y="2472809"/>
            <a:ext cx="5933123" cy="491490"/>
          </a:xfrm>
          <a:prstGeom prst="rect">
            <a:avLst/>
          </a:prstGeom>
          <a:noFill/>
          <a:ln/>
        </p:spPr>
        <p:txBody>
          <a:bodyPr wrap="square" lIns="0" tIns="0" rIns="0" bIns="0" rtlCol="0" anchor="t"/>
          <a:lstStyle/>
          <a:p>
            <a:pPr marL="0" indent="0" algn="l">
              <a:lnSpc>
                <a:spcPts val="1900"/>
              </a:lnSpc>
              <a:buNone/>
            </a:pPr>
            <a:r>
              <a:rPr lang="en-US" sz="1200" dirty="0">
                <a:solidFill>
                  <a:srgbClr val="3A3630"/>
                </a:solidFill>
                <a:latin typeface="Source Sans 3" pitchFamily="34" charset="0"/>
                <a:ea typeface="Source Sans 3" pitchFamily="34" charset="-122"/>
                <a:cs typeface="Source Sans 3" pitchFamily="34" charset="-120"/>
              </a:rPr>
              <a:t>Folosiți formule de adresare adecvate: "Bună ziua, Dl./Dna. [Nume]" pentru formal sau "Bună, [Prenume]" pentru colegii apropiați</a:t>
            </a:r>
            <a:endParaRPr lang="en-US" sz="1200" dirty="0"/>
          </a:p>
        </p:txBody>
      </p:sp>
      <p:sp>
        <p:nvSpPr>
          <p:cNvPr id="14" name="Shape 12"/>
          <p:cNvSpPr/>
          <p:nvPr/>
        </p:nvSpPr>
        <p:spPr>
          <a:xfrm>
            <a:off x="6704648" y="3057763"/>
            <a:ext cx="460653" cy="22860"/>
          </a:xfrm>
          <a:prstGeom prst="roundRect">
            <a:avLst>
              <a:gd name="adj" fmla="val 100770"/>
            </a:avLst>
          </a:prstGeom>
          <a:solidFill>
            <a:srgbClr val="D9CDBA"/>
          </a:solidFill>
          <a:ln/>
        </p:spPr>
      </p:sp>
      <p:sp>
        <p:nvSpPr>
          <p:cNvPr id="15" name="Shape 13"/>
          <p:cNvSpPr/>
          <p:nvPr/>
        </p:nvSpPr>
        <p:spPr>
          <a:xfrm>
            <a:off x="7142440" y="2896433"/>
            <a:ext cx="345519" cy="345519"/>
          </a:xfrm>
          <a:prstGeom prst="roundRect">
            <a:avLst>
              <a:gd name="adj" fmla="val 6667"/>
            </a:avLst>
          </a:prstGeom>
          <a:solidFill>
            <a:srgbClr val="F3E7D4"/>
          </a:solidFill>
          <a:ln/>
        </p:spPr>
      </p:sp>
      <p:sp>
        <p:nvSpPr>
          <p:cNvPr id="16" name="Text 14"/>
          <p:cNvSpPr/>
          <p:nvPr/>
        </p:nvSpPr>
        <p:spPr>
          <a:xfrm>
            <a:off x="7206853" y="2933700"/>
            <a:ext cx="216694" cy="270986"/>
          </a:xfrm>
          <a:prstGeom prst="rect">
            <a:avLst/>
          </a:prstGeom>
          <a:noFill/>
          <a:ln/>
        </p:spPr>
        <p:txBody>
          <a:bodyPr wrap="none" lIns="0" tIns="0" rIns="0" bIns="0" rtlCol="0" anchor="t"/>
          <a:lstStyle/>
          <a:p>
            <a:pPr marL="0" indent="0" algn="ctr">
              <a:lnSpc>
                <a:spcPts val="1700"/>
              </a:lnSpc>
              <a:buNone/>
            </a:pPr>
            <a:r>
              <a:rPr lang="en-US" sz="1700" dirty="0">
                <a:solidFill>
                  <a:srgbClr val="3A3630"/>
                </a:solidFill>
                <a:latin typeface="Lora" pitchFamily="34" charset="0"/>
                <a:ea typeface="Lora" pitchFamily="34" charset="-122"/>
                <a:cs typeface="Lora" pitchFamily="34" charset="-120"/>
              </a:rPr>
              <a:t>3</a:t>
            </a:r>
            <a:endParaRPr lang="en-US" sz="1700" dirty="0"/>
          </a:p>
        </p:txBody>
      </p:sp>
      <p:sp>
        <p:nvSpPr>
          <p:cNvPr id="17" name="Text 15"/>
          <p:cNvSpPr/>
          <p:nvPr/>
        </p:nvSpPr>
        <p:spPr>
          <a:xfrm>
            <a:off x="4740712" y="2949178"/>
            <a:ext cx="1806654" cy="225743"/>
          </a:xfrm>
          <a:prstGeom prst="rect">
            <a:avLst/>
          </a:prstGeom>
          <a:noFill/>
          <a:ln/>
        </p:spPr>
        <p:txBody>
          <a:bodyPr wrap="none" lIns="0" tIns="0" rIns="0" bIns="0" rtlCol="0" anchor="t"/>
          <a:lstStyle/>
          <a:p>
            <a:pPr marL="0" indent="0" algn="r">
              <a:lnSpc>
                <a:spcPts val="1750"/>
              </a:lnSpc>
              <a:buNone/>
            </a:pPr>
            <a:r>
              <a:rPr lang="en-US" sz="1400" dirty="0">
                <a:solidFill>
                  <a:srgbClr val="3A3630"/>
                </a:solidFill>
                <a:latin typeface="Lora" pitchFamily="34" charset="0"/>
                <a:ea typeface="Lora" pitchFamily="34" charset="-122"/>
                <a:cs typeface="Lora" pitchFamily="34" charset="-120"/>
              </a:rPr>
              <a:t>Corp structurat</a:t>
            </a:r>
            <a:endParaRPr lang="en-US" sz="1400" dirty="0"/>
          </a:p>
        </p:txBody>
      </p:sp>
      <p:sp>
        <p:nvSpPr>
          <p:cNvPr id="18" name="Text 16"/>
          <p:cNvSpPr/>
          <p:nvPr/>
        </p:nvSpPr>
        <p:spPr>
          <a:xfrm>
            <a:off x="614243" y="3266956"/>
            <a:ext cx="5933123" cy="491490"/>
          </a:xfrm>
          <a:prstGeom prst="rect">
            <a:avLst/>
          </a:prstGeom>
          <a:noFill/>
          <a:ln/>
        </p:spPr>
        <p:txBody>
          <a:bodyPr wrap="square" lIns="0" tIns="0" rIns="0" bIns="0" rtlCol="0" anchor="t"/>
          <a:lstStyle/>
          <a:p>
            <a:pPr marL="0" indent="0" algn="r">
              <a:lnSpc>
                <a:spcPts val="1900"/>
              </a:lnSpc>
              <a:buNone/>
            </a:pPr>
            <a:r>
              <a:rPr lang="en-US" sz="1200" dirty="0">
                <a:solidFill>
                  <a:srgbClr val="3A3630"/>
                </a:solidFill>
                <a:latin typeface="Source Sans 3" pitchFamily="34" charset="0"/>
                <a:ea typeface="Source Sans 3" pitchFamily="34" charset="-122"/>
                <a:cs typeface="Source Sans 3" pitchFamily="34" charset="-120"/>
              </a:rPr>
              <a:t>Paragraful 1: Context și scop. Paragraful 2-3: Detalii și solicitări. Folosiți bullet points pentru claritate. Păstrați tonul pozitiv și profesional.</a:t>
            </a:r>
            <a:endParaRPr lang="en-US" sz="1200" dirty="0"/>
          </a:p>
        </p:txBody>
      </p:sp>
      <p:sp>
        <p:nvSpPr>
          <p:cNvPr id="19" name="Shape 17"/>
          <p:cNvSpPr/>
          <p:nvPr/>
        </p:nvSpPr>
        <p:spPr>
          <a:xfrm>
            <a:off x="7465100" y="3851910"/>
            <a:ext cx="460653" cy="22860"/>
          </a:xfrm>
          <a:prstGeom prst="roundRect">
            <a:avLst>
              <a:gd name="adj" fmla="val 100770"/>
            </a:avLst>
          </a:prstGeom>
          <a:solidFill>
            <a:srgbClr val="D9CDBA"/>
          </a:solidFill>
          <a:ln/>
        </p:spPr>
      </p:sp>
      <p:sp>
        <p:nvSpPr>
          <p:cNvPr id="20" name="Shape 18"/>
          <p:cNvSpPr/>
          <p:nvPr/>
        </p:nvSpPr>
        <p:spPr>
          <a:xfrm>
            <a:off x="7142440" y="3690580"/>
            <a:ext cx="345519" cy="345519"/>
          </a:xfrm>
          <a:prstGeom prst="roundRect">
            <a:avLst>
              <a:gd name="adj" fmla="val 6667"/>
            </a:avLst>
          </a:prstGeom>
          <a:solidFill>
            <a:srgbClr val="F3E7D4"/>
          </a:solidFill>
          <a:ln/>
        </p:spPr>
      </p:sp>
      <p:sp>
        <p:nvSpPr>
          <p:cNvPr id="21" name="Text 19"/>
          <p:cNvSpPr/>
          <p:nvPr/>
        </p:nvSpPr>
        <p:spPr>
          <a:xfrm>
            <a:off x="7206853" y="3727847"/>
            <a:ext cx="216694" cy="270986"/>
          </a:xfrm>
          <a:prstGeom prst="rect">
            <a:avLst/>
          </a:prstGeom>
          <a:noFill/>
          <a:ln/>
        </p:spPr>
        <p:txBody>
          <a:bodyPr wrap="none" lIns="0" tIns="0" rIns="0" bIns="0" rtlCol="0" anchor="t"/>
          <a:lstStyle/>
          <a:p>
            <a:pPr marL="0" indent="0" algn="ctr">
              <a:lnSpc>
                <a:spcPts val="1700"/>
              </a:lnSpc>
              <a:buNone/>
            </a:pPr>
            <a:r>
              <a:rPr lang="en-US" sz="1700" dirty="0">
                <a:solidFill>
                  <a:srgbClr val="3A3630"/>
                </a:solidFill>
                <a:latin typeface="Lora" pitchFamily="34" charset="0"/>
                <a:ea typeface="Lora" pitchFamily="34" charset="-122"/>
                <a:cs typeface="Lora" pitchFamily="34" charset="-120"/>
              </a:rPr>
              <a:t>4</a:t>
            </a:r>
            <a:endParaRPr lang="en-US" sz="1700" dirty="0"/>
          </a:p>
        </p:txBody>
      </p:sp>
      <p:sp>
        <p:nvSpPr>
          <p:cNvPr id="22" name="Text 20"/>
          <p:cNvSpPr/>
          <p:nvPr/>
        </p:nvSpPr>
        <p:spPr>
          <a:xfrm>
            <a:off x="8083034" y="3743325"/>
            <a:ext cx="1806654" cy="225743"/>
          </a:xfrm>
          <a:prstGeom prst="rect">
            <a:avLst/>
          </a:prstGeom>
          <a:noFill/>
          <a:ln/>
        </p:spPr>
        <p:txBody>
          <a:bodyPr wrap="none" lIns="0" tIns="0" rIns="0" bIns="0" rtlCol="0" anchor="t"/>
          <a:lstStyle/>
          <a:p>
            <a:pPr marL="0" indent="0" algn="l">
              <a:lnSpc>
                <a:spcPts val="1750"/>
              </a:lnSpc>
              <a:buNone/>
            </a:pPr>
            <a:r>
              <a:rPr lang="en-US" sz="1400" dirty="0">
                <a:solidFill>
                  <a:srgbClr val="3A3630"/>
                </a:solidFill>
                <a:latin typeface="Lora" pitchFamily="34" charset="0"/>
                <a:ea typeface="Lora" pitchFamily="34" charset="-122"/>
                <a:cs typeface="Lora" pitchFamily="34" charset="-120"/>
              </a:rPr>
              <a:t>Call-to-action clar</a:t>
            </a:r>
            <a:endParaRPr lang="en-US" sz="1400" dirty="0"/>
          </a:p>
        </p:txBody>
      </p:sp>
      <p:sp>
        <p:nvSpPr>
          <p:cNvPr id="23" name="Text 21"/>
          <p:cNvSpPr/>
          <p:nvPr/>
        </p:nvSpPr>
        <p:spPr>
          <a:xfrm>
            <a:off x="8083034" y="4061103"/>
            <a:ext cx="5933123" cy="491490"/>
          </a:xfrm>
          <a:prstGeom prst="rect">
            <a:avLst/>
          </a:prstGeom>
          <a:noFill/>
          <a:ln/>
        </p:spPr>
        <p:txBody>
          <a:bodyPr wrap="square" lIns="0" tIns="0" rIns="0" bIns="0" rtlCol="0" anchor="t"/>
          <a:lstStyle/>
          <a:p>
            <a:pPr marL="0" indent="0" algn="l">
              <a:lnSpc>
                <a:spcPts val="1900"/>
              </a:lnSpc>
              <a:buNone/>
            </a:pPr>
            <a:r>
              <a:rPr lang="en-US" sz="1200" dirty="0">
                <a:solidFill>
                  <a:srgbClr val="3A3630"/>
                </a:solidFill>
                <a:latin typeface="Source Sans 3" pitchFamily="34" charset="0"/>
                <a:ea typeface="Source Sans 3" pitchFamily="34" charset="-122"/>
                <a:cs typeface="Source Sans 3" pitchFamily="34" charset="-120"/>
              </a:rPr>
              <a:t>Specificați acțiunea dorită și termenul limită: "Vă rog să confirmați participarea până vineri, 20 martie"</a:t>
            </a:r>
            <a:endParaRPr lang="en-US" sz="1200" dirty="0"/>
          </a:p>
        </p:txBody>
      </p:sp>
      <p:sp>
        <p:nvSpPr>
          <p:cNvPr id="24" name="Shape 22"/>
          <p:cNvSpPr/>
          <p:nvPr/>
        </p:nvSpPr>
        <p:spPr>
          <a:xfrm>
            <a:off x="6704648" y="4646057"/>
            <a:ext cx="460653" cy="22860"/>
          </a:xfrm>
          <a:prstGeom prst="roundRect">
            <a:avLst>
              <a:gd name="adj" fmla="val 100770"/>
            </a:avLst>
          </a:prstGeom>
          <a:solidFill>
            <a:srgbClr val="D9CDBA"/>
          </a:solidFill>
          <a:ln/>
        </p:spPr>
      </p:sp>
      <p:sp>
        <p:nvSpPr>
          <p:cNvPr id="25" name="Shape 23"/>
          <p:cNvSpPr/>
          <p:nvPr/>
        </p:nvSpPr>
        <p:spPr>
          <a:xfrm>
            <a:off x="7142440" y="4484727"/>
            <a:ext cx="345519" cy="345519"/>
          </a:xfrm>
          <a:prstGeom prst="roundRect">
            <a:avLst>
              <a:gd name="adj" fmla="val 6667"/>
            </a:avLst>
          </a:prstGeom>
          <a:solidFill>
            <a:srgbClr val="F3E7D4"/>
          </a:solidFill>
          <a:ln/>
        </p:spPr>
      </p:sp>
      <p:sp>
        <p:nvSpPr>
          <p:cNvPr id="26" name="Text 24"/>
          <p:cNvSpPr/>
          <p:nvPr/>
        </p:nvSpPr>
        <p:spPr>
          <a:xfrm>
            <a:off x="7206853" y="4521994"/>
            <a:ext cx="216694" cy="270986"/>
          </a:xfrm>
          <a:prstGeom prst="rect">
            <a:avLst/>
          </a:prstGeom>
          <a:noFill/>
          <a:ln/>
        </p:spPr>
        <p:txBody>
          <a:bodyPr wrap="none" lIns="0" tIns="0" rIns="0" bIns="0" rtlCol="0" anchor="t"/>
          <a:lstStyle/>
          <a:p>
            <a:pPr marL="0" indent="0" algn="ctr">
              <a:lnSpc>
                <a:spcPts val="1700"/>
              </a:lnSpc>
              <a:buNone/>
            </a:pPr>
            <a:r>
              <a:rPr lang="en-US" sz="1700" dirty="0">
                <a:solidFill>
                  <a:srgbClr val="3A3630"/>
                </a:solidFill>
                <a:latin typeface="Lora" pitchFamily="34" charset="0"/>
                <a:ea typeface="Lora" pitchFamily="34" charset="-122"/>
                <a:cs typeface="Lora" pitchFamily="34" charset="-120"/>
              </a:rPr>
              <a:t>5</a:t>
            </a:r>
            <a:endParaRPr lang="en-US" sz="1700" dirty="0"/>
          </a:p>
        </p:txBody>
      </p:sp>
      <p:sp>
        <p:nvSpPr>
          <p:cNvPr id="27" name="Text 25"/>
          <p:cNvSpPr/>
          <p:nvPr/>
        </p:nvSpPr>
        <p:spPr>
          <a:xfrm>
            <a:off x="4740712" y="4537472"/>
            <a:ext cx="1806654" cy="225743"/>
          </a:xfrm>
          <a:prstGeom prst="rect">
            <a:avLst/>
          </a:prstGeom>
          <a:noFill/>
          <a:ln/>
        </p:spPr>
        <p:txBody>
          <a:bodyPr wrap="none" lIns="0" tIns="0" rIns="0" bIns="0" rtlCol="0" anchor="t"/>
          <a:lstStyle/>
          <a:p>
            <a:pPr marL="0" indent="0" algn="r">
              <a:lnSpc>
                <a:spcPts val="1750"/>
              </a:lnSpc>
              <a:buNone/>
            </a:pPr>
            <a:r>
              <a:rPr lang="en-US" sz="1400" dirty="0">
                <a:solidFill>
                  <a:srgbClr val="3A3630"/>
                </a:solidFill>
                <a:latin typeface="Lora" pitchFamily="34" charset="0"/>
                <a:ea typeface="Lora" pitchFamily="34" charset="-122"/>
                <a:cs typeface="Lora" pitchFamily="34" charset="-120"/>
              </a:rPr>
              <a:t>Semnătură completă</a:t>
            </a:r>
            <a:endParaRPr lang="en-US" sz="1400" dirty="0"/>
          </a:p>
        </p:txBody>
      </p:sp>
      <p:sp>
        <p:nvSpPr>
          <p:cNvPr id="28" name="Text 26"/>
          <p:cNvSpPr/>
          <p:nvPr/>
        </p:nvSpPr>
        <p:spPr>
          <a:xfrm>
            <a:off x="614243" y="4855250"/>
            <a:ext cx="5933123" cy="491490"/>
          </a:xfrm>
          <a:prstGeom prst="rect">
            <a:avLst/>
          </a:prstGeom>
          <a:noFill/>
          <a:ln/>
        </p:spPr>
        <p:txBody>
          <a:bodyPr wrap="square" lIns="0" tIns="0" rIns="0" bIns="0" rtlCol="0" anchor="t"/>
          <a:lstStyle/>
          <a:p>
            <a:pPr marL="0" indent="0" algn="r">
              <a:lnSpc>
                <a:spcPts val="1900"/>
              </a:lnSpc>
              <a:buNone/>
            </a:pPr>
            <a:r>
              <a:rPr lang="en-US" sz="1200" dirty="0">
                <a:solidFill>
                  <a:srgbClr val="3A3630"/>
                </a:solidFill>
                <a:latin typeface="Source Sans 3" pitchFamily="34" charset="0"/>
                <a:ea typeface="Source Sans 3" pitchFamily="34" charset="-122"/>
                <a:cs typeface="Source Sans 3" pitchFamily="34" charset="-120"/>
              </a:rPr>
              <a:t>Include: nume complet, titlu, companie, telefon, email. Opțional: LinkedIn, site web corporativ</a:t>
            </a:r>
            <a:endParaRPr lang="en-US" sz="1200" dirty="0"/>
          </a:p>
        </p:txBody>
      </p:sp>
      <p:sp>
        <p:nvSpPr>
          <p:cNvPr id="29" name="Shape 27"/>
          <p:cNvSpPr/>
          <p:nvPr/>
        </p:nvSpPr>
        <p:spPr>
          <a:xfrm>
            <a:off x="614243" y="6015450"/>
            <a:ext cx="13401913" cy="26789"/>
          </a:xfrm>
          <a:prstGeom prst="rect">
            <a:avLst/>
          </a:prstGeom>
          <a:solidFill>
            <a:srgbClr val="3A3630">
              <a:alpha val="50000"/>
            </a:srgbClr>
          </a:solidFill>
          <a:ln/>
        </p:spPr>
      </p:sp>
      <p:sp>
        <p:nvSpPr>
          <p:cNvPr id="30" name="Text 28"/>
          <p:cNvSpPr/>
          <p:nvPr/>
        </p:nvSpPr>
        <p:spPr>
          <a:xfrm>
            <a:off x="614243" y="6272451"/>
            <a:ext cx="2754273" cy="270986"/>
          </a:xfrm>
          <a:prstGeom prst="rect">
            <a:avLst/>
          </a:prstGeom>
          <a:noFill/>
          <a:ln/>
        </p:spPr>
        <p:txBody>
          <a:bodyPr wrap="none" lIns="0" tIns="0" rIns="0" bIns="0" rtlCol="0" anchor="t"/>
          <a:lstStyle/>
          <a:p>
            <a:pPr marL="0" indent="0" algn="l">
              <a:lnSpc>
                <a:spcPts val="2100"/>
              </a:lnSpc>
              <a:buNone/>
            </a:pPr>
            <a:r>
              <a:rPr lang="en-US" sz="1700" dirty="0">
                <a:solidFill>
                  <a:srgbClr val="38512F"/>
                </a:solidFill>
                <a:latin typeface="Lora" pitchFamily="34" charset="0"/>
                <a:ea typeface="Lora" pitchFamily="34" charset="-122"/>
                <a:cs typeface="Lora" pitchFamily="34" charset="-120"/>
              </a:rPr>
              <a:t>Reguli de etichetă esențiale</a:t>
            </a:r>
            <a:endParaRPr lang="en-US" sz="1700" dirty="0"/>
          </a:p>
        </p:txBody>
      </p:sp>
      <p:sp>
        <p:nvSpPr>
          <p:cNvPr id="31" name="Text 29"/>
          <p:cNvSpPr/>
          <p:nvPr/>
        </p:nvSpPr>
        <p:spPr>
          <a:xfrm>
            <a:off x="614243" y="6911816"/>
            <a:ext cx="4171593" cy="245745"/>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A3630"/>
                </a:solidFill>
                <a:latin typeface="Source Sans 3" pitchFamily="34" charset="0"/>
                <a:ea typeface="Source Sans 3" pitchFamily="34" charset="-122"/>
                <a:cs typeface="Source Sans 3" pitchFamily="34" charset="-120"/>
              </a:rPr>
              <a:t>Răspundeți în 24 ore</a:t>
            </a:r>
            <a:endParaRPr lang="en-US" sz="1200" dirty="0"/>
          </a:p>
        </p:txBody>
      </p:sp>
      <p:sp>
        <p:nvSpPr>
          <p:cNvPr id="32" name="Text 30"/>
          <p:cNvSpPr/>
          <p:nvPr/>
        </p:nvSpPr>
        <p:spPr>
          <a:xfrm>
            <a:off x="614243" y="7211258"/>
            <a:ext cx="4171593" cy="245745"/>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A3630"/>
                </a:solidFill>
                <a:latin typeface="Source Sans 3" pitchFamily="34" charset="0"/>
                <a:ea typeface="Source Sans 3" pitchFamily="34" charset="-122"/>
                <a:cs typeface="Source Sans 3" pitchFamily="34" charset="-120"/>
              </a:rPr>
              <a:t>Verificați ortografia</a:t>
            </a:r>
            <a:endParaRPr lang="en-US" sz="1200" dirty="0"/>
          </a:p>
        </p:txBody>
      </p:sp>
      <p:sp>
        <p:nvSpPr>
          <p:cNvPr id="33" name="Text 31"/>
          <p:cNvSpPr/>
          <p:nvPr/>
        </p:nvSpPr>
        <p:spPr>
          <a:xfrm>
            <a:off x="614243" y="7510701"/>
            <a:ext cx="4171593" cy="245745"/>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A3630"/>
                </a:solidFill>
                <a:latin typeface="Source Sans 3" pitchFamily="34" charset="0"/>
                <a:ea typeface="Source Sans 3" pitchFamily="34" charset="-122"/>
                <a:cs typeface="Source Sans 3" pitchFamily="34" charset="-120"/>
              </a:rPr>
              <a:t>Evitați CAPS LOCK</a:t>
            </a:r>
            <a:endParaRPr lang="en-US" sz="1200" dirty="0"/>
          </a:p>
        </p:txBody>
      </p:sp>
      <p:sp>
        <p:nvSpPr>
          <p:cNvPr id="34" name="Text 32"/>
          <p:cNvSpPr/>
          <p:nvPr/>
        </p:nvSpPr>
        <p:spPr>
          <a:xfrm>
            <a:off x="5168027" y="6911816"/>
            <a:ext cx="4171593" cy="245745"/>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A3630"/>
                </a:solidFill>
                <a:latin typeface="Source Sans 3" pitchFamily="34" charset="0"/>
                <a:ea typeface="Source Sans 3" pitchFamily="34" charset="-122"/>
                <a:cs typeface="Source Sans 3" pitchFamily="34" charset="-120"/>
              </a:rPr>
              <a:t>Folosiți Reply All cu moderație</a:t>
            </a:r>
            <a:endParaRPr lang="en-US" sz="1200" dirty="0"/>
          </a:p>
        </p:txBody>
      </p:sp>
      <p:sp>
        <p:nvSpPr>
          <p:cNvPr id="35" name="Text 33"/>
          <p:cNvSpPr/>
          <p:nvPr/>
        </p:nvSpPr>
        <p:spPr>
          <a:xfrm>
            <a:off x="5168027" y="7211258"/>
            <a:ext cx="4171593" cy="245745"/>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A3630"/>
                </a:solidFill>
                <a:latin typeface="Source Sans 3" pitchFamily="34" charset="0"/>
                <a:ea typeface="Source Sans 3" pitchFamily="34" charset="-122"/>
                <a:cs typeface="Source Sans 3" pitchFamily="34" charset="-120"/>
              </a:rPr>
              <a:t>Fără emoji în context formal</a:t>
            </a:r>
            <a:endParaRPr lang="en-US" sz="1200" dirty="0"/>
          </a:p>
        </p:txBody>
      </p:sp>
      <p:sp>
        <p:nvSpPr>
          <p:cNvPr id="36" name="Text 34"/>
          <p:cNvSpPr/>
          <p:nvPr/>
        </p:nvSpPr>
        <p:spPr>
          <a:xfrm>
            <a:off x="5168027" y="7510701"/>
            <a:ext cx="4171593" cy="245745"/>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A3630"/>
                </a:solidFill>
                <a:latin typeface="Source Sans 3" pitchFamily="34" charset="0"/>
                <a:ea typeface="Source Sans 3" pitchFamily="34" charset="-122"/>
                <a:cs typeface="Source Sans 3" pitchFamily="34" charset="-120"/>
              </a:rPr>
              <a:t>Atașamente sub 10 MB</a:t>
            </a:r>
            <a:endParaRPr lang="en-US" sz="1200" dirty="0"/>
          </a:p>
        </p:txBody>
      </p:sp>
      <p:sp>
        <p:nvSpPr>
          <p:cNvPr id="37" name="Text 35"/>
          <p:cNvSpPr/>
          <p:nvPr/>
        </p:nvSpPr>
        <p:spPr>
          <a:xfrm>
            <a:off x="9721810" y="6911816"/>
            <a:ext cx="4309348" cy="245745"/>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A3630"/>
                </a:solidFill>
                <a:latin typeface="Source Sans 3" pitchFamily="34" charset="0"/>
                <a:ea typeface="Source Sans 3" pitchFamily="34" charset="-122"/>
                <a:cs typeface="Source Sans 3" pitchFamily="34" charset="-120"/>
              </a:rPr>
              <a:t>CC pentru informare, To pentru acțiune</a:t>
            </a:r>
            <a:endParaRPr lang="en-US" sz="1200" dirty="0"/>
          </a:p>
        </p:txBody>
      </p:sp>
      <p:sp>
        <p:nvSpPr>
          <p:cNvPr id="38" name="Text 36"/>
          <p:cNvSpPr/>
          <p:nvPr/>
        </p:nvSpPr>
        <p:spPr>
          <a:xfrm>
            <a:off x="9721810" y="7211258"/>
            <a:ext cx="4309348" cy="245745"/>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A3630"/>
                </a:solidFill>
                <a:latin typeface="Source Sans 3" pitchFamily="34" charset="0"/>
                <a:ea typeface="Source Sans 3" pitchFamily="34" charset="-122"/>
                <a:cs typeface="Source Sans 3" pitchFamily="34" charset="-120"/>
              </a:rPr>
              <a:t>Citiți înainte de a trimite</a:t>
            </a:r>
            <a:endParaRPr lang="en-US" sz="1200" dirty="0"/>
          </a:p>
        </p:txBody>
      </p:sp>
      <p:sp>
        <p:nvSpPr>
          <p:cNvPr id="39" name="Text 37"/>
          <p:cNvSpPr/>
          <p:nvPr/>
        </p:nvSpPr>
        <p:spPr>
          <a:xfrm>
            <a:off x="9721810" y="7510701"/>
            <a:ext cx="4309348" cy="245745"/>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A3630"/>
                </a:solidFill>
                <a:latin typeface="Source Sans 3" pitchFamily="34" charset="0"/>
                <a:ea typeface="Source Sans 3" pitchFamily="34" charset="-122"/>
                <a:cs typeface="Source Sans 3" pitchFamily="34" charset="-120"/>
              </a:rPr>
              <a:t>Respectați fusurile orare</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37724" y="1742599"/>
            <a:ext cx="10370939"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Platforme de email pentru mediul profesional</a:t>
            </a:r>
            <a:endParaRPr lang="en-US" sz="3850" dirty="0"/>
          </a:p>
        </p:txBody>
      </p:sp>
      <p:sp>
        <p:nvSpPr>
          <p:cNvPr id="3" name="Text 1"/>
          <p:cNvSpPr/>
          <p:nvPr/>
        </p:nvSpPr>
        <p:spPr>
          <a:xfrm>
            <a:off x="837724" y="3039189"/>
            <a:ext cx="2957036" cy="369689"/>
          </a:xfrm>
          <a:prstGeom prst="rect">
            <a:avLst/>
          </a:prstGeom>
          <a:noFill/>
          <a:ln/>
        </p:spPr>
        <p:txBody>
          <a:bodyPr wrap="none" lIns="0" tIns="0" rIns="0" bIns="0" rtlCol="0" anchor="t"/>
          <a:lstStyle/>
          <a:p>
            <a:pPr marL="0" indent="0" algn="l">
              <a:lnSpc>
                <a:spcPts val="2900"/>
              </a:lnSpc>
              <a:buNone/>
            </a:pPr>
            <a:r>
              <a:rPr lang="en-US" sz="2300" dirty="0">
                <a:solidFill>
                  <a:srgbClr val="3A3630"/>
                </a:solidFill>
                <a:latin typeface="Lora" pitchFamily="34" charset="0"/>
                <a:ea typeface="Lora" pitchFamily="34" charset="-122"/>
                <a:cs typeface="Lora" pitchFamily="34" charset="-120"/>
              </a:rPr>
              <a:t>Gmail</a:t>
            </a:r>
            <a:endParaRPr lang="en-US" sz="2300" dirty="0"/>
          </a:p>
        </p:txBody>
      </p:sp>
      <p:sp>
        <p:nvSpPr>
          <p:cNvPr id="4" name="Text 2"/>
          <p:cNvSpPr/>
          <p:nvPr/>
        </p:nvSpPr>
        <p:spPr>
          <a:xfrm>
            <a:off x="837724" y="3534489"/>
            <a:ext cx="4143732" cy="1675209"/>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Platforma Google oferă 15 GB stocare gratuită, integrare perfectă cu Google Workspace (Docs, Sheets, Drive), filtre spam avansate și organizare inteligentă prin categorii. Interfață intuitivă și căutare puternică.</a:t>
            </a:r>
            <a:endParaRPr lang="en-US" sz="1600" dirty="0"/>
          </a:p>
        </p:txBody>
      </p:sp>
      <p:sp>
        <p:nvSpPr>
          <p:cNvPr id="5" name="Text 3"/>
          <p:cNvSpPr/>
          <p:nvPr/>
        </p:nvSpPr>
        <p:spPr>
          <a:xfrm>
            <a:off x="837724" y="5335310"/>
            <a:ext cx="4143732"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Integrare Google Calendar și Meet</a:t>
            </a:r>
            <a:endParaRPr lang="en-US" sz="1600" dirty="0"/>
          </a:p>
        </p:txBody>
      </p:sp>
      <p:sp>
        <p:nvSpPr>
          <p:cNvPr id="6" name="Text 4"/>
          <p:cNvSpPr/>
          <p:nvPr/>
        </p:nvSpPr>
        <p:spPr>
          <a:xfrm>
            <a:off x="837724" y="5743575"/>
            <a:ext cx="4143732"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Smart Compose pentru răspunsuri rapide</a:t>
            </a:r>
            <a:endParaRPr lang="en-US" sz="1600" dirty="0"/>
          </a:p>
        </p:txBody>
      </p:sp>
      <p:sp>
        <p:nvSpPr>
          <p:cNvPr id="7" name="Text 5"/>
          <p:cNvSpPr/>
          <p:nvPr/>
        </p:nvSpPr>
        <p:spPr>
          <a:xfrm>
            <a:off x="837724" y="6151840"/>
            <a:ext cx="4143732"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Aplicație mobilă excelentă</a:t>
            </a:r>
            <a:endParaRPr lang="en-US" sz="1600" dirty="0"/>
          </a:p>
        </p:txBody>
      </p:sp>
      <p:sp>
        <p:nvSpPr>
          <p:cNvPr id="8" name="Text 6"/>
          <p:cNvSpPr/>
          <p:nvPr/>
        </p:nvSpPr>
        <p:spPr>
          <a:xfrm>
            <a:off x="5243274" y="3039189"/>
            <a:ext cx="2957036" cy="369689"/>
          </a:xfrm>
          <a:prstGeom prst="rect">
            <a:avLst/>
          </a:prstGeom>
          <a:noFill/>
          <a:ln/>
        </p:spPr>
        <p:txBody>
          <a:bodyPr wrap="none" lIns="0" tIns="0" rIns="0" bIns="0" rtlCol="0" anchor="t"/>
          <a:lstStyle/>
          <a:p>
            <a:pPr marL="0" indent="0" algn="l">
              <a:lnSpc>
                <a:spcPts val="2900"/>
              </a:lnSpc>
              <a:buNone/>
            </a:pPr>
            <a:r>
              <a:rPr lang="en-US" sz="2300" dirty="0">
                <a:solidFill>
                  <a:srgbClr val="3A3630"/>
                </a:solidFill>
                <a:latin typeface="Lora" pitchFamily="34" charset="0"/>
                <a:ea typeface="Lora" pitchFamily="34" charset="-122"/>
                <a:cs typeface="Lora" pitchFamily="34" charset="-120"/>
              </a:rPr>
              <a:t>Outlook</a:t>
            </a:r>
            <a:endParaRPr lang="en-US" sz="2300" dirty="0"/>
          </a:p>
        </p:txBody>
      </p:sp>
      <p:sp>
        <p:nvSpPr>
          <p:cNvPr id="9" name="Text 7"/>
          <p:cNvSpPr/>
          <p:nvPr/>
        </p:nvSpPr>
        <p:spPr>
          <a:xfrm>
            <a:off x="5243274" y="3534489"/>
            <a:ext cx="4143732" cy="1675209"/>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Soluția Microsoft domină mediul corporativ prin integrare profundă cu Office 365. Oferă calendar avansat, gestionare taskuri, și funcții de colaborare robuste. Preferat în corporații mari.</a:t>
            </a:r>
            <a:endParaRPr lang="en-US" sz="1600" dirty="0"/>
          </a:p>
        </p:txBody>
      </p:sp>
      <p:sp>
        <p:nvSpPr>
          <p:cNvPr id="10" name="Text 8"/>
          <p:cNvSpPr/>
          <p:nvPr/>
        </p:nvSpPr>
        <p:spPr>
          <a:xfrm>
            <a:off x="5243274" y="5335310"/>
            <a:ext cx="4143732"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Integrare Microsoft Teams și OneDrive</a:t>
            </a:r>
            <a:endParaRPr lang="en-US" sz="1600" dirty="0"/>
          </a:p>
        </p:txBody>
      </p:sp>
      <p:sp>
        <p:nvSpPr>
          <p:cNvPr id="11" name="Text 9"/>
          <p:cNvSpPr/>
          <p:nvPr/>
        </p:nvSpPr>
        <p:spPr>
          <a:xfrm>
            <a:off x="5243274" y="5743575"/>
            <a:ext cx="4143732"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Reguli de organizare complexe</a:t>
            </a:r>
            <a:endParaRPr lang="en-US" sz="1600" dirty="0"/>
          </a:p>
        </p:txBody>
      </p:sp>
      <p:sp>
        <p:nvSpPr>
          <p:cNvPr id="12" name="Text 10"/>
          <p:cNvSpPr/>
          <p:nvPr/>
        </p:nvSpPr>
        <p:spPr>
          <a:xfrm>
            <a:off x="5243274" y="6151840"/>
            <a:ext cx="4143732"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Securitate enterprise-grade</a:t>
            </a:r>
            <a:endParaRPr lang="en-US" sz="1600" dirty="0"/>
          </a:p>
        </p:txBody>
      </p:sp>
      <p:sp>
        <p:nvSpPr>
          <p:cNvPr id="13" name="Text 11"/>
          <p:cNvSpPr/>
          <p:nvPr/>
        </p:nvSpPr>
        <p:spPr>
          <a:xfrm>
            <a:off x="9648825" y="3039189"/>
            <a:ext cx="2957036" cy="369689"/>
          </a:xfrm>
          <a:prstGeom prst="rect">
            <a:avLst/>
          </a:prstGeom>
          <a:noFill/>
          <a:ln/>
        </p:spPr>
        <p:txBody>
          <a:bodyPr wrap="none" lIns="0" tIns="0" rIns="0" bIns="0" rtlCol="0" anchor="t"/>
          <a:lstStyle/>
          <a:p>
            <a:pPr marL="0" indent="0" algn="l">
              <a:lnSpc>
                <a:spcPts val="2900"/>
              </a:lnSpc>
              <a:buNone/>
            </a:pPr>
            <a:r>
              <a:rPr lang="en-US" sz="2300" dirty="0">
                <a:solidFill>
                  <a:srgbClr val="3A3630"/>
                </a:solidFill>
                <a:latin typeface="Lora" pitchFamily="34" charset="0"/>
                <a:ea typeface="Lora" pitchFamily="34" charset="-122"/>
                <a:cs typeface="Lora" pitchFamily="34" charset="-120"/>
              </a:rPr>
              <a:t>Yahoo Mail</a:t>
            </a:r>
            <a:endParaRPr lang="en-US" sz="2300" dirty="0"/>
          </a:p>
        </p:txBody>
      </p:sp>
      <p:sp>
        <p:nvSpPr>
          <p:cNvPr id="14" name="Text 12"/>
          <p:cNvSpPr/>
          <p:nvPr/>
        </p:nvSpPr>
        <p:spPr>
          <a:xfrm>
            <a:off x="9648825" y="3534489"/>
            <a:ext cx="4143851" cy="1340168"/>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Veteranul industriei oferă 1 TB stocare gratuită, interfață modernizată și organizare prin categorii automate. Potrivit pentru utilizatori personali sau freelanceri.</a:t>
            </a:r>
            <a:endParaRPr lang="en-US" sz="1600" dirty="0"/>
          </a:p>
        </p:txBody>
      </p:sp>
      <p:sp>
        <p:nvSpPr>
          <p:cNvPr id="15" name="Text 13"/>
          <p:cNvSpPr/>
          <p:nvPr/>
        </p:nvSpPr>
        <p:spPr>
          <a:xfrm>
            <a:off x="9648825" y="5000268"/>
            <a:ext cx="4143851"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Stocare generoasă pentru atașamente</a:t>
            </a:r>
            <a:endParaRPr lang="en-US" sz="1600" dirty="0"/>
          </a:p>
        </p:txBody>
      </p:sp>
      <p:sp>
        <p:nvSpPr>
          <p:cNvPr id="16" name="Text 14"/>
          <p:cNvSpPr/>
          <p:nvPr/>
        </p:nvSpPr>
        <p:spPr>
          <a:xfrm>
            <a:off x="9648825" y="5408533"/>
            <a:ext cx="4143851"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Design responsive și personalizabil</a:t>
            </a:r>
            <a:endParaRPr lang="en-US" sz="1600" dirty="0"/>
          </a:p>
        </p:txBody>
      </p:sp>
      <p:sp>
        <p:nvSpPr>
          <p:cNvPr id="17" name="Text 15"/>
          <p:cNvSpPr/>
          <p:nvPr/>
        </p:nvSpPr>
        <p:spPr>
          <a:xfrm>
            <a:off x="9648825" y="5816798"/>
            <a:ext cx="4143851"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Teme și layout-uri variate</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28769" y="553403"/>
            <a:ext cx="6232088" cy="462320"/>
          </a:xfrm>
          <a:prstGeom prst="rect">
            <a:avLst/>
          </a:prstGeom>
          <a:noFill/>
          <a:ln/>
        </p:spPr>
        <p:txBody>
          <a:bodyPr wrap="none" lIns="0" tIns="0" rIns="0" bIns="0" rtlCol="0" anchor="t"/>
          <a:lstStyle/>
          <a:p>
            <a:pPr marL="0" indent="0" algn="l">
              <a:lnSpc>
                <a:spcPts val="3600"/>
              </a:lnSpc>
              <a:buNone/>
            </a:pPr>
            <a:r>
              <a:rPr lang="en-US" sz="2900" dirty="0">
                <a:solidFill>
                  <a:srgbClr val="38512F"/>
                </a:solidFill>
                <a:latin typeface="Lora" pitchFamily="34" charset="0"/>
                <a:ea typeface="Lora" pitchFamily="34" charset="-122"/>
                <a:cs typeface="Lora" pitchFamily="34" charset="-120"/>
              </a:rPr>
              <a:t>Managementul eficient al inbox-ului</a:t>
            </a:r>
            <a:endParaRPr lang="en-US" sz="2900" dirty="0"/>
          </a:p>
        </p:txBody>
      </p:sp>
      <p:sp>
        <p:nvSpPr>
          <p:cNvPr id="3" name="Text 1"/>
          <p:cNvSpPr/>
          <p:nvPr/>
        </p:nvSpPr>
        <p:spPr>
          <a:xfrm>
            <a:off x="628769" y="1408628"/>
            <a:ext cx="2347793" cy="277416"/>
          </a:xfrm>
          <a:prstGeom prst="rect">
            <a:avLst/>
          </a:prstGeom>
          <a:noFill/>
          <a:ln/>
        </p:spPr>
        <p:txBody>
          <a:bodyPr wrap="none" lIns="0" tIns="0" rIns="0" bIns="0" rtlCol="0" anchor="t"/>
          <a:lstStyle/>
          <a:p>
            <a:pPr marL="0" indent="0" algn="l">
              <a:lnSpc>
                <a:spcPts val="2150"/>
              </a:lnSpc>
              <a:buNone/>
            </a:pPr>
            <a:r>
              <a:rPr lang="en-US" sz="1700" dirty="0">
                <a:solidFill>
                  <a:srgbClr val="38512F"/>
                </a:solidFill>
                <a:latin typeface="Lora" pitchFamily="34" charset="0"/>
                <a:ea typeface="Lora" pitchFamily="34" charset="-122"/>
                <a:cs typeface="Lora" pitchFamily="34" charset="-120"/>
              </a:rPr>
              <a:t>Strategii de organizare</a:t>
            </a:r>
            <a:endParaRPr lang="en-US" sz="1700" dirty="0"/>
          </a:p>
        </p:txBody>
      </p:sp>
      <p:sp>
        <p:nvSpPr>
          <p:cNvPr id="4" name="Text 2"/>
          <p:cNvSpPr/>
          <p:nvPr/>
        </p:nvSpPr>
        <p:spPr>
          <a:xfrm>
            <a:off x="628769" y="1843207"/>
            <a:ext cx="6494740" cy="502920"/>
          </a:xfrm>
          <a:prstGeom prst="rect">
            <a:avLst/>
          </a:prstGeom>
          <a:noFill/>
          <a:ln/>
        </p:spPr>
        <p:txBody>
          <a:bodyPr wrap="square" lIns="0" tIns="0" rIns="0" bIns="0" rtlCol="0" anchor="t"/>
          <a:lstStyle/>
          <a:p>
            <a:pPr marL="0" indent="0" algn="l">
              <a:lnSpc>
                <a:spcPts val="1950"/>
              </a:lnSpc>
              <a:buNone/>
            </a:pPr>
            <a:r>
              <a:rPr lang="en-US" sz="1200" dirty="0">
                <a:solidFill>
                  <a:srgbClr val="3A3630"/>
                </a:solidFill>
                <a:latin typeface="Source Sans 3" pitchFamily="34" charset="0"/>
                <a:ea typeface="Source Sans 3" pitchFamily="34" charset="-122"/>
                <a:cs typeface="Source Sans 3" pitchFamily="34" charset="-120"/>
              </a:rPr>
              <a:t>Un inbox bine organizat reduce stresul și crește productivitatea. Implementați sistemul "Inbox Zero" sau adaptați-l la nevoile dvs.</a:t>
            </a:r>
            <a:endParaRPr lang="en-US" sz="1200" dirty="0"/>
          </a:p>
        </p:txBody>
      </p:sp>
      <p:sp>
        <p:nvSpPr>
          <p:cNvPr id="5" name="Text 3"/>
          <p:cNvSpPr/>
          <p:nvPr/>
        </p:nvSpPr>
        <p:spPr>
          <a:xfrm>
            <a:off x="628769" y="2522934"/>
            <a:ext cx="157163" cy="196453"/>
          </a:xfrm>
          <a:prstGeom prst="rect">
            <a:avLst/>
          </a:prstGeom>
          <a:noFill/>
          <a:ln/>
        </p:spPr>
        <p:txBody>
          <a:bodyPr wrap="none" lIns="0" tIns="0" rIns="0" bIns="0" rtlCol="0" anchor="t"/>
          <a:lstStyle/>
          <a:p>
            <a:pPr marL="0" indent="0" algn="l">
              <a:lnSpc>
                <a:spcPts val="1950"/>
              </a:lnSpc>
              <a:buNone/>
            </a:pPr>
            <a:r>
              <a:rPr lang="en-US" sz="1200" dirty="0">
                <a:solidFill>
                  <a:srgbClr val="3A3630"/>
                </a:solidFill>
                <a:latin typeface="Lora Light" pitchFamily="34" charset="0"/>
                <a:ea typeface="Lora Light" pitchFamily="34" charset="-122"/>
                <a:cs typeface="Lora Light" pitchFamily="34" charset="-120"/>
              </a:rPr>
              <a:t>01</a:t>
            </a:r>
            <a:endParaRPr lang="en-US" sz="1200" dirty="0"/>
          </a:p>
        </p:txBody>
      </p:sp>
      <p:sp>
        <p:nvSpPr>
          <p:cNvPr id="6" name="Shape 4"/>
          <p:cNvSpPr/>
          <p:nvPr/>
        </p:nvSpPr>
        <p:spPr>
          <a:xfrm>
            <a:off x="628769" y="2767251"/>
            <a:ext cx="6494740" cy="22860"/>
          </a:xfrm>
          <a:prstGeom prst="rect">
            <a:avLst/>
          </a:prstGeom>
          <a:solidFill>
            <a:srgbClr val="38512F"/>
          </a:solidFill>
          <a:ln/>
        </p:spPr>
      </p:sp>
      <p:sp>
        <p:nvSpPr>
          <p:cNvPr id="7" name="Text 5"/>
          <p:cNvSpPr/>
          <p:nvPr/>
        </p:nvSpPr>
        <p:spPr>
          <a:xfrm>
            <a:off x="628769" y="2891552"/>
            <a:ext cx="2293263" cy="231100"/>
          </a:xfrm>
          <a:prstGeom prst="rect">
            <a:avLst/>
          </a:prstGeom>
          <a:noFill/>
          <a:ln/>
        </p:spPr>
        <p:txBody>
          <a:bodyPr wrap="none" lIns="0" tIns="0" rIns="0" bIns="0" rtlCol="0" anchor="t"/>
          <a:lstStyle/>
          <a:p>
            <a:pPr marL="0" indent="0" algn="l">
              <a:lnSpc>
                <a:spcPts val="1800"/>
              </a:lnSpc>
              <a:buNone/>
            </a:pPr>
            <a:r>
              <a:rPr lang="en-US" sz="1450" dirty="0">
                <a:solidFill>
                  <a:srgbClr val="3A3630"/>
                </a:solidFill>
                <a:latin typeface="Lora" pitchFamily="34" charset="0"/>
                <a:ea typeface="Lora" pitchFamily="34" charset="-122"/>
                <a:cs typeface="Lora" pitchFamily="34" charset="-120"/>
              </a:rPr>
              <a:t>Creați structura de foldere</a:t>
            </a:r>
            <a:endParaRPr lang="en-US" sz="1450" dirty="0"/>
          </a:p>
        </p:txBody>
      </p:sp>
      <p:sp>
        <p:nvSpPr>
          <p:cNvPr id="8" name="Text 6"/>
          <p:cNvSpPr/>
          <p:nvPr/>
        </p:nvSpPr>
        <p:spPr>
          <a:xfrm>
            <a:off x="628769" y="3279815"/>
            <a:ext cx="6494740" cy="251460"/>
          </a:xfrm>
          <a:prstGeom prst="rect">
            <a:avLst/>
          </a:prstGeom>
          <a:noFill/>
          <a:ln/>
        </p:spPr>
        <p:txBody>
          <a:bodyPr wrap="none" lIns="0" tIns="0" rIns="0" bIns="0" rtlCol="0" anchor="t"/>
          <a:lstStyle/>
          <a:p>
            <a:pPr marL="0" indent="0" algn="l">
              <a:lnSpc>
                <a:spcPts val="1950"/>
              </a:lnSpc>
              <a:buNone/>
            </a:pPr>
            <a:r>
              <a:rPr lang="en-US" sz="1200" dirty="0">
                <a:solidFill>
                  <a:srgbClr val="3A3630"/>
                </a:solidFill>
                <a:latin typeface="Source Sans 3" pitchFamily="34" charset="0"/>
                <a:ea typeface="Source Sans 3" pitchFamily="34" charset="-122"/>
                <a:cs typeface="Source Sans 3" pitchFamily="34" charset="-120"/>
              </a:rPr>
              <a:t>Organizați după proiecte, departamente sau priorități: Urgent, În așteptare, Arhivă, Referință</a:t>
            </a:r>
            <a:endParaRPr lang="en-US" sz="1200" dirty="0"/>
          </a:p>
        </p:txBody>
      </p:sp>
      <p:sp>
        <p:nvSpPr>
          <p:cNvPr id="9" name="Text 7"/>
          <p:cNvSpPr/>
          <p:nvPr/>
        </p:nvSpPr>
        <p:spPr>
          <a:xfrm>
            <a:off x="628769" y="3806309"/>
            <a:ext cx="157163" cy="196453"/>
          </a:xfrm>
          <a:prstGeom prst="rect">
            <a:avLst/>
          </a:prstGeom>
          <a:noFill/>
          <a:ln/>
        </p:spPr>
        <p:txBody>
          <a:bodyPr wrap="none" lIns="0" tIns="0" rIns="0" bIns="0" rtlCol="0" anchor="t"/>
          <a:lstStyle/>
          <a:p>
            <a:pPr marL="0" indent="0" algn="l">
              <a:lnSpc>
                <a:spcPts val="1950"/>
              </a:lnSpc>
              <a:buNone/>
            </a:pPr>
            <a:r>
              <a:rPr lang="en-US" sz="1200" dirty="0">
                <a:solidFill>
                  <a:srgbClr val="3A3630"/>
                </a:solidFill>
                <a:latin typeface="Lora Light" pitchFamily="34" charset="0"/>
                <a:ea typeface="Lora Light" pitchFamily="34" charset="-122"/>
                <a:cs typeface="Lora Light" pitchFamily="34" charset="-120"/>
              </a:rPr>
              <a:t>02</a:t>
            </a:r>
            <a:endParaRPr lang="en-US" sz="1200" dirty="0"/>
          </a:p>
        </p:txBody>
      </p:sp>
      <p:sp>
        <p:nvSpPr>
          <p:cNvPr id="10" name="Shape 8"/>
          <p:cNvSpPr/>
          <p:nvPr/>
        </p:nvSpPr>
        <p:spPr>
          <a:xfrm>
            <a:off x="628769" y="4050625"/>
            <a:ext cx="6494740" cy="22860"/>
          </a:xfrm>
          <a:prstGeom prst="rect">
            <a:avLst/>
          </a:prstGeom>
          <a:solidFill>
            <a:srgbClr val="38512F"/>
          </a:solidFill>
          <a:ln/>
        </p:spPr>
      </p:sp>
      <p:sp>
        <p:nvSpPr>
          <p:cNvPr id="11" name="Text 9"/>
          <p:cNvSpPr/>
          <p:nvPr/>
        </p:nvSpPr>
        <p:spPr>
          <a:xfrm>
            <a:off x="628769" y="4174927"/>
            <a:ext cx="2129076" cy="231100"/>
          </a:xfrm>
          <a:prstGeom prst="rect">
            <a:avLst/>
          </a:prstGeom>
          <a:noFill/>
          <a:ln/>
        </p:spPr>
        <p:txBody>
          <a:bodyPr wrap="none" lIns="0" tIns="0" rIns="0" bIns="0" rtlCol="0" anchor="t"/>
          <a:lstStyle/>
          <a:p>
            <a:pPr marL="0" indent="0" algn="l">
              <a:lnSpc>
                <a:spcPts val="1800"/>
              </a:lnSpc>
              <a:buNone/>
            </a:pPr>
            <a:r>
              <a:rPr lang="en-US" sz="1450" dirty="0">
                <a:solidFill>
                  <a:srgbClr val="3A3630"/>
                </a:solidFill>
                <a:latin typeface="Lora" pitchFamily="34" charset="0"/>
                <a:ea typeface="Lora" pitchFamily="34" charset="-122"/>
                <a:cs typeface="Lora" pitchFamily="34" charset="-120"/>
              </a:rPr>
              <a:t>Aplicați etichete și culori</a:t>
            </a:r>
            <a:endParaRPr lang="en-US" sz="1450" dirty="0"/>
          </a:p>
        </p:txBody>
      </p:sp>
      <p:sp>
        <p:nvSpPr>
          <p:cNvPr id="12" name="Text 10"/>
          <p:cNvSpPr/>
          <p:nvPr/>
        </p:nvSpPr>
        <p:spPr>
          <a:xfrm>
            <a:off x="628769" y="4563189"/>
            <a:ext cx="6494740" cy="251460"/>
          </a:xfrm>
          <a:prstGeom prst="rect">
            <a:avLst/>
          </a:prstGeom>
          <a:noFill/>
          <a:ln/>
        </p:spPr>
        <p:txBody>
          <a:bodyPr wrap="none" lIns="0" tIns="0" rIns="0" bIns="0" rtlCol="0" anchor="t"/>
          <a:lstStyle/>
          <a:p>
            <a:pPr marL="0" indent="0" algn="l">
              <a:lnSpc>
                <a:spcPts val="1950"/>
              </a:lnSpc>
              <a:buNone/>
            </a:pPr>
            <a:r>
              <a:rPr lang="en-US" sz="1200" dirty="0">
                <a:solidFill>
                  <a:srgbClr val="3A3630"/>
                </a:solidFill>
                <a:latin typeface="Source Sans 3" pitchFamily="34" charset="0"/>
                <a:ea typeface="Source Sans 3" pitchFamily="34" charset="-122"/>
                <a:cs typeface="Source Sans 3" pitchFamily="34" charset="-120"/>
              </a:rPr>
              <a:t>Codificați vizual email-urile pentru identificare rapidă a tipului de mesaj</a:t>
            </a:r>
            <a:endParaRPr lang="en-US" sz="1200" dirty="0"/>
          </a:p>
        </p:txBody>
      </p:sp>
      <p:sp>
        <p:nvSpPr>
          <p:cNvPr id="13" name="Text 11"/>
          <p:cNvSpPr/>
          <p:nvPr/>
        </p:nvSpPr>
        <p:spPr>
          <a:xfrm>
            <a:off x="628769" y="5089684"/>
            <a:ext cx="157163" cy="196453"/>
          </a:xfrm>
          <a:prstGeom prst="rect">
            <a:avLst/>
          </a:prstGeom>
          <a:noFill/>
          <a:ln/>
        </p:spPr>
        <p:txBody>
          <a:bodyPr wrap="none" lIns="0" tIns="0" rIns="0" bIns="0" rtlCol="0" anchor="t"/>
          <a:lstStyle/>
          <a:p>
            <a:pPr marL="0" indent="0" algn="l">
              <a:lnSpc>
                <a:spcPts val="1950"/>
              </a:lnSpc>
              <a:buNone/>
            </a:pPr>
            <a:r>
              <a:rPr lang="en-US" sz="1200" dirty="0">
                <a:solidFill>
                  <a:srgbClr val="3A3630"/>
                </a:solidFill>
                <a:latin typeface="Lora Light" pitchFamily="34" charset="0"/>
                <a:ea typeface="Lora Light" pitchFamily="34" charset="-122"/>
                <a:cs typeface="Lora Light" pitchFamily="34" charset="-120"/>
              </a:rPr>
              <a:t>03</a:t>
            </a:r>
            <a:endParaRPr lang="en-US" sz="1200" dirty="0"/>
          </a:p>
        </p:txBody>
      </p:sp>
      <p:sp>
        <p:nvSpPr>
          <p:cNvPr id="14" name="Shape 12"/>
          <p:cNvSpPr/>
          <p:nvPr/>
        </p:nvSpPr>
        <p:spPr>
          <a:xfrm>
            <a:off x="628769" y="5334000"/>
            <a:ext cx="6494740" cy="22860"/>
          </a:xfrm>
          <a:prstGeom prst="rect">
            <a:avLst/>
          </a:prstGeom>
          <a:solidFill>
            <a:srgbClr val="38512F"/>
          </a:solidFill>
          <a:ln/>
        </p:spPr>
      </p:sp>
      <p:sp>
        <p:nvSpPr>
          <p:cNvPr id="15" name="Text 13"/>
          <p:cNvSpPr/>
          <p:nvPr/>
        </p:nvSpPr>
        <p:spPr>
          <a:xfrm>
            <a:off x="628769" y="5458301"/>
            <a:ext cx="2312789" cy="231100"/>
          </a:xfrm>
          <a:prstGeom prst="rect">
            <a:avLst/>
          </a:prstGeom>
          <a:noFill/>
          <a:ln/>
        </p:spPr>
        <p:txBody>
          <a:bodyPr wrap="none" lIns="0" tIns="0" rIns="0" bIns="0" rtlCol="0" anchor="t"/>
          <a:lstStyle/>
          <a:p>
            <a:pPr marL="0" indent="0" algn="l">
              <a:lnSpc>
                <a:spcPts val="1800"/>
              </a:lnSpc>
              <a:buNone/>
            </a:pPr>
            <a:r>
              <a:rPr lang="en-US" sz="1450" dirty="0">
                <a:solidFill>
                  <a:srgbClr val="3A3630"/>
                </a:solidFill>
                <a:latin typeface="Lora" pitchFamily="34" charset="0"/>
                <a:ea typeface="Lora" pitchFamily="34" charset="-122"/>
                <a:cs typeface="Lora" pitchFamily="34" charset="-120"/>
              </a:rPr>
              <a:t>Configurați filtre automate</a:t>
            </a:r>
            <a:endParaRPr lang="en-US" sz="1450" dirty="0"/>
          </a:p>
        </p:txBody>
      </p:sp>
      <p:sp>
        <p:nvSpPr>
          <p:cNvPr id="16" name="Text 14"/>
          <p:cNvSpPr/>
          <p:nvPr/>
        </p:nvSpPr>
        <p:spPr>
          <a:xfrm>
            <a:off x="628769" y="5846564"/>
            <a:ext cx="6494740" cy="251460"/>
          </a:xfrm>
          <a:prstGeom prst="rect">
            <a:avLst/>
          </a:prstGeom>
          <a:noFill/>
          <a:ln/>
        </p:spPr>
        <p:txBody>
          <a:bodyPr wrap="none" lIns="0" tIns="0" rIns="0" bIns="0" rtlCol="0" anchor="t"/>
          <a:lstStyle/>
          <a:p>
            <a:pPr marL="0" indent="0" algn="l">
              <a:lnSpc>
                <a:spcPts val="1950"/>
              </a:lnSpc>
              <a:buNone/>
            </a:pPr>
            <a:r>
              <a:rPr lang="en-US" sz="1200" dirty="0">
                <a:solidFill>
                  <a:srgbClr val="3A3630"/>
                </a:solidFill>
                <a:latin typeface="Source Sans 3" pitchFamily="34" charset="0"/>
                <a:ea typeface="Source Sans 3" pitchFamily="34" charset="-122"/>
                <a:cs typeface="Source Sans 3" pitchFamily="34" charset="-120"/>
              </a:rPr>
              <a:t>Automatizați sortarea newslettere, notificări și email-uri recurente</a:t>
            </a:r>
            <a:endParaRPr lang="en-US" sz="1200" dirty="0"/>
          </a:p>
        </p:txBody>
      </p:sp>
      <p:sp>
        <p:nvSpPr>
          <p:cNvPr id="17" name="Text 15"/>
          <p:cNvSpPr/>
          <p:nvPr/>
        </p:nvSpPr>
        <p:spPr>
          <a:xfrm>
            <a:off x="628769" y="6373058"/>
            <a:ext cx="157163" cy="196453"/>
          </a:xfrm>
          <a:prstGeom prst="rect">
            <a:avLst/>
          </a:prstGeom>
          <a:noFill/>
          <a:ln/>
        </p:spPr>
        <p:txBody>
          <a:bodyPr wrap="none" lIns="0" tIns="0" rIns="0" bIns="0" rtlCol="0" anchor="t"/>
          <a:lstStyle/>
          <a:p>
            <a:pPr marL="0" indent="0" algn="l">
              <a:lnSpc>
                <a:spcPts val="1950"/>
              </a:lnSpc>
              <a:buNone/>
            </a:pPr>
            <a:r>
              <a:rPr lang="en-US" sz="1200" dirty="0">
                <a:solidFill>
                  <a:srgbClr val="3A3630"/>
                </a:solidFill>
                <a:latin typeface="Lora Light" pitchFamily="34" charset="0"/>
                <a:ea typeface="Lora Light" pitchFamily="34" charset="-122"/>
                <a:cs typeface="Lora Light" pitchFamily="34" charset="-120"/>
              </a:rPr>
              <a:t>04</a:t>
            </a:r>
            <a:endParaRPr lang="en-US" sz="1200" dirty="0"/>
          </a:p>
        </p:txBody>
      </p:sp>
      <p:sp>
        <p:nvSpPr>
          <p:cNvPr id="18" name="Shape 16"/>
          <p:cNvSpPr/>
          <p:nvPr/>
        </p:nvSpPr>
        <p:spPr>
          <a:xfrm>
            <a:off x="628769" y="6617375"/>
            <a:ext cx="6494740" cy="22860"/>
          </a:xfrm>
          <a:prstGeom prst="rect">
            <a:avLst/>
          </a:prstGeom>
          <a:solidFill>
            <a:srgbClr val="38512F"/>
          </a:solidFill>
          <a:ln/>
        </p:spPr>
      </p:sp>
      <p:sp>
        <p:nvSpPr>
          <p:cNvPr id="19" name="Text 17"/>
          <p:cNvSpPr/>
          <p:nvPr/>
        </p:nvSpPr>
        <p:spPr>
          <a:xfrm>
            <a:off x="628769" y="6741676"/>
            <a:ext cx="2549843" cy="231100"/>
          </a:xfrm>
          <a:prstGeom prst="rect">
            <a:avLst/>
          </a:prstGeom>
          <a:noFill/>
          <a:ln/>
        </p:spPr>
        <p:txBody>
          <a:bodyPr wrap="none" lIns="0" tIns="0" rIns="0" bIns="0" rtlCol="0" anchor="t"/>
          <a:lstStyle/>
          <a:p>
            <a:pPr marL="0" indent="0" algn="l">
              <a:lnSpc>
                <a:spcPts val="1800"/>
              </a:lnSpc>
              <a:buNone/>
            </a:pPr>
            <a:r>
              <a:rPr lang="en-US" sz="1450" dirty="0">
                <a:solidFill>
                  <a:srgbClr val="3A3630"/>
                </a:solidFill>
                <a:latin typeface="Lora" pitchFamily="34" charset="0"/>
                <a:ea typeface="Lora" pitchFamily="34" charset="-122"/>
                <a:cs typeface="Lora" pitchFamily="34" charset="-120"/>
              </a:rPr>
              <a:t>Programați timp pentru email</a:t>
            </a:r>
            <a:endParaRPr lang="en-US" sz="1450" dirty="0"/>
          </a:p>
        </p:txBody>
      </p:sp>
      <p:sp>
        <p:nvSpPr>
          <p:cNvPr id="20" name="Text 18"/>
          <p:cNvSpPr/>
          <p:nvPr/>
        </p:nvSpPr>
        <p:spPr>
          <a:xfrm>
            <a:off x="628769" y="7129939"/>
            <a:ext cx="6494740" cy="251460"/>
          </a:xfrm>
          <a:prstGeom prst="rect">
            <a:avLst/>
          </a:prstGeom>
          <a:noFill/>
          <a:ln/>
        </p:spPr>
        <p:txBody>
          <a:bodyPr wrap="none" lIns="0" tIns="0" rIns="0" bIns="0" rtlCol="0" anchor="t"/>
          <a:lstStyle/>
          <a:p>
            <a:pPr marL="0" indent="0" algn="l">
              <a:lnSpc>
                <a:spcPts val="1950"/>
              </a:lnSpc>
              <a:buNone/>
            </a:pPr>
            <a:r>
              <a:rPr lang="en-US" sz="1200" dirty="0">
                <a:solidFill>
                  <a:srgbClr val="3A3630"/>
                </a:solidFill>
                <a:latin typeface="Source Sans 3" pitchFamily="34" charset="0"/>
                <a:ea typeface="Source Sans 3" pitchFamily="34" charset="-122"/>
                <a:cs typeface="Source Sans 3" pitchFamily="34" charset="-120"/>
              </a:rPr>
              <a:t>Verificați inbox-ul la intervale fixe (9:00, 13:00, 16:00) în loc să răspundeți constant</a:t>
            </a:r>
            <a:endParaRPr lang="en-US" sz="1200" dirty="0"/>
          </a:p>
        </p:txBody>
      </p:sp>
      <p:sp>
        <p:nvSpPr>
          <p:cNvPr id="21" name="Text 19"/>
          <p:cNvSpPr/>
          <p:nvPr/>
        </p:nvSpPr>
        <p:spPr>
          <a:xfrm>
            <a:off x="7514511" y="1408628"/>
            <a:ext cx="2539603" cy="277416"/>
          </a:xfrm>
          <a:prstGeom prst="rect">
            <a:avLst/>
          </a:prstGeom>
          <a:noFill/>
          <a:ln/>
        </p:spPr>
        <p:txBody>
          <a:bodyPr wrap="none" lIns="0" tIns="0" rIns="0" bIns="0" rtlCol="0" anchor="t"/>
          <a:lstStyle/>
          <a:p>
            <a:pPr marL="0" indent="0" algn="l">
              <a:lnSpc>
                <a:spcPts val="2150"/>
              </a:lnSpc>
              <a:buNone/>
            </a:pPr>
            <a:r>
              <a:rPr lang="en-US" sz="1700" dirty="0">
                <a:solidFill>
                  <a:srgbClr val="38512F"/>
                </a:solidFill>
                <a:latin typeface="Lora" pitchFamily="34" charset="0"/>
                <a:ea typeface="Lora" pitchFamily="34" charset="-122"/>
                <a:cs typeface="Lora" pitchFamily="34" charset="-120"/>
              </a:rPr>
              <a:t>Tehnici de răspuns rapid</a:t>
            </a:r>
            <a:endParaRPr lang="en-US" sz="1700" dirty="0"/>
          </a:p>
        </p:txBody>
      </p:sp>
      <p:sp>
        <p:nvSpPr>
          <p:cNvPr id="22" name="Shape 20"/>
          <p:cNvSpPr/>
          <p:nvPr/>
        </p:nvSpPr>
        <p:spPr>
          <a:xfrm>
            <a:off x="7514511" y="1862852"/>
            <a:ext cx="6494740" cy="954048"/>
          </a:xfrm>
          <a:prstGeom prst="roundRect">
            <a:avLst>
              <a:gd name="adj" fmla="val 2472"/>
            </a:avLst>
          </a:prstGeom>
          <a:solidFill>
            <a:srgbClr val="38512F"/>
          </a:solidFill>
          <a:ln/>
        </p:spPr>
      </p:sp>
      <p:sp>
        <p:nvSpPr>
          <p:cNvPr id="23" name="Text 21"/>
          <p:cNvSpPr/>
          <p:nvPr/>
        </p:nvSpPr>
        <p:spPr>
          <a:xfrm>
            <a:off x="7671673" y="2020014"/>
            <a:ext cx="1849517" cy="231100"/>
          </a:xfrm>
          <a:prstGeom prst="rect">
            <a:avLst/>
          </a:prstGeom>
          <a:noFill/>
          <a:ln/>
        </p:spPr>
        <p:txBody>
          <a:bodyPr wrap="none" lIns="0" tIns="0" rIns="0" bIns="0" rtlCol="0" anchor="t"/>
          <a:lstStyle/>
          <a:p>
            <a:pPr marL="0" indent="0" algn="l">
              <a:lnSpc>
                <a:spcPts val="1800"/>
              </a:lnSpc>
              <a:buNone/>
            </a:pPr>
            <a:r>
              <a:rPr lang="en-US" sz="1450" dirty="0">
                <a:solidFill>
                  <a:srgbClr val="FFFFFF"/>
                </a:solidFill>
                <a:latin typeface="Lora" pitchFamily="34" charset="0"/>
                <a:ea typeface="Lora" pitchFamily="34" charset="-122"/>
                <a:cs typeface="Lora" pitchFamily="34" charset="-120"/>
              </a:rPr>
              <a:t>Regula 2 minute</a:t>
            </a:r>
            <a:endParaRPr lang="en-US" sz="1450" dirty="0"/>
          </a:p>
        </p:txBody>
      </p:sp>
      <p:sp>
        <p:nvSpPr>
          <p:cNvPr id="24" name="Text 22"/>
          <p:cNvSpPr/>
          <p:nvPr/>
        </p:nvSpPr>
        <p:spPr>
          <a:xfrm>
            <a:off x="7671673" y="2408277"/>
            <a:ext cx="6180415" cy="251460"/>
          </a:xfrm>
          <a:prstGeom prst="rect">
            <a:avLst/>
          </a:prstGeom>
          <a:noFill/>
          <a:ln/>
        </p:spPr>
        <p:txBody>
          <a:bodyPr wrap="none" lIns="0" tIns="0" rIns="0" bIns="0" rtlCol="0" anchor="t"/>
          <a:lstStyle/>
          <a:p>
            <a:pPr marL="0" indent="0" algn="l">
              <a:lnSpc>
                <a:spcPts val="1950"/>
              </a:lnSpc>
              <a:buNone/>
            </a:pPr>
            <a:r>
              <a:rPr lang="en-US" sz="1200" dirty="0">
                <a:solidFill>
                  <a:srgbClr val="FFFFFF"/>
                </a:solidFill>
                <a:latin typeface="Source Sans 3" pitchFamily="34" charset="0"/>
                <a:ea typeface="Source Sans 3" pitchFamily="34" charset="-122"/>
                <a:cs typeface="Source Sans 3" pitchFamily="34" charset="-120"/>
              </a:rPr>
              <a:t>Dacă răspunsul necesită sub 2 minute, răspundeți imediat. Altfel, marcați pentru mai târziu.</a:t>
            </a:r>
            <a:endParaRPr lang="en-US" sz="1200" dirty="0"/>
          </a:p>
        </p:txBody>
      </p:sp>
      <p:sp>
        <p:nvSpPr>
          <p:cNvPr id="25" name="Shape 23"/>
          <p:cNvSpPr/>
          <p:nvPr/>
        </p:nvSpPr>
        <p:spPr>
          <a:xfrm>
            <a:off x="7514511" y="2974062"/>
            <a:ext cx="6494740" cy="954048"/>
          </a:xfrm>
          <a:prstGeom prst="roundRect">
            <a:avLst>
              <a:gd name="adj" fmla="val 2472"/>
            </a:avLst>
          </a:prstGeom>
          <a:solidFill>
            <a:srgbClr val="38512F"/>
          </a:solidFill>
          <a:ln/>
        </p:spPr>
      </p:sp>
      <p:sp>
        <p:nvSpPr>
          <p:cNvPr id="26" name="Text 24"/>
          <p:cNvSpPr/>
          <p:nvPr/>
        </p:nvSpPr>
        <p:spPr>
          <a:xfrm>
            <a:off x="7671673" y="3131225"/>
            <a:ext cx="2198013" cy="231100"/>
          </a:xfrm>
          <a:prstGeom prst="rect">
            <a:avLst/>
          </a:prstGeom>
          <a:noFill/>
          <a:ln/>
        </p:spPr>
        <p:txBody>
          <a:bodyPr wrap="none" lIns="0" tIns="0" rIns="0" bIns="0" rtlCol="0" anchor="t"/>
          <a:lstStyle/>
          <a:p>
            <a:pPr marL="0" indent="0" algn="l">
              <a:lnSpc>
                <a:spcPts val="1800"/>
              </a:lnSpc>
              <a:buNone/>
            </a:pPr>
            <a:r>
              <a:rPr lang="en-US" sz="1450" dirty="0">
                <a:solidFill>
                  <a:srgbClr val="FFFFFF"/>
                </a:solidFill>
                <a:latin typeface="Lora" pitchFamily="34" charset="0"/>
                <a:ea typeface="Lora" pitchFamily="34" charset="-122"/>
                <a:cs typeface="Lora" pitchFamily="34" charset="-120"/>
              </a:rPr>
              <a:t>Template-uri reutilizabile</a:t>
            </a:r>
            <a:endParaRPr lang="en-US" sz="1450" dirty="0"/>
          </a:p>
        </p:txBody>
      </p:sp>
      <p:sp>
        <p:nvSpPr>
          <p:cNvPr id="27" name="Text 25"/>
          <p:cNvSpPr/>
          <p:nvPr/>
        </p:nvSpPr>
        <p:spPr>
          <a:xfrm>
            <a:off x="7671673" y="3519488"/>
            <a:ext cx="6180415" cy="251460"/>
          </a:xfrm>
          <a:prstGeom prst="rect">
            <a:avLst/>
          </a:prstGeom>
          <a:noFill/>
          <a:ln/>
        </p:spPr>
        <p:txBody>
          <a:bodyPr wrap="none" lIns="0" tIns="0" rIns="0" bIns="0" rtlCol="0" anchor="t"/>
          <a:lstStyle/>
          <a:p>
            <a:pPr marL="0" indent="0" algn="l">
              <a:lnSpc>
                <a:spcPts val="1950"/>
              </a:lnSpc>
              <a:buNone/>
            </a:pPr>
            <a:r>
              <a:rPr lang="en-US" sz="1200" dirty="0">
                <a:solidFill>
                  <a:srgbClr val="FFFFFF"/>
                </a:solidFill>
                <a:latin typeface="Source Sans 3" pitchFamily="34" charset="0"/>
                <a:ea typeface="Source Sans 3" pitchFamily="34" charset="-122"/>
                <a:cs typeface="Source Sans 3" pitchFamily="34" charset="-120"/>
              </a:rPr>
              <a:t>Creați șabloane pentru răspunsuri frecvente: confirmări, programări, răspunsuri standard.</a:t>
            </a:r>
            <a:endParaRPr lang="en-US" sz="1200" dirty="0"/>
          </a:p>
        </p:txBody>
      </p:sp>
      <p:sp>
        <p:nvSpPr>
          <p:cNvPr id="28" name="Shape 26"/>
          <p:cNvSpPr/>
          <p:nvPr/>
        </p:nvSpPr>
        <p:spPr>
          <a:xfrm>
            <a:off x="7514511" y="4085273"/>
            <a:ext cx="6494740" cy="954048"/>
          </a:xfrm>
          <a:prstGeom prst="roundRect">
            <a:avLst>
              <a:gd name="adj" fmla="val 2472"/>
            </a:avLst>
          </a:prstGeom>
          <a:solidFill>
            <a:srgbClr val="38512F"/>
          </a:solidFill>
          <a:ln/>
        </p:spPr>
      </p:sp>
      <p:sp>
        <p:nvSpPr>
          <p:cNvPr id="29" name="Text 27"/>
          <p:cNvSpPr/>
          <p:nvPr/>
        </p:nvSpPr>
        <p:spPr>
          <a:xfrm>
            <a:off x="7671673" y="4242435"/>
            <a:ext cx="1849517" cy="231100"/>
          </a:xfrm>
          <a:prstGeom prst="rect">
            <a:avLst/>
          </a:prstGeom>
          <a:noFill/>
          <a:ln/>
        </p:spPr>
        <p:txBody>
          <a:bodyPr wrap="none" lIns="0" tIns="0" rIns="0" bIns="0" rtlCol="0" anchor="t"/>
          <a:lstStyle/>
          <a:p>
            <a:pPr marL="0" indent="0" algn="l">
              <a:lnSpc>
                <a:spcPts val="1800"/>
              </a:lnSpc>
              <a:buNone/>
            </a:pPr>
            <a:r>
              <a:rPr lang="en-US" sz="1450" dirty="0">
                <a:solidFill>
                  <a:srgbClr val="FFFFFF"/>
                </a:solidFill>
                <a:latin typeface="Lora" pitchFamily="34" charset="0"/>
                <a:ea typeface="Lora" pitchFamily="34" charset="-122"/>
                <a:cs typeface="Lora" pitchFamily="34" charset="-120"/>
              </a:rPr>
              <a:t>Folosiți scurtături</a:t>
            </a:r>
            <a:endParaRPr lang="en-US" sz="1450" dirty="0"/>
          </a:p>
        </p:txBody>
      </p:sp>
      <p:sp>
        <p:nvSpPr>
          <p:cNvPr id="30" name="Text 28"/>
          <p:cNvSpPr/>
          <p:nvPr/>
        </p:nvSpPr>
        <p:spPr>
          <a:xfrm>
            <a:off x="7671673" y="4630698"/>
            <a:ext cx="6180415" cy="251460"/>
          </a:xfrm>
          <a:prstGeom prst="rect">
            <a:avLst/>
          </a:prstGeom>
          <a:noFill/>
          <a:ln/>
        </p:spPr>
        <p:txBody>
          <a:bodyPr wrap="none" lIns="0" tIns="0" rIns="0" bIns="0" rtlCol="0" anchor="t"/>
          <a:lstStyle/>
          <a:p>
            <a:pPr marL="0" indent="0" algn="l">
              <a:lnSpc>
                <a:spcPts val="1950"/>
              </a:lnSpc>
              <a:buNone/>
            </a:pPr>
            <a:r>
              <a:rPr lang="en-US" sz="1200" dirty="0">
                <a:solidFill>
                  <a:srgbClr val="FFFFFF"/>
                </a:solidFill>
                <a:latin typeface="Source Sans 3" pitchFamily="34" charset="0"/>
                <a:ea typeface="Source Sans 3" pitchFamily="34" charset="-122"/>
                <a:cs typeface="Source Sans 3" pitchFamily="34" charset="-120"/>
              </a:rPr>
              <a:t>Învățați comenzi rapide de tastatură pentru a naviga și acționa 3x mai rapid.</a:t>
            </a:r>
            <a:endParaRPr lang="en-US" sz="1200" dirty="0"/>
          </a:p>
        </p:txBody>
      </p:sp>
      <p:sp>
        <p:nvSpPr>
          <p:cNvPr id="31" name="Shape 29"/>
          <p:cNvSpPr/>
          <p:nvPr/>
        </p:nvSpPr>
        <p:spPr>
          <a:xfrm>
            <a:off x="7514511" y="5216128"/>
            <a:ext cx="6494740" cy="919401"/>
          </a:xfrm>
          <a:prstGeom prst="roundRect">
            <a:avLst>
              <a:gd name="adj" fmla="val 2565"/>
            </a:avLst>
          </a:prstGeom>
          <a:solidFill>
            <a:srgbClr val="D4E3CF"/>
          </a:solidFill>
          <a:ln/>
        </p:spPr>
      </p:sp>
      <p:pic>
        <p:nvPicPr>
          <p:cNvPr id="32" name="Image 0" descr="preencoded.png"/>
          <p:cNvPicPr>
            <a:picLocks noChangeAspect="1"/>
          </p:cNvPicPr>
          <p:nvPr/>
        </p:nvPicPr>
        <p:blipFill>
          <a:blip r:embed="rId3"/>
          <a:stretch>
            <a:fillRect/>
          </a:stretch>
        </p:blipFill>
        <p:spPr>
          <a:xfrm>
            <a:off x="7671673" y="5450324"/>
            <a:ext cx="196453" cy="157163"/>
          </a:xfrm>
          <a:prstGeom prst="rect">
            <a:avLst/>
          </a:prstGeom>
        </p:spPr>
      </p:pic>
      <p:sp>
        <p:nvSpPr>
          <p:cNvPr id="33" name="Text 30"/>
          <p:cNvSpPr/>
          <p:nvPr/>
        </p:nvSpPr>
        <p:spPr>
          <a:xfrm>
            <a:off x="8025289" y="5412581"/>
            <a:ext cx="5826800" cy="502920"/>
          </a:xfrm>
          <a:prstGeom prst="rect">
            <a:avLst/>
          </a:prstGeom>
          <a:noFill/>
          <a:ln/>
        </p:spPr>
        <p:txBody>
          <a:bodyPr wrap="square" lIns="0" tIns="0" rIns="0" bIns="0" rtlCol="0" anchor="t"/>
          <a:lstStyle/>
          <a:p>
            <a:pPr marL="0" indent="0" algn="l">
              <a:lnSpc>
                <a:spcPts val="1950"/>
              </a:lnSpc>
              <a:buNone/>
            </a:pPr>
            <a:r>
              <a:rPr lang="en-US" sz="1200" b="1" dirty="0">
                <a:solidFill>
                  <a:srgbClr val="000000"/>
                </a:solidFill>
                <a:latin typeface="Source Sans 3" pitchFamily="34" charset="0"/>
                <a:ea typeface="Source Sans 3" pitchFamily="34" charset="-122"/>
                <a:cs typeface="Source Sans 3" pitchFamily="34" charset="-120"/>
              </a:rPr>
              <a:t>Pro tip:</a:t>
            </a:r>
            <a:r>
              <a:rPr lang="en-US" sz="1200" dirty="0">
                <a:solidFill>
                  <a:srgbClr val="000000"/>
                </a:solidFill>
                <a:latin typeface="Source Sans 3" pitchFamily="34" charset="0"/>
                <a:ea typeface="Source Sans 3" pitchFamily="34" charset="-122"/>
                <a:cs typeface="Source Sans 3" pitchFamily="34" charset="-120"/>
              </a:rPr>
              <a:t> Dezabonați-vă agresiv de newslettere nedorite. Folosiți servicii precum Unroll.me pentru a reduce zgomotul din inbox cu până la 70%.</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77334" y="629007"/>
            <a:ext cx="4286964" cy="424458"/>
          </a:xfrm>
          <a:prstGeom prst="rect">
            <a:avLst/>
          </a:prstGeom>
          <a:noFill/>
          <a:ln/>
        </p:spPr>
        <p:txBody>
          <a:bodyPr wrap="none" lIns="0" tIns="0" rIns="0" bIns="0" rtlCol="0" anchor="t"/>
          <a:lstStyle/>
          <a:p>
            <a:pPr marL="0" indent="0" algn="l">
              <a:lnSpc>
                <a:spcPts val="3300"/>
              </a:lnSpc>
              <a:buNone/>
            </a:pPr>
            <a:r>
              <a:rPr lang="en-US" sz="2650" dirty="0">
                <a:solidFill>
                  <a:srgbClr val="38512F"/>
                </a:solidFill>
                <a:latin typeface="Lora" pitchFamily="34" charset="0"/>
                <a:ea typeface="Lora" pitchFamily="34" charset="-122"/>
                <a:cs typeface="Lora" pitchFamily="34" charset="-120"/>
              </a:rPr>
              <a:t>Email profesional exemplar</a:t>
            </a:r>
            <a:endParaRPr lang="en-US" sz="2650" dirty="0"/>
          </a:p>
        </p:txBody>
      </p:sp>
      <p:sp>
        <p:nvSpPr>
          <p:cNvPr id="3" name="Text 1"/>
          <p:cNvSpPr/>
          <p:nvPr/>
        </p:nvSpPr>
        <p:spPr>
          <a:xfrm>
            <a:off x="793790" y="1504355"/>
            <a:ext cx="13259276" cy="923449"/>
          </a:xfrm>
          <a:prstGeom prst="rect">
            <a:avLst/>
          </a:prstGeom>
          <a:noFill/>
          <a:ln/>
        </p:spPr>
        <p:txBody>
          <a:bodyPr wrap="square" lIns="0" tIns="0" rIns="0" bIns="0" rtlCol="0" anchor="t"/>
          <a:lstStyle/>
          <a:p>
            <a:pPr marL="0" indent="0" algn="l">
              <a:lnSpc>
                <a:spcPts val="1800"/>
              </a:lnSpc>
              <a:buNone/>
            </a:pPr>
            <a:r>
              <a:rPr lang="en-US" sz="1100" b="1" dirty="0">
                <a:solidFill>
                  <a:srgbClr val="3A3630"/>
                </a:solidFill>
                <a:latin typeface="Source Sans 3" pitchFamily="34" charset="0"/>
                <a:ea typeface="Source Sans 3" pitchFamily="34" charset="-122"/>
                <a:cs typeface="Source Sans 3" pitchFamily="34" charset="-120"/>
              </a:rPr>
              <a:t>De la:</a:t>
            </a:r>
            <a:r>
              <a:rPr lang="en-US" sz="1100" dirty="0">
                <a:solidFill>
                  <a:srgbClr val="3A3630"/>
                </a:solidFill>
                <a:latin typeface="Source Sans 3" pitchFamily="34" charset="0"/>
                <a:ea typeface="Source Sans 3" pitchFamily="34" charset="-122"/>
                <a:cs typeface="Source Sans 3" pitchFamily="34" charset="-120"/>
              </a:rPr>
              <a:t> maria.popescu@companie.ro</a:t>
            </a:r>
            <a:endParaRPr lang="en-US" sz="1100" dirty="0"/>
          </a:p>
          <a:p>
            <a:pPr marL="0" indent="0" algn="l">
              <a:lnSpc>
                <a:spcPts val="1800"/>
              </a:lnSpc>
              <a:buNone/>
            </a:pPr>
            <a:r>
              <a:rPr lang="en-US" sz="1100" b="1" dirty="0">
                <a:solidFill>
                  <a:srgbClr val="3A3630"/>
                </a:solidFill>
                <a:latin typeface="Source Sans 3" pitchFamily="34" charset="0"/>
                <a:ea typeface="Source Sans 3" pitchFamily="34" charset="-122"/>
                <a:cs typeface="Source Sans 3" pitchFamily="34" charset="-120"/>
              </a:rPr>
              <a:t>Către:</a:t>
            </a:r>
            <a:r>
              <a:rPr lang="en-US" sz="1100" dirty="0">
                <a:solidFill>
                  <a:srgbClr val="3A3630"/>
                </a:solidFill>
                <a:latin typeface="Source Sans 3" pitchFamily="34" charset="0"/>
                <a:ea typeface="Source Sans 3" pitchFamily="34" charset="-122"/>
                <a:cs typeface="Source Sans 3" pitchFamily="34" charset="-120"/>
              </a:rPr>
              <a:t> ion.ionescu@client.ro</a:t>
            </a:r>
            <a:endParaRPr lang="en-US" sz="1100" dirty="0"/>
          </a:p>
          <a:p>
            <a:pPr marL="0" indent="0" algn="l">
              <a:lnSpc>
                <a:spcPts val="1800"/>
              </a:lnSpc>
              <a:buNone/>
            </a:pPr>
            <a:r>
              <a:rPr lang="en-US" sz="1100" b="1" dirty="0">
                <a:solidFill>
                  <a:srgbClr val="3A3630"/>
                </a:solidFill>
                <a:latin typeface="Source Sans 3" pitchFamily="34" charset="0"/>
                <a:ea typeface="Source Sans 3" pitchFamily="34" charset="-122"/>
                <a:cs typeface="Source Sans 3" pitchFamily="34" charset="-120"/>
              </a:rPr>
              <a:t>Subiect:</a:t>
            </a:r>
            <a:r>
              <a:rPr lang="en-US" sz="1100" dirty="0">
                <a:solidFill>
                  <a:srgbClr val="3A3630"/>
                </a:solidFill>
                <a:latin typeface="Source Sans 3" pitchFamily="34" charset="0"/>
                <a:ea typeface="Source Sans 3" pitchFamily="34" charset="-122"/>
                <a:cs typeface="Source Sans 3" pitchFamily="34" charset="-120"/>
              </a:rPr>
              <a:t> Propunere colaborare proiect modernizare - Q2 2026</a:t>
            </a:r>
            <a:endParaRPr lang="en-US" sz="1100" dirty="0"/>
          </a:p>
          <a:p>
            <a:pPr marL="0" indent="0" algn="l">
              <a:lnSpc>
                <a:spcPts val="1800"/>
              </a:lnSpc>
              <a:buNone/>
            </a:pPr>
            <a:r>
              <a:rPr lang="en-US" sz="1100" b="1" dirty="0">
                <a:solidFill>
                  <a:srgbClr val="3A3630"/>
                </a:solidFill>
                <a:latin typeface="Source Sans 3" pitchFamily="34" charset="0"/>
                <a:ea typeface="Source Sans 3" pitchFamily="34" charset="-122"/>
                <a:cs typeface="Source Sans 3" pitchFamily="34" charset="-120"/>
              </a:rPr>
              <a:t>Dată:</a:t>
            </a:r>
            <a:r>
              <a:rPr lang="en-US" sz="1100" dirty="0">
                <a:solidFill>
                  <a:srgbClr val="3A3630"/>
                </a:solidFill>
                <a:latin typeface="Source Sans 3" pitchFamily="34" charset="0"/>
                <a:ea typeface="Source Sans 3" pitchFamily="34" charset="-122"/>
                <a:cs typeface="Source Sans 3" pitchFamily="34" charset="-120"/>
              </a:rPr>
              <a:t> 15 martie 2026, 10:30</a:t>
            </a:r>
            <a:endParaRPr lang="en-US" sz="1100" dirty="0"/>
          </a:p>
        </p:txBody>
      </p:sp>
      <p:sp>
        <p:nvSpPr>
          <p:cNvPr id="4" name="Shape 2"/>
          <p:cNvSpPr/>
          <p:nvPr/>
        </p:nvSpPr>
        <p:spPr>
          <a:xfrm>
            <a:off x="793790" y="2662246"/>
            <a:ext cx="13259276" cy="25598"/>
          </a:xfrm>
          <a:prstGeom prst="rect">
            <a:avLst/>
          </a:prstGeom>
          <a:solidFill>
            <a:srgbClr val="3A3630">
              <a:alpha val="50000"/>
            </a:srgbClr>
          </a:solidFill>
          <a:ln/>
        </p:spPr>
      </p:sp>
      <p:sp>
        <p:nvSpPr>
          <p:cNvPr id="5" name="Text 3"/>
          <p:cNvSpPr/>
          <p:nvPr/>
        </p:nvSpPr>
        <p:spPr>
          <a:xfrm>
            <a:off x="793790" y="2850118"/>
            <a:ext cx="13259276" cy="230862"/>
          </a:xfrm>
          <a:prstGeom prst="rect">
            <a:avLst/>
          </a:prstGeom>
          <a:noFill/>
          <a:ln/>
        </p:spPr>
        <p:txBody>
          <a:bodyPr wrap="none" lIns="0" tIns="0" rIns="0" bIns="0" rtlCol="0" anchor="t"/>
          <a:lstStyle/>
          <a:p>
            <a:pPr marL="0" indent="0" algn="l">
              <a:lnSpc>
                <a:spcPts val="1800"/>
              </a:lnSpc>
              <a:buNone/>
            </a:pPr>
            <a:r>
              <a:rPr lang="en-US" sz="1100" dirty="0">
                <a:solidFill>
                  <a:srgbClr val="3A3630"/>
                </a:solidFill>
                <a:latin typeface="Source Sans 3" pitchFamily="34" charset="0"/>
                <a:ea typeface="Source Sans 3" pitchFamily="34" charset="-122"/>
                <a:cs typeface="Source Sans 3" pitchFamily="34" charset="-120"/>
              </a:rPr>
              <a:t>Bună ziua, Dl. Ionescu,</a:t>
            </a:r>
            <a:endParaRPr lang="en-US" sz="1100" dirty="0"/>
          </a:p>
        </p:txBody>
      </p:sp>
      <p:sp>
        <p:nvSpPr>
          <p:cNvPr id="6" name="Text 4"/>
          <p:cNvSpPr/>
          <p:nvPr/>
        </p:nvSpPr>
        <p:spPr>
          <a:xfrm>
            <a:off x="793790" y="3243263"/>
            <a:ext cx="13259276" cy="230862"/>
          </a:xfrm>
          <a:prstGeom prst="rect">
            <a:avLst/>
          </a:prstGeom>
          <a:noFill/>
          <a:ln/>
        </p:spPr>
        <p:txBody>
          <a:bodyPr wrap="none" lIns="0" tIns="0" rIns="0" bIns="0" rtlCol="0" anchor="t"/>
          <a:lstStyle/>
          <a:p>
            <a:pPr marL="0" indent="0" algn="l">
              <a:lnSpc>
                <a:spcPts val="1800"/>
              </a:lnSpc>
              <a:buNone/>
            </a:pPr>
            <a:r>
              <a:rPr lang="en-US" sz="1100" dirty="0">
                <a:solidFill>
                  <a:srgbClr val="3A3630"/>
                </a:solidFill>
                <a:latin typeface="Source Sans 3" pitchFamily="34" charset="0"/>
                <a:ea typeface="Source Sans 3" pitchFamily="34" charset="-122"/>
                <a:cs typeface="Source Sans 3" pitchFamily="34" charset="-120"/>
              </a:rPr>
              <a:t>Vă mulțumesc pentru întâlnirea de ieri și pentru timpul acordat discuției noastre despre posibila colaborare. Am apreciat deschiderea echipei dvs. și entuziasmul manifestat față de proiectul de modernizare.</a:t>
            </a:r>
            <a:endParaRPr lang="en-US" sz="1100" dirty="0"/>
          </a:p>
        </p:txBody>
      </p:sp>
      <p:sp>
        <p:nvSpPr>
          <p:cNvPr id="7" name="Text 5"/>
          <p:cNvSpPr/>
          <p:nvPr/>
        </p:nvSpPr>
        <p:spPr>
          <a:xfrm>
            <a:off x="793790" y="3636407"/>
            <a:ext cx="13259276" cy="230862"/>
          </a:xfrm>
          <a:prstGeom prst="rect">
            <a:avLst/>
          </a:prstGeom>
          <a:noFill/>
          <a:ln/>
        </p:spPr>
        <p:txBody>
          <a:bodyPr wrap="none" lIns="0" tIns="0" rIns="0" bIns="0" rtlCol="0" anchor="t"/>
          <a:lstStyle/>
          <a:p>
            <a:pPr marL="0" indent="0" algn="l">
              <a:lnSpc>
                <a:spcPts val="1800"/>
              </a:lnSpc>
              <a:buNone/>
            </a:pPr>
            <a:r>
              <a:rPr lang="en-US" sz="1100" dirty="0">
                <a:solidFill>
                  <a:srgbClr val="3A3630"/>
                </a:solidFill>
                <a:latin typeface="Source Sans 3" pitchFamily="34" charset="0"/>
                <a:ea typeface="Source Sans 3" pitchFamily="34" charset="-122"/>
                <a:cs typeface="Source Sans 3" pitchFamily="34" charset="-120"/>
              </a:rPr>
              <a:t>În atașament veți găsi propunerea detaliată care include:</a:t>
            </a:r>
            <a:endParaRPr lang="en-US" sz="1100" dirty="0"/>
          </a:p>
        </p:txBody>
      </p:sp>
      <p:sp>
        <p:nvSpPr>
          <p:cNvPr id="8" name="Text 6"/>
          <p:cNvSpPr/>
          <p:nvPr/>
        </p:nvSpPr>
        <p:spPr>
          <a:xfrm>
            <a:off x="793790" y="4029551"/>
            <a:ext cx="13259276" cy="230862"/>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A3630"/>
                </a:solidFill>
                <a:latin typeface="Source Sans 3" pitchFamily="34" charset="0"/>
                <a:ea typeface="Source Sans 3" pitchFamily="34" charset="-122"/>
                <a:cs typeface="Source Sans 3" pitchFamily="34" charset="-120"/>
              </a:rPr>
              <a:t>Analiza tehnică a infrastructurii actuale</a:t>
            </a:r>
            <a:endParaRPr lang="en-US" sz="1100" dirty="0"/>
          </a:p>
        </p:txBody>
      </p:sp>
      <p:sp>
        <p:nvSpPr>
          <p:cNvPr id="9" name="Text 7"/>
          <p:cNvSpPr/>
          <p:nvPr/>
        </p:nvSpPr>
        <p:spPr>
          <a:xfrm>
            <a:off x="793790" y="4310896"/>
            <a:ext cx="13259276" cy="230862"/>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A3630"/>
                </a:solidFill>
                <a:latin typeface="Source Sans 3" pitchFamily="34" charset="0"/>
                <a:ea typeface="Source Sans 3" pitchFamily="34" charset="-122"/>
                <a:cs typeface="Source Sans 3" pitchFamily="34" charset="-120"/>
              </a:rPr>
              <a:t>Roadmap de implementare pe 6 luni</a:t>
            </a:r>
            <a:endParaRPr lang="en-US" sz="1100" dirty="0"/>
          </a:p>
        </p:txBody>
      </p:sp>
      <p:sp>
        <p:nvSpPr>
          <p:cNvPr id="10" name="Text 8"/>
          <p:cNvSpPr/>
          <p:nvPr/>
        </p:nvSpPr>
        <p:spPr>
          <a:xfrm>
            <a:off x="793790" y="4592241"/>
            <a:ext cx="13259276" cy="230862"/>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A3630"/>
                </a:solidFill>
                <a:latin typeface="Source Sans 3" pitchFamily="34" charset="0"/>
                <a:ea typeface="Source Sans 3" pitchFamily="34" charset="-122"/>
                <a:cs typeface="Source Sans 3" pitchFamily="34" charset="-120"/>
              </a:rPr>
              <a:t>Estimare bugetară și resurse necesare</a:t>
            </a:r>
            <a:endParaRPr lang="en-US" sz="1100" dirty="0"/>
          </a:p>
        </p:txBody>
      </p:sp>
      <p:sp>
        <p:nvSpPr>
          <p:cNvPr id="11" name="Text 9"/>
          <p:cNvSpPr/>
          <p:nvPr/>
        </p:nvSpPr>
        <p:spPr>
          <a:xfrm>
            <a:off x="793790" y="4873585"/>
            <a:ext cx="13259276" cy="230862"/>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A3630"/>
                </a:solidFill>
                <a:latin typeface="Source Sans 3" pitchFamily="34" charset="0"/>
                <a:ea typeface="Source Sans 3" pitchFamily="34" charset="-122"/>
                <a:cs typeface="Source Sans 3" pitchFamily="34" charset="-120"/>
              </a:rPr>
              <a:t>Studii de caz similare din portofoliul nostru</a:t>
            </a:r>
            <a:endParaRPr lang="en-US" sz="1100" dirty="0"/>
          </a:p>
        </p:txBody>
      </p:sp>
      <p:sp>
        <p:nvSpPr>
          <p:cNvPr id="12" name="Text 10"/>
          <p:cNvSpPr/>
          <p:nvPr/>
        </p:nvSpPr>
        <p:spPr>
          <a:xfrm>
            <a:off x="793790" y="5266730"/>
            <a:ext cx="13259276" cy="230862"/>
          </a:xfrm>
          <a:prstGeom prst="rect">
            <a:avLst/>
          </a:prstGeom>
          <a:noFill/>
          <a:ln/>
        </p:spPr>
        <p:txBody>
          <a:bodyPr wrap="none" lIns="0" tIns="0" rIns="0" bIns="0" rtlCol="0" anchor="t"/>
          <a:lstStyle/>
          <a:p>
            <a:pPr marL="0" indent="0" algn="l">
              <a:lnSpc>
                <a:spcPts val="1800"/>
              </a:lnSpc>
              <a:buNone/>
            </a:pPr>
            <a:r>
              <a:rPr lang="en-US" sz="1100" dirty="0">
                <a:solidFill>
                  <a:srgbClr val="3A3630"/>
                </a:solidFill>
                <a:latin typeface="Source Sans 3" pitchFamily="34" charset="0"/>
                <a:ea typeface="Source Sans 3" pitchFamily="34" charset="-122"/>
                <a:cs typeface="Source Sans 3" pitchFamily="34" charset="-120"/>
              </a:rPr>
              <a:t>Aș dori să programăm o videoconferință săptămâna viitoare pentru a discuta detaliile tehnice și pentru a răspunde la eventualele întrebări. Sunt disponibil marți 21 martie între orele 14:00-16:00 sau joi 23 martie dimineața.</a:t>
            </a:r>
            <a:endParaRPr lang="en-US" sz="1100" dirty="0"/>
          </a:p>
        </p:txBody>
      </p:sp>
      <p:sp>
        <p:nvSpPr>
          <p:cNvPr id="13" name="Text 11"/>
          <p:cNvSpPr/>
          <p:nvPr/>
        </p:nvSpPr>
        <p:spPr>
          <a:xfrm>
            <a:off x="793790" y="5659874"/>
            <a:ext cx="13259276" cy="230862"/>
          </a:xfrm>
          <a:prstGeom prst="rect">
            <a:avLst/>
          </a:prstGeom>
          <a:noFill/>
          <a:ln/>
        </p:spPr>
        <p:txBody>
          <a:bodyPr wrap="none" lIns="0" tIns="0" rIns="0" bIns="0" rtlCol="0" anchor="t"/>
          <a:lstStyle/>
          <a:p>
            <a:pPr marL="0" indent="0" algn="l">
              <a:lnSpc>
                <a:spcPts val="1800"/>
              </a:lnSpc>
              <a:buNone/>
            </a:pPr>
            <a:r>
              <a:rPr lang="en-US" sz="1100" dirty="0">
                <a:solidFill>
                  <a:srgbClr val="3A3630"/>
                </a:solidFill>
                <a:latin typeface="Source Sans 3" pitchFamily="34" charset="0"/>
                <a:ea typeface="Source Sans 3" pitchFamily="34" charset="-122"/>
                <a:cs typeface="Source Sans 3" pitchFamily="34" charset="-120"/>
              </a:rPr>
              <a:t>Vă rog să îmi confirmați disponibilitatea până vineri, 17 martie.</a:t>
            </a:r>
            <a:endParaRPr lang="en-US" sz="1100" dirty="0"/>
          </a:p>
        </p:txBody>
      </p:sp>
      <p:sp>
        <p:nvSpPr>
          <p:cNvPr id="14" name="Text 12"/>
          <p:cNvSpPr/>
          <p:nvPr/>
        </p:nvSpPr>
        <p:spPr>
          <a:xfrm>
            <a:off x="793790" y="6053018"/>
            <a:ext cx="13259276" cy="1385173"/>
          </a:xfrm>
          <a:prstGeom prst="rect">
            <a:avLst/>
          </a:prstGeom>
          <a:noFill/>
          <a:ln/>
        </p:spPr>
        <p:txBody>
          <a:bodyPr wrap="square" lIns="0" tIns="0" rIns="0" bIns="0" rtlCol="0" anchor="t"/>
          <a:lstStyle/>
          <a:p>
            <a:pPr marL="0" indent="0" algn="l">
              <a:lnSpc>
                <a:spcPts val="1800"/>
              </a:lnSpc>
              <a:buNone/>
            </a:pPr>
            <a:r>
              <a:rPr lang="en-US" sz="1100" dirty="0">
                <a:solidFill>
                  <a:srgbClr val="3A3630"/>
                </a:solidFill>
                <a:latin typeface="Source Sans 3" pitchFamily="34" charset="0"/>
                <a:ea typeface="Source Sans 3" pitchFamily="34" charset="-122"/>
                <a:cs typeface="Source Sans 3" pitchFamily="34" charset="-120"/>
              </a:rPr>
              <a:t>Cu stimă,</a:t>
            </a:r>
            <a:endParaRPr lang="en-US" sz="1100" dirty="0"/>
          </a:p>
          <a:p>
            <a:pPr marL="0" indent="0" algn="l">
              <a:lnSpc>
                <a:spcPts val="1800"/>
              </a:lnSpc>
              <a:buNone/>
            </a:pPr>
            <a:r>
              <a:rPr lang="en-US" sz="1100" b="1" dirty="0">
                <a:solidFill>
                  <a:srgbClr val="3A3630"/>
                </a:solidFill>
                <a:latin typeface="Source Sans 3" pitchFamily="34" charset="0"/>
                <a:ea typeface="Source Sans 3" pitchFamily="34" charset="-122"/>
                <a:cs typeface="Source Sans 3" pitchFamily="34" charset="-120"/>
              </a:rPr>
              <a:t>Maria Popescu</a:t>
            </a:r>
            <a:r>
              <a:rPr lang="en-US" sz="1100" dirty="0">
                <a:solidFill>
                  <a:srgbClr val="3A3630"/>
                </a:solidFill>
                <a:latin typeface="Source Sans 3" pitchFamily="34" charset="0"/>
                <a:ea typeface="Source Sans 3" pitchFamily="34" charset="-122"/>
                <a:cs typeface="Source Sans 3" pitchFamily="34" charset="-120"/>
              </a:rPr>
              <a:t>Project Manager Senior</a:t>
            </a:r>
            <a:endParaRPr lang="en-US" sz="1100" dirty="0"/>
          </a:p>
          <a:p>
            <a:pPr marL="0" indent="0" algn="l">
              <a:lnSpc>
                <a:spcPts val="1800"/>
              </a:lnSpc>
              <a:buNone/>
            </a:pPr>
            <a:r>
              <a:rPr lang="en-US" sz="1100" dirty="0">
                <a:solidFill>
                  <a:srgbClr val="3A3630"/>
                </a:solidFill>
                <a:latin typeface="Source Sans 3" pitchFamily="34" charset="0"/>
                <a:ea typeface="Source Sans 3" pitchFamily="34" charset="-122"/>
                <a:cs typeface="Source Sans 3" pitchFamily="34" charset="-120"/>
              </a:rPr>
              <a:t>TechSolutions SRL</a:t>
            </a:r>
            <a:endParaRPr lang="en-US" sz="1100" dirty="0"/>
          </a:p>
          <a:p>
            <a:pPr marL="0" indent="0" algn="l">
              <a:lnSpc>
                <a:spcPts val="1800"/>
              </a:lnSpc>
              <a:buNone/>
            </a:pPr>
            <a:r>
              <a:rPr lang="en-US" sz="1100" dirty="0">
                <a:solidFill>
                  <a:srgbClr val="3A3630"/>
                </a:solidFill>
                <a:latin typeface="Source Sans 3" pitchFamily="34" charset="0"/>
                <a:ea typeface="Source Sans 3" pitchFamily="34" charset="-122"/>
                <a:cs typeface="Source Sans 3" pitchFamily="34" charset="-120"/>
              </a:rPr>
              <a:t>+40 722 123 456</a:t>
            </a:r>
            <a:endParaRPr lang="en-US" sz="1100" dirty="0"/>
          </a:p>
          <a:p>
            <a:pPr marL="0" indent="0" algn="l">
              <a:lnSpc>
                <a:spcPts val="1800"/>
              </a:lnSpc>
              <a:buNone/>
            </a:pPr>
            <a:r>
              <a:rPr lang="en-US" sz="1100" dirty="0">
                <a:solidFill>
                  <a:srgbClr val="3A3630"/>
                </a:solidFill>
                <a:latin typeface="Source Sans 3" pitchFamily="34" charset="0"/>
                <a:ea typeface="Source Sans 3" pitchFamily="34" charset="-122"/>
                <a:cs typeface="Source Sans 3" pitchFamily="34" charset="-120"/>
              </a:rPr>
              <a:t>maria.popescu@companie.ro</a:t>
            </a:r>
            <a:endParaRPr lang="en-US" sz="1100" dirty="0"/>
          </a:p>
        </p:txBody>
      </p:sp>
      <p:sp>
        <p:nvSpPr>
          <p:cNvPr id="15" name="Shape 13"/>
          <p:cNvSpPr/>
          <p:nvPr/>
        </p:nvSpPr>
        <p:spPr>
          <a:xfrm>
            <a:off x="577334" y="1342073"/>
            <a:ext cx="15240" cy="6258401"/>
          </a:xfrm>
          <a:prstGeom prst="rect">
            <a:avLst/>
          </a:prstGeom>
          <a:solidFill>
            <a:srgbClr val="38512F"/>
          </a:solidFill>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18862" y="287893"/>
            <a:ext cx="5183743" cy="308015"/>
          </a:xfrm>
          <a:prstGeom prst="rect">
            <a:avLst/>
          </a:prstGeom>
          <a:noFill/>
          <a:ln/>
        </p:spPr>
        <p:txBody>
          <a:bodyPr wrap="none" lIns="0" tIns="0" rIns="0" bIns="0" rtlCol="0" anchor="t"/>
          <a:lstStyle/>
          <a:p>
            <a:pPr marL="0" indent="0" algn="l">
              <a:lnSpc>
                <a:spcPts val="2400"/>
              </a:lnSpc>
              <a:buNone/>
            </a:pPr>
            <a:r>
              <a:rPr lang="en-US" sz="1900" b="1" dirty="0">
                <a:solidFill>
                  <a:srgbClr val="38512F"/>
                </a:solidFill>
                <a:latin typeface="Lora" pitchFamily="34" charset="0"/>
                <a:ea typeface="Lora" pitchFamily="34" charset="-122"/>
                <a:cs typeface="Lora" pitchFamily="34" charset="-120"/>
              </a:rPr>
              <a:t>Recapitulare: Importanța alfabetizării digitale</a:t>
            </a:r>
            <a:endParaRPr lang="en-US" sz="1900" b="1" dirty="0"/>
          </a:p>
        </p:txBody>
      </p:sp>
      <p:sp>
        <p:nvSpPr>
          <p:cNvPr id="3" name="Text 1"/>
          <p:cNvSpPr/>
          <p:nvPr/>
        </p:nvSpPr>
        <p:spPr>
          <a:xfrm>
            <a:off x="418862" y="847130"/>
            <a:ext cx="8173402" cy="335280"/>
          </a:xfrm>
          <a:prstGeom prst="rect">
            <a:avLst/>
          </a:prstGeom>
          <a:noFill/>
          <a:ln/>
        </p:spPr>
        <p:txBody>
          <a:bodyPr wrap="square" lIns="0" tIns="0" rIns="0" bIns="0" rtlCol="0" anchor="t"/>
          <a:lstStyle/>
          <a:p>
            <a:pPr marL="0" indent="0" algn="just">
              <a:lnSpc>
                <a:spcPct val="150000"/>
              </a:lnSpc>
              <a:buNone/>
            </a:pPr>
            <a:r>
              <a:rPr lang="en-US" sz="1600" dirty="0">
                <a:solidFill>
                  <a:srgbClr val="3A3630"/>
                </a:solidFill>
                <a:latin typeface="Source Sans 3" pitchFamily="34" charset="0"/>
                <a:ea typeface="Source Sans 3" pitchFamily="34" charset="-122"/>
                <a:cs typeface="Source Sans 3" pitchFamily="34" charset="-120"/>
              </a:rPr>
              <a:t>Alfabetizarea digitală nu este doar despre utilizarea tehnologiei – este despre transformarea modului în care învățăm, comunicăm și participăm în societatea modernă. Competențele dobândite în acest modul formează fundația pentru succesul academic și profesional în secolul 21.</a:t>
            </a:r>
            <a:endParaRPr lang="en-US" sz="1600" dirty="0"/>
          </a:p>
        </p:txBody>
      </p:sp>
      <p:grpSp>
        <p:nvGrpSpPr>
          <p:cNvPr id="30" name="Grupare 29"/>
          <p:cNvGrpSpPr/>
          <p:nvPr/>
        </p:nvGrpSpPr>
        <p:grpSpPr>
          <a:xfrm>
            <a:off x="243881" y="2342799"/>
            <a:ext cx="8173402" cy="3188655"/>
            <a:chOff x="418862" y="1287066"/>
            <a:chExt cx="8173402" cy="2635805"/>
          </a:xfrm>
        </p:grpSpPr>
        <p:sp>
          <p:nvSpPr>
            <p:cNvPr id="4" name="Text 2"/>
            <p:cNvSpPr/>
            <p:nvPr/>
          </p:nvSpPr>
          <p:spPr>
            <a:xfrm>
              <a:off x="418862" y="1287066"/>
              <a:ext cx="3209925" cy="184785"/>
            </a:xfrm>
            <a:prstGeom prst="rect">
              <a:avLst/>
            </a:prstGeom>
            <a:noFill/>
            <a:ln/>
          </p:spPr>
          <p:txBody>
            <a:bodyPr wrap="none" lIns="0" tIns="0" rIns="0" bIns="0" rtlCol="0" anchor="t"/>
            <a:lstStyle/>
            <a:p>
              <a:pPr marL="0" indent="0" algn="l">
                <a:lnSpc>
                  <a:spcPts val="1450"/>
                </a:lnSpc>
                <a:buNone/>
              </a:pPr>
              <a:r>
                <a:rPr lang="en-US" sz="1400" dirty="0">
                  <a:solidFill>
                    <a:srgbClr val="38512F"/>
                  </a:solidFill>
                  <a:latin typeface="Lora" pitchFamily="34" charset="0"/>
                  <a:ea typeface="Lora" pitchFamily="34" charset="-122"/>
                  <a:cs typeface="Lora" pitchFamily="34" charset="-120"/>
                </a:rPr>
                <a:t>Oportunități deschise prin alfabetizare digitală</a:t>
              </a:r>
              <a:endParaRPr lang="en-US" sz="1400" dirty="0"/>
            </a:p>
          </p:txBody>
        </p:sp>
        <p:sp>
          <p:nvSpPr>
            <p:cNvPr id="5" name="Shape 3"/>
            <p:cNvSpPr/>
            <p:nvPr/>
          </p:nvSpPr>
          <p:spPr>
            <a:xfrm>
              <a:off x="418862" y="1645265"/>
              <a:ext cx="52268" cy="52268"/>
            </a:xfrm>
            <a:prstGeom prst="roundRect">
              <a:avLst>
                <a:gd name="adj" fmla="val 874723"/>
              </a:avLst>
            </a:prstGeom>
            <a:solidFill>
              <a:srgbClr val="38512F"/>
            </a:solidFill>
            <a:ln/>
          </p:spPr>
        </p:sp>
        <p:sp>
          <p:nvSpPr>
            <p:cNvPr id="6" name="Text 4"/>
            <p:cNvSpPr/>
            <p:nvPr/>
          </p:nvSpPr>
          <p:spPr>
            <a:xfrm>
              <a:off x="575786" y="1589603"/>
              <a:ext cx="1232059" cy="153948"/>
            </a:xfrm>
            <a:prstGeom prst="rect">
              <a:avLst/>
            </a:prstGeom>
            <a:noFill/>
            <a:ln/>
          </p:spPr>
          <p:txBody>
            <a:bodyPr wrap="none" lIns="0" tIns="0" rIns="0" bIns="0" rtlCol="0" anchor="t"/>
            <a:lstStyle/>
            <a:p>
              <a:pPr marL="0" indent="0" algn="l">
                <a:lnSpc>
                  <a:spcPts val="1200"/>
                </a:lnSpc>
                <a:buNone/>
              </a:pPr>
              <a:r>
                <a:rPr lang="en-US" sz="1400" dirty="0">
                  <a:solidFill>
                    <a:srgbClr val="3A3630"/>
                  </a:solidFill>
                  <a:latin typeface="Lora" pitchFamily="34" charset="0"/>
                  <a:ea typeface="Lora" pitchFamily="34" charset="-122"/>
                  <a:cs typeface="Lora" pitchFamily="34" charset="-120"/>
                </a:rPr>
                <a:t>Educație</a:t>
              </a:r>
              <a:endParaRPr lang="en-US" sz="1400" dirty="0"/>
            </a:p>
          </p:txBody>
        </p:sp>
        <p:sp>
          <p:nvSpPr>
            <p:cNvPr id="7" name="Text 5"/>
            <p:cNvSpPr/>
            <p:nvPr/>
          </p:nvSpPr>
          <p:spPr>
            <a:xfrm>
              <a:off x="575786" y="1848207"/>
              <a:ext cx="8016478" cy="167640"/>
            </a:xfrm>
            <a:prstGeom prst="rect">
              <a:avLst/>
            </a:prstGeom>
            <a:noFill/>
            <a:ln/>
          </p:spPr>
          <p:txBody>
            <a:bodyPr wrap="none" lIns="0" tIns="0" rIns="0" bIns="0" rtlCol="0" anchor="t"/>
            <a:lstStyle/>
            <a:p>
              <a:pPr marL="0" indent="0" algn="l">
                <a:lnSpc>
                  <a:spcPts val="1300"/>
                </a:lnSpc>
                <a:buNone/>
              </a:pPr>
              <a:r>
                <a:rPr lang="en-US" sz="1400" dirty="0">
                  <a:solidFill>
                    <a:srgbClr val="3A3630"/>
                  </a:solidFill>
                  <a:latin typeface="Source Sans 3" pitchFamily="34" charset="0"/>
                  <a:ea typeface="Source Sans 3" pitchFamily="34" charset="-122"/>
                  <a:cs typeface="Source Sans 3" pitchFamily="34" charset="-120"/>
                </a:rPr>
                <a:t>Acces la cursuri online, resurse educaționale globale, platforme de e-learning și colaborare academică internațională</a:t>
              </a:r>
              <a:endParaRPr lang="en-US" sz="1400" dirty="0"/>
            </a:p>
          </p:txBody>
        </p:sp>
        <p:sp>
          <p:nvSpPr>
            <p:cNvPr id="8" name="Shape 6"/>
            <p:cNvSpPr/>
            <p:nvPr/>
          </p:nvSpPr>
          <p:spPr>
            <a:xfrm>
              <a:off x="418862" y="2280940"/>
              <a:ext cx="52268" cy="52268"/>
            </a:xfrm>
            <a:prstGeom prst="roundRect">
              <a:avLst>
                <a:gd name="adj" fmla="val 874723"/>
              </a:avLst>
            </a:prstGeom>
            <a:solidFill>
              <a:srgbClr val="38512F"/>
            </a:solidFill>
            <a:ln/>
          </p:spPr>
        </p:sp>
        <p:sp>
          <p:nvSpPr>
            <p:cNvPr id="9" name="Text 7"/>
            <p:cNvSpPr/>
            <p:nvPr/>
          </p:nvSpPr>
          <p:spPr>
            <a:xfrm>
              <a:off x="575786" y="2225278"/>
              <a:ext cx="1232059" cy="153948"/>
            </a:xfrm>
            <a:prstGeom prst="rect">
              <a:avLst/>
            </a:prstGeom>
            <a:noFill/>
            <a:ln/>
          </p:spPr>
          <p:txBody>
            <a:bodyPr wrap="none" lIns="0" tIns="0" rIns="0" bIns="0" rtlCol="0" anchor="t"/>
            <a:lstStyle/>
            <a:p>
              <a:pPr marL="0" indent="0" algn="l">
                <a:lnSpc>
                  <a:spcPts val="1200"/>
                </a:lnSpc>
                <a:buNone/>
              </a:pPr>
              <a:r>
                <a:rPr lang="en-US" sz="1400" dirty="0">
                  <a:solidFill>
                    <a:srgbClr val="3A3630"/>
                  </a:solidFill>
                  <a:latin typeface="Lora" pitchFamily="34" charset="0"/>
                  <a:ea typeface="Lora" pitchFamily="34" charset="-122"/>
                  <a:cs typeface="Lora" pitchFamily="34" charset="-120"/>
                </a:rPr>
                <a:t>Carieră</a:t>
              </a:r>
              <a:endParaRPr lang="en-US" sz="1400" dirty="0"/>
            </a:p>
          </p:txBody>
        </p:sp>
        <p:sp>
          <p:nvSpPr>
            <p:cNvPr id="10" name="Text 8"/>
            <p:cNvSpPr/>
            <p:nvPr/>
          </p:nvSpPr>
          <p:spPr>
            <a:xfrm>
              <a:off x="575786" y="2483882"/>
              <a:ext cx="8016478" cy="167640"/>
            </a:xfrm>
            <a:prstGeom prst="rect">
              <a:avLst/>
            </a:prstGeom>
            <a:noFill/>
            <a:ln/>
          </p:spPr>
          <p:txBody>
            <a:bodyPr wrap="none" lIns="0" tIns="0" rIns="0" bIns="0" rtlCol="0" anchor="t"/>
            <a:lstStyle/>
            <a:p>
              <a:pPr marL="0" indent="0" algn="l">
                <a:lnSpc>
                  <a:spcPts val="1300"/>
                </a:lnSpc>
                <a:buNone/>
              </a:pPr>
              <a:r>
                <a:rPr lang="en-US" sz="1400" dirty="0">
                  <a:solidFill>
                    <a:srgbClr val="3A3630"/>
                  </a:solidFill>
                  <a:latin typeface="Source Sans 3" pitchFamily="34" charset="0"/>
                  <a:ea typeface="Source Sans 3" pitchFamily="34" charset="-122"/>
                  <a:cs typeface="Source Sans 3" pitchFamily="34" charset="-120"/>
                </a:rPr>
                <a:t>Competitivitate pe piața muncii, acces la joburi remote, networking profesional și dezvoltare continuă prin training online</a:t>
              </a:r>
              <a:endParaRPr lang="en-US" sz="1400" dirty="0"/>
            </a:p>
          </p:txBody>
        </p:sp>
        <p:sp>
          <p:nvSpPr>
            <p:cNvPr id="11" name="Shape 9"/>
            <p:cNvSpPr/>
            <p:nvPr/>
          </p:nvSpPr>
          <p:spPr>
            <a:xfrm>
              <a:off x="418862" y="2916615"/>
              <a:ext cx="52268" cy="52268"/>
            </a:xfrm>
            <a:prstGeom prst="roundRect">
              <a:avLst>
                <a:gd name="adj" fmla="val 874723"/>
              </a:avLst>
            </a:prstGeom>
            <a:solidFill>
              <a:srgbClr val="38512F"/>
            </a:solidFill>
            <a:ln/>
          </p:spPr>
        </p:sp>
        <p:sp>
          <p:nvSpPr>
            <p:cNvPr id="12" name="Text 10"/>
            <p:cNvSpPr/>
            <p:nvPr/>
          </p:nvSpPr>
          <p:spPr>
            <a:xfrm>
              <a:off x="575786" y="2860953"/>
              <a:ext cx="1232059" cy="153948"/>
            </a:xfrm>
            <a:prstGeom prst="rect">
              <a:avLst/>
            </a:prstGeom>
            <a:noFill/>
            <a:ln/>
          </p:spPr>
          <p:txBody>
            <a:bodyPr wrap="none" lIns="0" tIns="0" rIns="0" bIns="0" rtlCol="0" anchor="t"/>
            <a:lstStyle/>
            <a:p>
              <a:pPr marL="0" indent="0" algn="l">
                <a:lnSpc>
                  <a:spcPts val="1200"/>
                </a:lnSpc>
                <a:buNone/>
              </a:pPr>
              <a:r>
                <a:rPr lang="en-US" sz="1400" dirty="0">
                  <a:solidFill>
                    <a:srgbClr val="3A3630"/>
                  </a:solidFill>
                  <a:latin typeface="Lora" pitchFamily="34" charset="0"/>
                  <a:ea typeface="Lora" pitchFamily="34" charset="-122"/>
                  <a:cs typeface="Lora" pitchFamily="34" charset="-120"/>
                </a:rPr>
                <a:t>Antreprenoriat</a:t>
              </a:r>
              <a:endParaRPr lang="en-US" sz="1400" dirty="0"/>
            </a:p>
          </p:txBody>
        </p:sp>
        <p:sp>
          <p:nvSpPr>
            <p:cNvPr id="13" name="Text 11"/>
            <p:cNvSpPr/>
            <p:nvPr/>
          </p:nvSpPr>
          <p:spPr>
            <a:xfrm>
              <a:off x="575786" y="3119557"/>
              <a:ext cx="8016478" cy="167640"/>
            </a:xfrm>
            <a:prstGeom prst="rect">
              <a:avLst/>
            </a:prstGeom>
            <a:noFill/>
            <a:ln/>
          </p:spPr>
          <p:txBody>
            <a:bodyPr wrap="none" lIns="0" tIns="0" rIns="0" bIns="0" rtlCol="0" anchor="t"/>
            <a:lstStyle/>
            <a:p>
              <a:pPr marL="0" indent="0" algn="l">
                <a:lnSpc>
                  <a:spcPts val="1300"/>
                </a:lnSpc>
                <a:buNone/>
              </a:pPr>
              <a:r>
                <a:rPr lang="en-US" sz="1400" dirty="0">
                  <a:solidFill>
                    <a:srgbClr val="3A3630"/>
                  </a:solidFill>
                  <a:latin typeface="Source Sans 3" pitchFamily="34" charset="0"/>
                  <a:ea typeface="Source Sans 3" pitchFamily="34" charset="-122"/>
                  <a:cs typeface="Source Sans 3" pitchFamily="34" charset="-120"/>
                </a:rPr>
                <a:t>Lansare business online, marketing digital, e-commerce și acces la piețe globale fără investiții majore</a:t>
              </a:r>
              <a:endParaRPr lang="en-US" sz="1400" dirty="0"/>
            </a:p>
          </p:txBody>
        </p:sp>
        <p:sp>
          <p:nvSpPr>
            <p:cNvPr id="14" name="Shape 12"/>
            <p:cNvSpPr/>
            <p:nvPr/>
          </p:nvSpPr>
          <p:spPr>
            <a:xfrm>
              <a:off x="418862" y="3552289"/>
              <a:ext cx="52268" cy="52268"/>
            </a:xfrm>
            <a:prstGeom prst="roundRect">
              <a:avLst>
                <a:gd name="adj" fmla="val 874723"/>
              </a:avLst>
            </a:prstGeom>
            <a:solidFill>
              <a:srgbClr val="38512F"/>
            </a:solidFill>
            <a:ln/>
          </p:spPr>
        </p:sp>
        <p:sp>
          <p:nvSpPr>
            <p:cNvPr id="15" name="Text 13"/>
            <p:cNvSpPr/>
            <p:nvPr/>
          </p:nvSpPr>
          <p:spPr>
            <a:xfrm>
              <a:off x="575786" y="3496627"/>
              <a:ext cx="1232059" cy="153948"/>
            </a:xfrm>
            <a:prstGeom prst="rect">
              <a:avLst/>
            </a:prstGeom>
            <a:noFill/>
            <a:ln/>
          </p:spPr>
          <p:txBody>
            <a:bodyPr wrap="none" lIns="0" tIns="0" rIns="0" bIns="0" rtlCol="0" anchor="t"/>
            <a:lstStyle/>
            <a:p>
              <a:pPr marL="0" indent="0" algn="l">
                <a:lnSpc>
                  <a:spcPts val="1200"/>
                </a:lnSpc>
                <a:buNone/>
              </a:pPr>
              <a:r>
                <a:rPr lang="en-US" sz="1400" dirty="0">
                  <a:solidFill>
                    <a:srgbClr val="3A3630"/>
                  </a:solidFill>
                  <a:latin typeface="Lora" pitchFamily="34" charset="0"/>
                  <a:ea typeface="Lora" pitchFamily="34" charset="-122"/>
                  <a:cs typeface="Lora" pitchFamily="34" charset="-120"/>
                </a:rPr>
                <a:t>Viață personală</a:t>
              </a:r>
              <a:endParaRPr lang="en-US" sz="1400" dirty="0"/>
            </a:p>
          </p:txBody>
        </p:sp>
        <p:sp>
          <p:nvSpPr>
            <p:cNvPr id="16" name="Text 14"/>
            <p:cNvSpPr/>
            <p:nvPr/>
          </p:nvSpPr>
          <p:spPr>
            <a:xfrm>
              <a:off x="575786" y="3755231"/>
              <a:ext cx="8016478" cy="167640"/>
            </a:xfrm>
            <a:prstGeom prst="rect">
              <a:avLst/>
            </a:prstGeom>
            <a:noFill/>
            <a:ln/>
          </p:spPr>
          <p:txBody>
            <a:bodyPr wrap="none" lIns="0" tIns="0" rIns="0" bIns="0" rtlCol="0" anchor="t"/>
            <a:lstStyle/>
            <a:p>
              <a:pPr marL="0" indent="0" algn="l">
                <a:lnSpc>
                  <a:spcPts val="1300"/>
                </a:lnSpc>
                <a:buNone/>
              </a:pPr>
              <a:r>
                <a:rPr lang="en-US" sz="1400" dirty="0">
                  <a:solidFill>
                    <a:srgbClr val="3A3630"/>
                  </a:solidFill>
                  <a:latin typeface="Source Sans 3" pitchFamily="34" charset="0"/>
                  <a:ea typeface="Source Sans 3" pitchFamily="34" charset="-122"/>
                  <a:cs typeface="Source Sans 3" pitchFamily="34" charset="-120"/>
                </a:rPr>
                <a:t>Servicii bancare online, telemedicină, comunicare cu familia, divertisment și gestionare eficientă a sarcinilor zilnice</a:t>
              </a:r>
              <a:endParaRPr lang="en-US" sz="1400" dirty="0"/>
            </a:p>
          </p:txBody>
        </p:sp>
      </p:grpSp>
      <p:pic>
        <p:nvPicPr>
          <p:cNvPr id="17" name="Image 0" descr="preencoded.png"/>
          <p:cNvPicPr>
            <a:picLocks noChangeAspect="1"/>
          </p:cNvPicPr>
          <p:nvPr/>
        </p:nvPicPr>
        <p:blipFill>
          <a:blip r:embed="rId3"/>
          <a:stretch>
            <a:fillRect/>
          </a:stretch>
        </p:blipFill>
        <p:spPr>
          <a:xfrm>
            <a:off x="9466729" y="779025"/>
            <a:ext cx="4752429" cy="4752429"/>
          </a:xfrm>
          <a:prstGeom prst="rect">
            <a:avLst/>
          </a:prstGeom>
        </p:spPr>
      </p:pic>
      <p:sp>
        <p:nvSpPr>
          <p:cNvPr id="18" name="Text 15"/>
          <p:cNvSpPr/>
          <p:nvPr/>
        </p:nvSpPr>
        <p:spPr>
          <a:xfrm>
            <a:off x="814904" y="6446953"/>
            <a:ext cx="1288137" cy="261818"/>
          </a:xfrm>
          <a:prstGeom prst="rect">
            <a:avLst/>
          </a:prstGeom>
          <a:noFill/>
          <a:ln/>
        </p:spPr>
        <p:txBody>
          <a:bodyPr wrap="none" lIns="0" tIns="0" rIns="0" bIns="0" rtlCol="0" anchor="t"/>
          <a:lstStyle/>
          <a:p>
            <a:pPr marL="0" indent="0" algn="ctr">
              <a:lnSpc>
                <a:spcPts val="2050"/>
              </a:lnSpc>
              <a:buNone/>
            </a:pPr>
            <a:r>
              <a:rPr lang="en-US" sz="2050" dirty="0">
                <a:solidFill>
                  <a:srgbClr val="3A3630"/>
                </a:solidFill>
                <a:latin typeface="Lora" pitchFamily="34" charset="0"/>
                <a:ea typeface="Lora" pitchFamily="34" charset="-122"/>
                <a:cs typeface="Lora" pitchFamily="34" charset="-120"/>
              </a:rPr>
              <a:t>85%</a:t>
            </a:r>
            <a:endParaRPr lang="en-US" sz="2050" dirty="0"/>
          </a:p>
        </p:txBody>
      </p:sp>
      <p:grpSp>
        <p:nvGrpSpPr>
          <p:cNvPr id="27" name="Grupare 26"/>
          <p:cNvGrpSpPr/>
          <p:nvPr/>
        </p:nvGrpSpPr>
        <p:grpSpPr>
          <a:xfrm>
            <a:off x="395094" y="5800156"/>
            <a:ext cx="2040612" cy="1855589"/>
            <a:chOff x="10516910" y="6378297"/>
            <a:chExt cx="2040612" cy="1855589"/>
          </a:xfrm>
        </p:grpSpPr>
        <p:pic>
          <p:nvPicPr>
            <p:cNvPr id="19" name="Image 1" descr="preencoded.png"/>
            <p:cNvPicPr>
              <a:picLocks noChangeAspect="1"/>
            </p:cNvPicPr>
            <p:nvPr/>
          </p:nvPicPr>
          <p:blipFill>
            <a:blip r:embed="rId4"/>
            <a:stretch>
              <a:fillRect/>
            </a:stretch>
          </p:blipFill>
          <p:spPr>
            <a:xfrm>
              <a:off x="10751820" y="6378297"/>
              <a:ext cx="1570911" cy="1570911"/>
            </a:xfrm>
            <a:prstGeom prst="rect">
              <a:avLst/>
            </a:prstGeom>
          </p:spPr>
        </p:pic>
        <p:sp>
          <p:nvSpPr>
            <p:cNvPr id="20" name="Text 16"/>
            <p:cNvSpPr/>
            <p:nvPr/>
          </p:nvSpPr>
          <p:spPr>
            <a:xfrm>
              <a:off x="10516910" y="8079938"/>
              <a:ext cx="2040612" cy="153948"/>
            </a:xfrm>
            <a:prstGeom prst="rect">
              <a:avLst/>
            </a:prstGeom>
            <a:noFill/>
            <a:ln/>
          </p:spPr>
          <p:txBody>
            <a:bodyPr wrap="none" lIns="0" tIns="0" rIns="0" bIns="0" rtlCol="0" anchor="t"/>
            <a:lstStyle/>
            <a:p>
              <a:pPr marL="0" indent="0" algn="ctr">
                <a:lnSpc>
                  <a:spcPts val="1200"/>
                </a:lnSpc>
                <a:buNone/>
              </a:pPr>
              <a:r>
                <a:rPr lang="en-US" sz="950" dirty="0">
                  <a:solidFill>
                    <a:srgbClr val="3A3630"/>
                  </a:solidFill>
                  <a:latin typeface="Lora" pitchFamily="34" charset="0"/>
                  <a:ea typeface="Lora" pitchFamily="34" charset="-122"/>
                  <a:cs typeface="Lora" pitchFamily="34" charset="-120"/>
                </a:rPr>
                <a:t>Joburi necesită competențe digitale</a:t>
              </a:r>
              <a:endParaRPr lang="en-US" sz="950" dirty="0"/>
            </a:p>
          </p:txBody>
        </p:sp>
      </p:grpSp>
      <p:sp>
        <p:nvSpPr>
          <p:cNvPr id="21" name="Text 17"/>
          <p:cNvSpPr/>
          <p:nvPr/>
        </p:nvSpPr>
        <p:spPr>
          <a:xfrm>
            <a:off x="3686514" y="6451381"/>
            <a:ext cx="1288137" cy="261818"/>
          </a:xfrm>
          <a:prstGeom prst="rect">
            <a:avLst/>
          </a:prstGeom>
          <a:noFill/>
          <a:ln/>
        </p:spPr>
        <p:txBody>
          <a:bodyPr wrap="none" lIns="0" tIns="0" rIns="0" bIns="0" rtlCol="0" anchor="t"/>
          <a:lstStyle/>
          <a:p>
            <a:pPr marL="0" indent="0" algn="ctr">
              <a:lnSpc>
                <a:spcPts val="2050"/>
              </a:lnSpc>
              <a:buNone/>
            </a:pPr>
            <a:r>
              <a:rPr lang="en-US" sz="2050" dirty="0">
                <a:solidFill>
                  <a:srgbClr val="3A3630"/>
                </a:solidFill>
                <a:latin typeface="Lora" pitchFamily="34" charset="0"/>
                <a:ea typeface="Lora" pitchFamily="34" charset="-122"/>
                <a:cs typeface="Lora" pitchFamily="34" charset="-120"/>
              </a:rPr>
              <a:t>40%</a:t>
            </a:r>
            <a:endParaRPr lang="en-US" sz="2050" dirty="0"/>
          </a:p>
        </p:txBody>
      </p:sp>
      <p:grpSp>
        <p:nvGrpSpPr>
          <p:cNvPr id="28" name="Grupare 27"/>
          <p:cNvGrpSpPr/>
          <p:nvPr/>
        </p:nvGrpSpPr>
        <p:grpSpPr>
          <a:xfrm>
            <a:off x="3175624" y="5796834"/>
            <a:ext cx="2234803" cy="1885247"/>
            <a:chOff x="10419874" y="8439734"/>
            <a:chExt cx="2234803" cy="1885247"/>
          </a:xfrm>
        </p:grpSpPr>
        <p:pic>
          <p:nvPicPr>
            <p:cNvPr id="22" name="Image 2" descr="preencoded.png"/>
            <p:cNvPicPr>
              <a:picLocks noChangeAspect="1"/>
            </p:cNvPicPr>
            <p:nvPr/>
          </p:nvPicPr>
          <p:blipFill>
            <a:blip r:embed="rId5"/>
            <a:stretch>
              <a:fillRect/>
            </a:stretch>
          </p:blipFill>
          <p:spPr>
            <a:xfrm>
              <a:off x="10718684" y="8439734"/>
              <a:ext cx="1570911" cy="1570911"/>
            </a:xfrm>
            <a:prstGeom prst="rect">
              <a:avLst/>
            </a:prstGeom>
          </p:spPr>
        </p:pic>
        <p:sp>
          <p:nvSpPr>
            <p:cNvPr id="23" name="Text 18"/>
            <p:cNvSpPr/>
            <p:nvPr/>
          </p:nvSpPr>
          <p:spPr>
            <a:xfrm>
              <a:off x="10419874" y="10171033"/>
              <a:ext cx="2234803" cy="153948"/>
            </a:xfrm>
            <a:prstGeom prst="rect">
              <a:avLst/>
            </a:prstGeom>
            <a:noFill/>
            <a:ln/>
          </p:spPr>
          <p:txBody>
            <a:bodyPr wrap="none" lIns="0" tIns="0" rIns="0" bIns="0" rtlCol="0" anchor="t"/>
            <a:lstStyle/>
            <a:p>
              <a:pPr marL="0" indent="0" algn="ctr">
                <a:lnSpc>
                  <a:spcPts val="1200"/>
                </a:lnSpc>
                <a:buNone/>
              </a:pPr>
              <a:r>
                <a:rPr lang="en-US" sz="950" dirty="0">
                  <a:solidFill>
                    <a:srgbClr val="3A3630"/>
                  </a:solidFill>
                  <a:latin typeface="Lora" pitchFamily="34" charset="0"/>
                  <a:ea typeface="Lora" pitchFamily="34" charset="-122"/>
                  <a:cs typeface="Lora" pitchFamily="34" charset="-120"/>
                </a:rPr>
                <a:t>Creștere salariu cu alfabetizare digitală</a:t>
              </a:r>
              <a:endParaRPr lang="en-US" sz="950" dirty="0"/>
            </a:p>
          </p:txBody>
        </p:sp>
      </p:grpSp>
      <p:sp>
        <p:nvSpPr>
          <p:cNvPr id="24" name="Text 19"/>
          <p:cNvSpPr/>
          <p:nvPr/>
        </p:nvSpPr>
        <p:spPr>
          <a:xfrm>
            <a:off x="6376994" y="6451381"/>
            <a:ext cx="1288137" cy="261818"/>
          </a:xfrm>
          <a:prstGeom prst="rect">
            <a:avLst/>
          </a:prstGeom>
          <a:noFill/>
          <a:ln/>
        </p:spPr>
        <p:txBody>
          <a:bodyPr wrap="none" lIns="0" tIns="0" rIns="0" bIns="0" rtlCol="0" anchor="t"/>
          <a:lstStyle/>
          <a:p>
            <a:pPr marL="0" indent="0" algn="ctr">
              <a:lnSpc>
                <a:spcPts val="2050"/>
              </a:lnSpc>
              <a:buNone/>
            </a:pPr>
            <a:r>
              <a:rPr lang="en-US" sz="2050" dirty="0">
                <a:solidFill>
                  <a:srgbClr val="3A3630"/>
                </a:solidFill>
                <a:latin typeface="Lora" pitchFamily="34" charset="0"/>
                <a:ea typeface="Lora" pitchFamily="34" charset="-122"/>
                <a:cs typeface="Lora" pitchFamily="34" charset="-120"/>
              </a:rPr>
              <a:t>92%</a:t>
            </a:r>
            <a:endParaRPr lang="en-US" sz="2050" dirty="0"/>
          </a:p>
        </p:txBody>
      </p:sp>
      <p:grpSp>
        <p:nvGrpSpPr>
          <p:cNvPr id="29" name="Grupare 28"/>
          <p:cNvGrpSpPr/>
          <p:nvPr/>
        </p:nvGrpSpPr>
        <p:grpSpPr>
          <a:xfrm>
            <a:off x="6139230" y="5796835"/>
            <a:ext cx="1676519" cy="1855589"/>
            <a:chOff x="10698956" y="10560487"/>
            <a:chExt cx="1676519" cy="1855589"/>
          </a:xfrm>
        </p:grpSpPr>
        <p:pic>
          <p:nvPicPr>
            <p:cNvPr id="25" name="Image 3" descr="preencoded.png"/>
            <p:cNvPicPr>
              <a:picLocks noChangeAspect="1"/>
            </p:cNvPicPr>
            <p:nvPr/>
          </p:nvPicPr>
          <p:blipFill>
            <a:blip r:embed="rId6"/>
            <a:stretch>
              <a:fillRect/>
            </a:stretch>
          </p:blipFill>
          <p:spPr>
            <a:xfrm>
              <a:off x="10751820" y="10560487"/>
              <a:ext cx="1570911" cy="1570911"/>
            </a:xfrm>
            <a:prstGeom prst="rect">
              <a:avLst/>
            </a:prstGeom>
          </p:spPr>
        </p:pic>
        <p:sp>
          <p:nvSpPr>
            <p:cNvPr id="26" name="Text 20"/>
            <p:cNvSpPr/>
            <p:nvPr/>
          </p:nvSpPr>
          <p:spPr>
            <a:xfrm>
              <a:off x="10698956" y="12262128"/>
              <a:ext cx="1676519" cy="153948"/>
            </a:xfrm>
            <a:prstGeom prst="rect">
              <a:avLst/>
            </a:prstGeom>
            <a:noFill/>
            <a:ln/>
          </p:spPr>
          <p:txBody>
            <a:bodyPr wrap="none" lIns="0" tIns="0" rIns="0" bIns="0" rtlCol="0" anchor="t"/>
            <a:lstStyle/>
            <a:p>
              <a:pPr marL="0" indent="0" algn="ctr">
                <a:lnSpc>
                  <a:spcPts val="1200"/>
                </a:lnSpc>
                <a:buNone/>
              </a:pPr>
              <a:r>
                <a:rPr lang="en-US" sz="950" dirty="0">
                  <a:solidFill>
                    <a:srgbClr val="3A3630"/>
                  </a:solidFill>
                  <a:latin typeface="Lora" pitchFamily="34" charset="0"/>
                  <a:ea typeface="Lora" pitchFamily="34" charset="-122"/>
                  <a:cs typeface="Lora" pitchFamily="34" charset="-120"/>
                </a:rPr>
                <a:t>Angajatori cer competențe IT</a:t>
              </a:r>
              <a:endParaRPr lang="en-US" sz="95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59475" y="384691"/>
            <a:ext cx="7052786" cy="411480"/>
          </a:xfrm>
          <a:prstGeom prst="rect">
            <a:avLst/>
          </a:prstGeom>
          <a:noFill/>
          <a:ln/>
        </p:spPr>
        <p:txBody>
          <a:bodyPr wrap="none" lIns="0" tIns="0" rIns="0" bIns="0" rtlCol="0" anchor="t"/>
          <a:lstStyle/>
          <a:p>
            <a:pPr marL="0" indent="0" algn="l">
              <a:lnSpc>
                <a:spcPts val="3200"/>
              </a:lnSpc>
              <a:buNone/>
            </a:pPr>
            <a:r>
              <a:rPr lang="en-US" sz="2550" dirty="0">
                <a:solidFill>
                  <a:srgbClr val="38512F"/>
                </a:solidFill>
                <a:latin typeface="Lora" pitchFamily="34" charset="0"/>
                <a:ea typeface="Lora" pitchFamily="34" charset="-122"/>
                <a:cs typeface="Lora" pitchFamily="34" charset="-120"/>
              </a:rPr>
              <a:t>Fii un utilizator digital informat și responsabil!</a:t>
            </a:r>
            <a:endParaRPr lang="en-US" sz="2550" dirty="0"/>
          </a:p>
        </p:txBody>
      </p:sp>
      <p:sp>
        <p:nvSpPr>
          <p:cNvPr id="3" name="Text 1"/>
          <p:cNvSpPr/>
          <p:nvPr/>
        </p:nvSpPr>
        <p:spPr>
          <a:xfrm>
            <a:off x="559475" y="1075849"/>
            <a:ext cx="13511451" cy="447675"/>
          </a:xfrm>
          <a:prstGeom prst="rect">
            <a:avLst/>
          </a:prstGeom>
          <a:noFill/>
          <a:ln/>
        </p:spPr>
        <p:txBody>
          <a:bodyPr wrap="square" lIns="0" tIns="0" rIns="0" bIns="0" rtlCol="0" anchor="t"/>
          <a:lstStyle/>
          <a:p>
            <a:pPr marL="0" indent="0" algn="l">
              <a:lnSpc>
                <a:spcPts val="1750"/>
              </a:lnSpc>
              <a:buNone/>
            </a:pPr>
            <a:r>
              <a:rPr lang="en-US" sz="1100" dirty="0">
                <a:solidFill>
                  <a:srgbClr val="3A3630"/>
                </a:solidFill>
                <a:latin typeface="Source Sans 3" pitchFamily="34" charset="0"/>
                <a:ea typeface="Source Sans 3" pitchFamily="34" charset="-122"/>
                <a:cs typeface="Source Sans 3" pitchFamily="34" charset="-120"/>
              </a:rPr>
              <a:t>Călătoria dvs. în lumea digitală abia începe! Competențele fundamentale acumulate în acest modul reprezintă punctul de plecare pentru explorare continuă și creștere personală. Tehnologia evoluează rapid, iar învățarea trebuie să fie un proces continuu.</a:t>
            </a:r>
            <a:endParaRPr lang="en-US" sz="1100" dirty="0"/>
          </a:p>
        </p:txBody>
      </p:sp>
      <p:sp>
        <p:nvSpPr>
          <p:cNvPr id="4" name="Shape 2"/>
          <p:cNvSpPr/>
          <p:nvPr/>
        </p:nvSpPr>
        <p:spPr>
          <a:xfrm>
            <a:off x="559475" y="1680805"/>
            <a:ext cx="6685836" cy="1576030"/>
          </a:xfrm>
          <a:prstGeom prst="roundRect">
            <a:avLst>
              <a:gd name="adj" fmla="val 1331"/>
            </a:avLst>
          </a:prstGeom>
          <a:solidFill>
            <a:srgbClr val="F3E7D4"/>
          </a:solidFill>
          <a:ln/>
        </p:spPr>
      </p:sp>
      <p:sp>
        <p:nvSpPr>
          <p:cNvPr id="5" name="Shape 3"/>
          <p:cNvSpPr/>
          <p:nvPr/>
        </p:nvSpPr>
        <p:spPr>
          <a:xfrm>
            <a:off x="699254" y="1820585"/>
            <a:ext cx="419576" cy="419576"/>
          </a:xfrm>
          <a:prstGeom prst="roundRect">
            <a:avLst>
              <a:gd name="adj" fmla="val 21791250"/>
            </a:avLst>
          </a:prstGeom>
          <a:solidFill>
            <a:srgbClr val="38512F"/>
          </a:solidFill>
          <a:ln/>
        </p:spPr>
      </p:sp>
      <p:pic>
        <p:nvPicPr>
          <p:cNvPr id="6"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14626" y="1935956"/>
            <a:ext cx="188833" cy="188833"/>
          </a:xfrm>
          <a:prstGeom prst="rect">
            <a:avLst/>
          </a:prstGeom>
        </p:spPr>
      </p:pic>
      <p:sp>
        <p:nvSpPr>
          <p:cNvPr id="7" name="Text 4"/>
          <p:cNvSpPr/>
          <p:nvPr/>
        </p:nvSpPr>
        <p:spPr>
          <a:xfrm>
            <a:off x="699254" y="2379940"/>
            <a:ext cx="1645682" cy="205621"/>
          </a:xfrm>
          <a:prstGeom prst="rect">
            <a:avLst/>
          </a:prstGeom>
          <a:noFill/>
          <a:ln/>
        </p:spPr>
        <p:txBody>
          <a:bodyPr wrap="none" lIns="0" tIns="0" rIns="0" bIns="0" rtlCol="0" anchor="t"/>
          <a:lstStyle/>
          <a:p>
            <a:pPr marL="0" indent="0" algn="l">
              <a:lnSpc>
                <a:spcPts val="1600"/>
              </a:lnSpc>
              <a:buNone/>
            </a:pPr>
            <a:r>
              <a:rPr lang="en-US" sz="1250" dirty="0">
                <a:solidFill>
                  <a:srgbClr val="3A3630"/>
                </a:solidFill>
                <a:latin typeface="Lora" pitchFamily="34" charset="0"/>
                <a:ea typeface="Lora" pitchFamily="34" charset="-122"/>
                <a:cs typeface="Lora" pitchFamily="34" charset="-120"/>
              </a:rPr>
              <a:t>Continuați să învățați</a:t>
            </a:r>
            <a:endParaRPr lang="en-US" sz="1250" dirty="0"/>
          </a:p>
        </p:txBody>
      </p:sp>
      <p:sp>
        <p:nvSpPr>
          <p:cNvPr id="8" name="Text 5"/>
          <p:cNvSpPr/>
          <p:nvPr/>
        </p:nvSpPr>
        <p:spPr>
          <a:xfrm>
            <a:off x="699254" y="2669381"/>
            <a:ext cx="6406277" cy="447675"/>
          </a:xfrm>
          <a:prstGeom prst="rect">
            <a:avLst/>
          </a:prstGeom>
          <a:noFill/>
          <a:ln/>
        </p:spPr>
        <p:txBody>
          <a:bodyPr wrap="square" lIns="0" tIns="0" rIns="0" bIns="0" rtlCol="0" anchor="t"/>
          <a:lstStyle/>
          <a:p>
            <a:pPr marL="0" indent="0" algn="l">
              <a:lnSpc>
                <a:spcPts val="1750"/>
              </a:lnSpc>
              <a:buNone/>
            </a:pPr>
            <a:r>
              <a:rPr lang="en-US" sz="1100" dirty="0">
                <a:solidFill>
                  <a:srgbClr val="3A3630"/>
                </a:solidFill>
                <a:latin typeface="Source Sans 3" pitchFamily="34" charset="0"/>
                <a:ea typeface="Source Sans 3" pitchFamily="34" charset="-122"/>
                <a:cs typeface="Source Sans 3" pitchFamily="34" charset="-120"/>
              </a:rPr>
              <a:t>Explorați cursuri avansate pe platforme precum Coursera, edX, LinkedIn Learning și Udemy. Dedicați 30 minute zilnic pentru dezvoltare.</a:t>
            </a:r>
            <a:endParaRPr lang="en-US" sz="1100" dirty="0"/>
          </a:p>
        </p:txBody>
      </p:sp>
      <p:sp>
        <p:nvSpPr>
          <p:cNvPr id="9" name="Shape 6"/>
          <p:cNvSpPr/>
          <p:nvPr/>
        </p:nvSpPr>
        <p:spPr>
          <a:xfrm>
            <a:off x="7385090" y="1680805"/>
            <a:ext cx="6685836" cy="1576030"/>
          </a:xfrm>
          <a:prstGeom prst="roundRect">
            <a:avLst>
              <a:gd name="adj" fmla="val 1331"/>
            </a:avLst>
          </a:prstGeom>
          <a:solidFill>
            <a:srgbClr val="F3E7D4"/>
          </a:solidFill>
          <a:ln/>
        </p:spPr>
      </p:sp>
      <p:sp>
        <p:nvSpPr>
          <p:cNvPr id="10" name="Shape 7"/>
          <p:cNvSpPr/>
          <p:nvPr/>
        </p:nvSpPr>
        <p:spPr>
          <a:xfrm>
            <a:off x="7524869" y="1820585"/>
            <a:ext cx="419576" cy="419576"/>
          </a:xfrm>
          <a:prstGeom prst="roundRect">
            <a:avLst>
              <a:gd name="adj" fmla="val 21791250"/>
            </a:avLst>
          </a:prstGeom>
          <a:solidFill>
            <a:srgbClr val="38512F"/>
          </a:solidFill>
          <a:ln/>
        </p:spPr>
      </p:sp>
      <p:pic>
        <p:nvPicPr>
          <p:cNvPr id="11"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7640241" y="1935956"/>
            <a:ext cx="188833" cy="188833"/>
          </a:xfrm>
          <a:prstGeom prst="rect">
            <a:avLst/>
          </a:prstGeom>
        </p:spPr>
      </p:pic>
      <p:sp>
        <p:nvSpPr>
          <p:cNvPr id="12" name="Text 8"/>
          <p:cNvSpPr/>
          <p:nvPr/>
        </p:nvSpPr>
        <p:spPr>
          <a:xfrm>
            <a:off x="7524869" y="2379940"/>
            <a:ext cx="1645682" cy="205621"/>
          </a:xfrm>
          <a:prstGeom prst="rect">
            <a:avLst/>
          </a:prstGeom>
          <a:noFill/>
          <a:ln/>
        </p:spPr>
        <p:txBody>
          <a:bodyPr wrap="none" lIns="0" tIns="0" rIns="0" bIns="0" rtlCol="0" anchor="t"/>
          <a:lstStyle/>
          <a:p>
            <a:pPr marL="0" indent="0" algn="l">
              <a:lnSpc>
                <a:spcPts val="1600"/>
              </a:lnSpc>
              <a:buNone/>
            </a:pPr>
            <a:r>
              <a:rPr lang="en-US" sz="1250" dirty="0">
                <a:solidFill>
                  <a:srgbClr val="3A3630"/>
                </a:solidFill>
                <a:latin typeface="Lora" pitchFamily="34" charset="0"/>
                <a:ea typeface="Lora" pitchFamily="34" charset="-122"/>
                <a:cs typeface="Lora" pitchFamily="34" charset="-120"/>
              </a:rPr>
              <a:t>Practicați zilnic</a:t>
            </a:r>
            <a:endParaRPr lang="en-US" sz="1250" dirty="0"/>
          </a:p>
        </p:txBody>
      </p:sp>
      <p:sp>
        <p:nvSpPr>
          <p:cNvPr id="13" name="Text 9"/>
          <p:cNvSpPr/>
          <p:nvPr/>
        </p:nvSpPr>
        <p:spPr>
          <a:xfrm>
            <a:off x="7524869" y="2669381"/>
            <a:ext cx="6406277" cy="447675"/>
          </a:xfrm>
          <a:prstGeom prst="rect">
            <a:avLst/>
          </a:prstGeom>
          <a:noFill/>
          <a:ln/>
        </p:spPr>
        <p:txBody>
          <a:bodyPr wrap="square" lIns="0" tIns="0" rIns="0" bIns="0" rtlCol="0" anchor="t"/>
          <a:lstStyle/>
          <a:p>
            <a:pPr marL="0" indent="0" algn="l">
              <a:lnSpc>
                <a:spcPts val="1750"/>
              </a:lnSpc>
              <a:buNone/>
            </a:pPr>
            <a:r>
              <a:rPr lang="en-US" sz="1100" dirty="0">
                <a:solidFill>
                  <a:srgbClr val="3A3630"/>
                </a:solidFill>
                <a:latin typeface="Source Sans 3" pitchFamily="34" charset="0"/>
                <a:ea typeface="Source Sans 3" pitchFamily="34" charset="-122"/>
                <a:cs typeface="Source Sans 3" pitchFamily="34" charset="-120"/>
              </a:rPr>
              <a:t>Aplicați cunoștințele dobândite în proiecte reale. Creați documente, gestionați email-uri și explorați funcționalități noi ale software-ului.</a:t>
            </a:r>
            <a:endParaRPr lang="en-US" sz="1100" dirty="0"/>
          </a:p>
        </p:txBody>
      </p:sp>
      <p:sp>
        <p:nvSpPr>
          <p:cNvPr id="14" name="Shape 10"/>
          <p:cNvSpPr/>
          <p:nvPr/>
        </p:nvSpPr>
        <p:spPr>
          <a:xfrm>
            <a:off x="559475" y="3396615"/>
            <a:ext cx="6685836" cy="1576030"/>
          </a:xfrm>
          <a:prstGeom prst="roundRect">
            <a:avLst>
              <a:gd name="adj" fmla="val 1331"/>
            </a:avLst>
          </a:prstGeom>
          <a:solidFill>
            <a:srgbClr val="F3E7D4"/>
          </a:solidFill>
          <a:ln/>
        </p:spPr>
      </p:sp>
      <p:sp>
        <p:nvSpPr>
          <p:cNvPr id="15" name="Shape 11"/>
          <p:cNvSpPr/>
          <p:nvPr/>
        </p:nvSpPr>
        <p:spPr>
          <a:xfrm>
            <a:off x="699254" y="3536394"/>
            <a:ext cx="419576" cy="419576"/>
          </a:xfrm>
          <a:prstGeom prst="roundRect">
            <a:avLst>
              <a:gd name="adj" fmla="val 21791250"/>
            </a:avLst>
          </a:prstGeom>
          <a:solidFill>
            <a:srgbClr val="38512F"/>
          </a:solidFill>
          <a:ln/>
        </p:spPr>
      </p:sp>
      <p:pic>
        <p:nvPicPr>
          <p:cNvPr id="16"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814626" y="3651766"/>
            <a:ext cx="188833" cy="188833"/>
          </a:xfrm>
          <a:prstGeom prst="rect">
            <a:avLst/>
          </a:prstGeom>
        </p:spPr>
      </p:pic>
      <p:sp>
        <p:nvSpPr>
          <p:cNvPr id="17" name="Text 12"/>
          <p:cNvSpPr/>
          <p:nvPr/>
        </p:nvSpPr>
        <p:spPr>
          <a:xfrm>
            <a:off x="699254" y="4095750"/>
            <a:ext cx="2227540" cy="205621"/>
          </a:xfrm>
          <a:prstGeom prst="rect">
            <a:avLst/>
          </a:prstGeom>
          <a:noFill/>
          <a:ln/>
        </p:spPr>
        <p:txBody>
          <a:bodyPr wrap="none" lIns="0" tIns="0" rIns="0" bIns="0" rtlCol="0" anchor="t"/>
          <a:lstStyle/>
          <a:p>
            <a:pPr marL="0" indent="0" algn="l">
              <a:lnSpc>
                <a:spcPts val="1600"/>
              </a:lnSpc>
              <a:buNone/>
            </a:pPr>
            <a:r>
              <a:rPr lang="en-US" sz="1250" dirty="0">
                <a:solidFill>
                  <a:srgbClr val="3A3630"/>
                </a:solidFill>
                <a:latin typeface="Lora" pitchFamily="34" charset="0"/>
                <a:ea typeface="Lora" pitchFamily="34" charset="-122"/>
                <a:cs typeface="Lora" pitchFamily="34" charset="-120"/>
              </a:rPr>
              <a:t>Conectați-vă cu comunitatea</a:t>
            </a:r>
            <a:endParaRPr lang="en-US" sz="1250" dirty="0"/>
          </a:p>
        </p:txBody>
      </p:sp>
      <p:sp>
        <p:nvSpPr>
          <p:cNvPr id="18" name="Text 13"/>
          <p:cNvSpPr/>
          <p:nvPr/>
        </p:nvSpPr>
        <p:spPr>
          <a:xfrm>
            <a:off x="699254" y="4385191"/>
            <a:ext cx="6406277" cy="447675"/>
          </a:xfrm>
          <a:prstGeom prst="rect">
            <a:avLst/>
          </a:prstGeom>
          <a:noFill/>
          <a:ln/>
        </p:spPr>
        <p:txBody>
          <a:bodyPr wrap="square" lIns="0" tIns="0" rIns="0" bIns="0" rtlCol="0" anchor="t"/>
          <a:lstStyle/>
          <a:p>
            <a:pPr marL="0" indent="0" algn="l">
              <a:lnSpc>
                <a:spcPts val="1750"/>
              </a:lnSpc>
              <a:buNone/>
            </a:pPr>
            <a:r>
              <a:rPr lang="en-US" sz="1100" dirty="0">
                <a:solidFill>
                  <a:srgbClr val="3A3630"/>
                </a:solidFill>
                <a:latin typeface="Source Sans 3" pitchFamily="34" charset="0"/>
                <a:ea typeface="Source Sans 3" pitchFamily="34" charset="-122"/>
                <a:cs typeface="Source Sans 3" pitchFamily="34" charset="-120"/>
              </a:rPr>
              <a:t>Alăturați-vă forumurilor online, grupurilor de suport și comunităților de practică. Împărtășiți experiențe și învățați de la alții.</a:t>
            </a:r>
            <a:endParaRPr lang="en-US" sz="1100" dirty="0"/>
          </a:p>
        </p:txBody>
      </p:sp>
      <p:sp>
        <p:nvSpPr>
          <p:cNvPr id="19" name="Shape 14"/>
          <p:cNvSpPr/>
          <p:nvPr/>
        </p:nvSpPr>
        <p:spPr>
          <a:xfrm>
            <a:off x="7385090" y="3396615"/>
            <a:ext cx="6685836" cy="1576030"/>
          </a:xfrm>
          <a:prstGeom prst="roundRect">
            <a:avLst>
              <a:gd name="adj" fmla="val 1331"/>
            </a:avLst>
          </a:prstGeom>
          <a:solidFill>
            <a:srgbClr val="F3E7D4"/>
          </a:solidFill>
          <a:ln/>
        </p:spPr>
      </p:sp>
      <p:sp>
        <p:nvSpPr>
          <p:cNvPr id="20" name="Shape 15"/>
          <p:cNvSpPr/>
          <p:nvPr/>
        </p:nvSpPr>
        <p:spPr>
          <a:xfrm>
            <a:off x="7524869" y="3536394"/>
            <a:ext cx="419576" cy="419576"/>
          </a:xfrm>
          <a:prstGeom prst="roundRect">
            <a:avLst>
              <a:gd name="adj" fmla="val 21791250"/>
            </a:avLst>
          </a:prstGeom>
          <a:solidFill>
            <a:srgbClr val="38512F"/>
          </a:solidFill>
          <a:ln/>
        </p:spPr>
      </p:sp>
      <p:pic>
        <p:nvPicPr>
          <p:cNvPr id="21" name="Image 3"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7640241" y="3651766"/>
            <a:ext cx="188833" cy="188833"/>
          </a:xfrm>
          <a:prstGeom prst="rect">
            <a:avLst/>
          </a:prstGeom>
        </p:spPr>
      </p:pic>
      <p:sp>
        <p:nvSpPr>
          <p:cNvPr id="22" name="Text 16"/>
          <p:cNvSpPr/>
          <p:nvPr/>
        </p:nvSpPr>
        <p:spPr>
          <a:xfrm>
            <a:off x="7524869" y="4095750"/>
            <a:ext cx="1663184" cy="205621"/>
          </a:xfrm>
          <a:prstGeom prst="rect">
            <a:avLst/>
          </a:prstGeom>
          <a:noFill/>
          <a:ln/>
        </p:spPr>
        <p:txBody>
          <a:bodyPr wrap="none" lIns="0" tIns="0" rIns="0" bIns="0" rtlCol="0" anchor="t"/>
          <a:lstStyle/>
          <a:p>
            <a:pPr marL="0" indent="0" algn="l">
              <a:lnSpc>
                <a:spcPts val="1600"/>
              </a:lnSpc>
              <a:buNone/>
            </a:pPr>
            <a:r>
              <a:rPr lang="en-US" sz="1250" dirty="0">
                <a:solidFill>
                  <a:srgbClr val="3A3630"/>
                </a:solidFill>
                <a:latin typeface="Lora" pitchFamily="34" charset="0"/>
                <a:ea typeface="Lora" pitchFamily="34" charset="-122"/>
                <a:cs typeface="Lora" pitchFamily="34" charset="-120"/>
              </a:rPr>
              <a:t>Rămâneți în siguranță</a:t>
            </a:r>
            <a:endParaRPr lang="en-US" sz="1250" dirty="0"/>
          </a:p>
        </p:txBody>
      </p:sp>
      <p:sp>
        <p:nvSpPr>
          <p:cNvPr id="23" name="Text 17"/>
          <p:cNvSpPr/>
          <p:nvPr/>
        </p:nvSpPr>
        <p:spPr>
          <a:xfrm>
            <a:off x="7524869" y="4385191"/>
            <a:ext cx="6406277" cy="447675"/>
          </a:xfrm>
          <a:prstGeom prst="rect">
            <a:avLst/>
          </a:prstGeom>
          <a:noFill/>
          <a:ln/>
        </p:spPr>
        <p:txBody>
          <a:bodyPr wrap="square" lIns="0" tIns="0" rIns="0" bIns="0" rtlCol="0" anchor="t"/>
          <a:lstStyle/>
          <a:p>
            <a:pPr marL="0" indent="0" algn="l">
              <a:lnSpc>
                <a:spcPts val="1750"/>
              </a:lnSpc>
              <a:buNone/>
            </a:pPr>
            <a:r>
              <a:rPr lang="en-US" sz="1100" dirty="0">
                <a:solidFill>
                  <a:srgbClr val="3A3630"/>
                </a:solidFill>
                <a:latin typeface="Source Sans 3" pitchFamily="34" charset="0"/>
                <a:ea typeface="Source Sans 3" pitchFamily="34" charset="-122"/>
                <a:cs typeface="Source Sans 3" pitchFamily="34" charset="-120"/>
              </a:rPr>
              <a:t>Revizuiți regulat setările de securitate, actualizați parolele și informați-vă despre cele mai noi amenințări cibernetice.</a:t>
            </a:r>
            <a:endParaRPr lang="en-US" sz="1100" dirty="0"/>
          </a:p>
        </p:txBody>
      </p:sp>
      <p:sp>
        <p:nvSpPr>
          <p:cNvPr id="24" name="Shape 18"/>
          <p:cNvSpPr/>
          <p:nvPr/>
        </p:nvSpPr>
        <p:spPr>
          <a:xfrm>
            <a:off x="559475" y="5199784"/>
            <a:ext cx="13511451" cy="25003"/>
          </a:xfrm>
          <a:prstGeom prst="rect">
            <a:avLst/>
          </a:prstGeom>
          <a:solidFill>
            <a:srgbClr val="3A3630">
              <a:alpha val="50000"/>
            </a:srgbClr>
          </a:solidFill>
          <a:ln/>
        </p:spPr>
      </p:sp>
      <p:sp>
        <p:nvSpPr>
          <p:cNvPr id="25" name="Text 19"/>
          <p:cNvSpPr/>
          <p:nvPr/>
        </p:nvSpPr>
        <p:spPr>
          <a:xfrm>
            <a:off x="559475" y="5434489"/>
            <a:ext cx="3844528" cy="246817"/>
          </a:xfrm>
          <a:prstGeom prst="rect">
            <a:avLst/>
          </a:prstGeom>
          <a:noFill/>
          <a:ln/>
        </p:spPr>
        <p:txBody>
          <a:bodyPr wrap="none" lIns="0" tIns="0" rIns="0" bIns="0" rtlCol="0" anchor="t"/>
          <a:lstStyle/>
          <a:p>
            <a:pPr marL="0" indent="0" algn="l">
              <a:lnSpc>
                <a:spcPts val="1900"/>
              </a:lnSpc>
              <a:buNone/>
            </a:pPr>
            <a:r>
              <a:rPr lang="en-US" sz="1550" dirty="0">
                <a:solidFill>
                  <a:srgbClr val="38512F"/>
                </a:solidFill>
                <a:latin typeface="Lora" pitchFamily="34" charset="0"/>
                <a:ea typeface="Lora" pitchFamily="34" charset="-122"/>
                <a:cs typeface="Lora" pitchFamily="34" charset="-120"/>
              </a:rPr>
              <a:t>Resurse recomandate pentru aprofundare</a:t>
            </a:r>
            <a:endParaRPr lang="en-US" sz="1550" dirty="0"/>
          </a:p>
        </p:txBody>
      </p:sp>
      <p:sp>
        <p:nvSpPr>
          <p:cNvPr id="26" name="Text 20"/>
          <p:cNvSpPr/>
          <p:nvPr/>
        </p:nvSpPr>
        <p:spPr>
          <a:xfrm>
            <a:off x="559475" y="6030873"/>
            <a:ext cx="1772364" cy="205621"/>
          </a:xfrm>
          <a:prstGeom prst="rect">
            <a:avLst/>
          </a:prstGeom>
          <a:noFill/>
          <a:ln/>
        </p:spPr>
        <p:txBody>
          <a:bodyPr wrap="none" lIns="0" tIns="0" rIns="0" bIns="0" rtlCol="0" anchor="t"/>
          <a:lstStyle/>
          <a:p>
            <a:pPr marL="0" indent="0" algn="l">
              <a:lnSpc>
                <a:spcPts val="1600"/>
              </a:lnSpc>
              <a:buNone/>
            </a:pPr>
            <a:r>
              <a:rPr lang="en-US" sz="1250" dirty="0">
                <a:solidFill>
                  <a:srgbClr val="38512F"/>
                </a:solidFill>
                <a:latin typeface="Lora" pitchFamily="34" charset="0"/>
                <a:ea typeface="Lora" pitchFamily="34" charset="-122"/>
                <a:cs typeface="Lora" pitchFamily="34" charset="-120"/>
              </a:rPr>
              <a:t>Platforme educaționale</a:t>
            </a:r>
            <a:endParaRPr lang="en-US" sz="1250" dirty="0"/>
          </a:p>
        </p:txBody>
      </p:sp>
      <p:sp>
        <p:nvSpPr>
          <p:cNvPr id="27" name="Text 21"/>
          <p:cNvSpPr/>
          <p:nvPr/>
        </p:nvSpPr>
        <p:spPr>
          <a:xfrm>
            <a:off x="559475" y="6376273"/>
            <a:ext cx="6585109" cy="223838"/>
          </a:xfrm>
          <a:prstGeom prst="rect">
            <a:avLst/>
          </a:prstGeom>
          <a:noFill/>
          <a:ln/>
        </p:spPr>
        <p:txBody>
          <a:bodyPr wrap="none" lIns="0" tIns="0" rIns="0" bIns="0" rtlCol="0" anchor="t"/>
          <a:lstStyle/>
          <a:p>
            <a:pPr marL="342900" indent="-342900" algn="l">
              <a:lnSpc>
                <a:spcPts val="1750"/>
              </a:lnSpc>
              <a:buSzPct val="100000"/>
              <a:buChar char="•"/>
            </a:pPr>
            <a:r>
              <a:rPr lang="en-US" sz="1100" b="1" dirty="0">
                <a:solidFill>
                  <a:srgbClr val="3A3630"/>
                </a:solidFill>
                <a:latin typeface="Source Sans 3" pitchFamily="34" charset="0"/>
                <a:ea typeface="Source Sans 3" pitchFamily="34" charset="-122"/>
                <a:cs typeface="Source Sans 3" pitchFamily="34" charset="-120"/>
              </a:rPr>
              <a:t>Google Digital Garage:</a:t>
            </a:r>
            <a:r>
              <a:rPr lang="en-US" sz="1100" dirty="0">
                <a:solidFill>
                  <a:srgbClr val="3A3630"/>
                </a:solidFill>
                <a:latin typeface="Source Sans 3" pitchFamily="34" charset="0"/>
                <a:ea typeface="Source Sans 3" pitchFamily="34" charset="-122"/>
                <a:cs typeface="Source Sans 3" pitchFamily="34" charset="-120"/>
              </a:rPr>
              <a:t> cursuri gratuite alfabetizare digitală</a:t>
            </a:r>
            <a:endParaRPr lang="en-US" sz="1100" dirty="0"/>
          </a:p>
        </p:txBody>
      </p:sp>
      <p:sp>
        <p:nvSpPr>
          <p:cNvPr id="28" name="Text 22"/>
          <p:cNvSpPr/>
          <p:nvPr/>
        </p:nvSpPr>
        <p:spPr>
          <a:xfrm>
            <a:off x="559475" y="6649045"/>
            <a:ext cx="6585109" cy="223838"/>
          </a:xfrm>
          <a:prstGeom prst="rect">
            <a:avLst/>
          </a:prstGeom>
          <a:noFill/>
          <a:ln/>
        </p:spPr>
        <p:txBody>
          <a:bodyPr wrap="none" lIns="0" tIns="0" rIns="0" bIns="0" rtlCol="0" anchor="t"/>
          <a:lstStyle/>
          <a:p>
            <a:pPr marL="342900" indent="-342900" algn="l">
              <a:lnSpc>
                <a:spcPts val="1750"/>
              </a:lnSpc>
              <a:buSzPct val="100000"/>
              <a:buChar char="•"/>
            </a:pPr>
            <a:r>
              <a:rPr lang="en-US" sz="1100" b="1" dirty="0">
                <a:solidFill>
                  <a:srgbClr val="3A3630"/>
                </a:solidFill>
                <a:latin typeface="Source Sans 3" pitchFamily="34" charset="0"/>
                <a:ea typeface="Source Sans 3" pitchFamily="34" charset="-122"/>
                <a:cs typeface="Source Sans 3" pitchFamily="34" charset="-120"/>
              </a:rPr>
              <a:t>Microsoft Learn:</a:t>
            </a:r>
            <a:r>
              <a:rPr lang="en-US" sz="1100" dirty="0">
                <a:solidFill>
                  <a:srgbClr val="3A3630"/>
                </a:solidFill>
                <a:latin typeface="Source Sans 3" pitchFamily="34" charset="0"/>
                <a:ea typeface="Source Sans 3" pitchFamily="34" charset="-122"/>
                <a:cs typeface="Source Sans 3" pitchFamily="34" charset="-120"/>
              </a:rPr>
              <a:t> training certificat pentru produse Microsoft</a:t>
            </a:r>
            <a:endParaRPr lang="en-US" sz="1100" dirty="0"/>
          </a:p>
        </p:txBody>
      </p:sp>
      <p:sp>
        <p:nvSpPr>
          <p:cNvPr id="29" name="Text 23"/>
          <p:cNvSpPr/>
          <p:nvPr/>
        </p:nvSpPr>
        <p:spPr>
          <a:xfrm>
            <a:off x="559475" y="6921818"/>
            <a:ext cx="6585109" cy="223838"/>
          </a:xfrm>
          <a:prstGeom prst="rect">
            <a:avLst/>
          </a:prstGeom>
          <a:noFill/>
          <a:ln/>
        </p:spPr>
        <p:txBody>
          <a:bodyPr wrap="none" lIns="0" tIns="0" rIns="0" bIns="0" rtlCol="0" anchor="t"/>
          <a:lstStyle/>
          <a:p>
            <a:pPr marL="342900" indent="-342900" algn="l">
              <a:lnSpc>
                <a:spcPts val="1750"/>
              </a:lnSpc>
              <a:buSzPct val="100000"/>
              <a:buChar char="•"/>
            </a:pPr>
            <a:r>
              <a:rPr lang="en-US" sz="1100" b="1" dirty="0">
                <a:solidFill>
                  <a:srgbClr val="3A3630"/>
                </a:solidFill>
                <a:latin typeface="Source Sans 3" pitchFamily="34" charset="0"/>
                <a:ea typeface="Source Sans 3" pitchFamily="34" charset="-122"/>
                <a:cs typeface="Source Sans 3" pitchFamily="34" charset="-120"/>
              </a:rPr>
              <a:t>Khan Academy:</a:t>
            </a:r>
            <a:r>
              <a:rPr lang="en-US" sz="1100" dirty="0">
                <a:solidFill>
                  <a:srgbClr val="3A3630"/>
                </a:solidFill>
                <a:latin typeface="Source Sans 3" pitchFamily="34" charset="0"/>
                <a:ea typeface="Source Sans 3" pitchFamily="34" charset="-122"/>
                <a:cs typeface="Source Sans 3" pitchFamily="34" charset="-120"/>
              </a:rPr>
              <a:t> lecții interactive pentru toate nivelurile</a:t>
            </a:r>
            <a:endParaRPr lang="en-US" sz="1100" dirty="0"/>
          </a:p>
        </p:txBody>
      </p:sp>
      <p:sp>
        <p:nvSpPr>
          <p:cNvPr id="30" name="Text 24"/>
          <p:cNvSpPr/>
          <p:nvPr/>
        </p:nvSpPr>
        <p:spPr>
          <a:xfrm>
            <a:off x="559475" y="7194590"/>
            <a:ext cx="6585109" cy="223838"/>
          </a:xfrm>
          <a:prstGeom prst="rect">
            <a:avLst/>
          </a:prstGeom>
          <a:noFill/>
          <a:ln/>
        </p:spPr>
        <p:txBody>
          <a:bodyPr wrap="none" lIns="0" tIns="0" rIns="0" bIns="0" rtlCol="0" anchor="t"/>
          <a:lstStyle/>
          <a:p>
            <a:pPr marL="342900" indent="-342900" algn="l">
              <a:lnSpc>
                <a:spcPts val="1750"/>
              </a:lnSpc>
              <a:buSzPct val="100000"/>
              <a:buChar char="•"/>
            </a:pPr>
            <a:r>
              <a:rPr lang="en-US" sz="1100" b="1" dirty="0">
                <a:solidFill>
                  <a:srgbClr val="3A3630"/>
                </a:solidFill>
                <a:latin typeface="Source Sans 3" pitchFamily="34" charset="0"/>
                <a:ea typeface="Source Sans 3" pitchFamily="34" charset="-122"/>
                <a:cs typeface="Source Sans 3" pitchFamily="34" charset="-120"/>
              </a:rPr>
              <a:t>Codecademy:</a:t>
            </a:r>
            <a:r>
              <a:rPr lang="en-US" sz="1100" dirty="0">
                <a:solidFill>
                  <a:srgbClr val="3A3630"/>
                </a:solidFill>
                <a:latin typeface="Source Sans 3" pitchFamily="34" charset="0"/>
                <a:ea typeface="Source Sans 3" pitchFamily="34" charset="-122"/>
                <a:cs typeface="Source Sans 3" pitchFamily="34" charset="-120"/>
              </a:rPr>
              <a:t> învățare programare pentru începători</a:t>
            </a:r>
            <a:endParaRPr lang="en-US" sz="1100" dirty="0"/>
          </a:p>
        </p:txBody>
      </p:sp>
      <p:sp>
        <p:nvSpPr>
          <p:cNvPr id="31" name="Text 25"/>
          <p:cNvSpPr/>
          <p:nvPr/>
        </p:nvSpPr>
        <p:spPr>
          <a:xfrm>
            <a:off x="7493437" y="6030873"/>
            <a:ext cx="1878925" cy="205621"/>
          </a:xfrm>
          <a:prstGeom prst="rect">
            <a:avLst/>
          </a:prstGeom>
          <a:noFill/>
          <a:ln/>
        </p:spPr>
        <p:txBody>
          <a:bodyPr wrap="none" lIns="0" tIns="0" rIns="0" bIns="0" rtlCol="0" anchor="t"/>
          <a:lstStyle/>
          <a:p>
            <a:pPr marL="0" indent="0" algn="l">
              <a:lnSpc>
                <a:spcPts val="1600"/>
              </a:lnSpc>
              <a:buNone/>
            </a:pPr>
            <a:r>
              <a:rPr lang="en-US" sz="1250" dirty="0">
                <a:solidFill>
                  <a:srgbClr val="38512F"/>
                </a:solidFill>
                <a:latin typeface="Lora" pitchFamily="34" charset="0"/>
                <a:ea typeface="Lora" pitchFamily="34" charset="-122"/>
                <a:cs typeface="Lora" pitchFamily="34" charset="-120"/>
              </a:rPr>
              <a:t>Resurse în limba română</a:t>
            </a:r>
            <a:endParaRPr lang="en-US" sz="1250" dirty="0"/>
          </a:p>
        </p:txBody>
      </p:sp>
      <p:sp>
        <p:nvSpPr>
          <p:cNvPr id="32" name="Text 26"/>
          <p:cNvSpPr/>
          <p:nvPr/>
        </p:nvSpPr>
        <p:spPr>
          <a:xfrm>
            <a:off x="7493437" y="6376273"/>
            <a:ext cx="6585109" cy="223838"/>
          </a:xfrm>
          <a:prstGeom prst="rect">
            <a:avLst/>
          </a:prstGeom>
          <a:noFill/>
          <a:ln/>
        </p:spPr>
        <p:txBody>
          <a:bodyPr wrap="none" lIns="0" tIns="0" rIns="0" bIns="0" rtlCol="0" anchor="t"/>
          <a:lstStyle/>
          <a:p>
            <a:pPr marL="342900" indent="-342900" algn="l">
              <a:lnSpc>
                <a:spcPts val="1750"/>
              </a:lnSpc>
              <a:buSzPct val="100000"/>
              <a:buChar char="•"/>
            </a:pPr>
            <a:r>
              <a:rPr lang="en-US" sz="1100" b="1" dirty="0">
                <a:solidFill>
                  <a:srgbClr val="3A3630"/>
                </a:solidFill>
                <a:latin typeface="Source Sans 3" pitchFamily="34" charset="0"/>
                <a:ea typeface="Source Sans 3" pitchFamily="34" charset="-122"/>
                <a:cs typeface="Source Sans 3" pitchFamily="34" charset="-120"/>
              </a:rPr>
              <a:t>Digital Nation:</a:t>
            </a:r>
            <a:r>
              <a:rPr lang="en-US" sz="1100" dirty="0">
                <a:solidFill>
                  <a:srgbClr val="3A3630"/>
                </a:solidFill>
                <a:latin typeface="Source Sans 3" pitchFamily="34" charset="0"/>
                <a:ea typeface="Source Sans 3" pitchFamily="34" charset="-122"/>
                <a:cs typeface="Source Sans 3" pitchFamily="34" charset="-120"/>
              </a:rPr>
              <a:t> program național alfabetizare digitală</a:t>
            </a:r>
            <a:endParaRPr lang="en-US" sz="1100" dirty="0"/>
          </a:p>
        </p:txBody>
      </p:sp>
      <p:sp>
        <p:nvSpPr>
          <p:cNvPr id="33" name="Text 27"/>
          <p:cNvSpPr/>
          <p:nvPr/>
        </p:nvSpPr>
        <p:spPr>
          <a:xfrm>
            <a:off x="7493437" y="6649045"/>
            <a:ext cx="6585109" cy="223838"/>
          </a:xfrm>
          <a:prstGeom prst="rect">
            <a:avLst/>
          </a:prstGeom>
          <a:noFill/>
          <a:ln/>
        </p:spPr>
        <p:txBody>
          <a:bodyPr wrap="none" lIns="0" tIns="0" rIns="0" bIns="0" rtlCol="0" anchor="t"/>
          <a:lstStyle/>
          <a:p>
            <a:pPr marL="342900" indent="-342900" algn="l">
              <a:lnSpc>
                <a:spcPts val="1750"/>
              </a:lnSpc>
              <a:buSzPct val="100000"/>
              <a:buChar char="•"/>
            </a:pPr>
            <a:r>
              <a:rPr lang="en-US" sz="1100" b="1" dirty="0">
                <a:solidFill>
                  <a:srgbClr val="3A3630"/>
                </a:solidFill>
                <a:latin typeface="Source Sans 3" pitchFamily="34" charset="0"/>
                <a:ea typeface="Source Sans 3" pitchFamily="34" charset="-122"/>
                <a:cs typeface="Source Sans 3" pitchFamily="34" charset="-120"/>
              </a:rPr>
              <a:t>ITSchool:</a:t>
            </a:r>
            <a:r>
              <a:rPr lang="en-US" sz="1100" dirty="0">
                <a:solidFill>
                  <a:srgbClr val="3A3630"/>
                </a:solidFill>
                <a:latin typeface="Source Sans 3" pitchFamily="34" charset="0"/>
                <a:ea typeface="Source Sans 3" pitchFamily="34" charset="-122"/>
                <a:cs typeface="Source Sans 3" pitchFamily="34" charset="-120"/>
              </a:rPr>
              <a:t> cursuri IT în limba română</a:t>
            </a:r>
            <a:endParaRPr lang="en-US" sz="1100" dirty="0"/>
          </a:p>
        </p:txBody>
      </p:sp>
      <p:sp>
        <p:nvSpPr>
          <p:cNvPr id="34" name="Text 28"/>
          <p:cNvSpPr/>
          <p:nvPr/>
        </p:nvSpPr>
        <p:spPr>
          <a:xfrm>
            <a:off x="7493437" y="6921818"/>
            <a:ext cx="6585109" cy="223838"/>
          </a:xfrm>
          <a:prstGeom prst="rect">
            <a:avLst/>
          </a:prstGeom>
          <a:noFill/>
          <a:ln/>
        </p:spPr>
        <p:txBody>
          <a:bodyPr wrap="none" lIns="0" tIns="0" rIns="0" bIns="0" rtlCol="0" anchor="t"/>
          <a:lstStyle/>
          <a:p>
            <a:pPr marL="342900" indent="-342900" algn="l">
              <a:lnSpc>
                <a:spcPts val="1750"/>
              </a:lnSpc>
              <a:buSzPct val="100000"/>
              <a:buChar char="•"/>
            </a:pPr>
            <a:r>
              <a:rPr lang="en-US" sz="1100" b="1" dirty="0">
                <a:solidFill>
                  <a:srgbClr val="3A3630"/>
                </a:solidFill>
                <a:latin typeface="Source Sans 3" pitchFamily="34" charset="0"/>
                <a:ea typeface="Source Sans 3" pitchFamily="34" charset="-122"/>
                <a:cs typeface="Source Sans 3" pitchFamily="34" charset="-120"/>
              </a:rPr>
              <a:t>Brainster:</a:t>
            </a:r>
            <a:r>
              <a:rPr lang="en-US" sz="1100" dirty="0">
                <a:solidFill>
                  <a:srgbClr val="3A3630"/>
                </a:solidFill>
                <a:latin typeface="Source Sans 3" pitchFamily="34" charset="0"/>
                <a:ea typeface="Source Sans 3" pitchFamily="34" charset="-122"/>
                <a:cs typeface="Source Sans 3" pitchFamily="34" charset="-120"/>
              </a:rPr>
              <a:t> bootcamp-uri intensive tehnologie</a:t>
            </a:r>
            <a:endParaRPr lang="en-US" sz="1100" dirty="0"/>
          </a:p>
        </p:txBody>
      </p:sp>
      <p:sp>
        <p:nvSpPr>
          <p:cNvPr id="35" name="Text 29"/>
          <p:cNvSpPr/>
          <p:nvPr/>
        </p:nvSpPr>
        <p:spPr>
          <a:xfrm>
            <a:off x="7493437" y="7194590"/>
            <a:ext cx="6585109" cy="223838"/>
          </a:xfrm>
          <a:prstGeom prst="rect">
            <a:avLst/>
          </a:prstGeom>
          <a:noFill/>
          <a:ln/>
        </p:spPr>
        <p:txBody>
          <a:bodyPr wrap="none" lIns="0" tIns="0" rIns="0" bIns="0" rtlCol="0" anchor="t"/>
          <a:lstStyle/>
          <a:p>
            <a:pPr marL="342900" indent="-342900" algn="l">
              <a:lnSpc>
                <a:spcPts val="1750"/>
              </a:lnSpc>
              <a:buSzPct val="100000"/>
              <a:buChar char="•"/>
            </a:pPr>
            <a:r>
              <a:rPr lang="en-US" sz="1100" b="1" dirty="0">
                <a:solidFill>
                  <a:srgbClr val="3A3630"/>
                </a:solidFill>
                <a:latin typeface="Source Sans 3" pitchFamily="34" charset="0"/>
                <a:ea typeface="Source Sans 3" pitchFamily="34" charset="-122"/>
                <a:cs typeface="Source Sans 3" pitchFamily="34" charset="-120"/>
              </a:rPr>
              <a:t>Curs-gratuit.ro:</a:t>
            </a:r>
            <a:r>
              <a:rPr lang="en-US" sz="1100" dirty="0">
                <a:solidFill>
                  <a:srgbClr val="3A3630"/>
                </a:solidFill>
                <a:latin typeface="Source Sans 3" pitchFamily="34" charset="0"/>
                <a:ea typeface="Source Sans 3" pitchFamily="34" charset="-122"/>
                <a:cs typeface="Source Sans 3" pitchFamily="34" charset="-120"/>
              </a:rPr>
              <a:t> tutoriale video gratuite</a:t>
            </a:r>
            <a:endParaRPr lang="en-US" sz="1100" dirty="0"/>
          </a:p>
        </p:txBody>
      </p:sp>
      <p:sp>
        <p:nvSpPr>
          <p:cNvPr id="36" name="Text 30"/>
          <p:cNvSpPr/>
          <p:nvPr/>
        </p:nvSpPr>
        <p:spPr>
          <a:xfrm>
            <a:off x="559475" y="7624643"/>
            <a:ext cx="13511451" cy="223838"/>
          </a:xfrm>
          <a:prstGeom prst="rect">
            <a:avLst/>
          </a:prstGeom>
          <a:noFill/>
          <a:ln/>
        </p:spPr>
        <p:txBody>
          <a:bodyPr wrap="none" lIns="0" tIns="0" rIns="0" bIns="0" rtlCol="0" anchor="t"/>
          <a:lstStyle/>
          <a:p>
            <a:pPr marL="0" indent="0" algn="ctr">
              <a:lnSpc>
                <a:spcPts val="1750"/>
              </a:lnSpc>
              <a:buNone/>
            </a:pPr>
            <a:r>
              <a:rPr lang="en-US" sz="1100" dirty="0">
                <a:solidFill>
                  <a:srgbClr val="3A3630"/>
                </a:solidFill>
                <a:latin typeface="Source Sans 3" pitchFamily="34" charset="0"/>
                <a:ea typeface="Source Sans 3" pitchFamily="34" charset="-122"/>
                <a:cs typeface="Source Sans 3" pitchFamily="34" charset="-120"/>
              </a:rPr>
              <a:t>Succes în călătoria dvs. digitală! Viitorul aparține celor care învață continuu și se adaptează cu încredere schimbărilor tehnologice.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2449</Words>
  <Application>Microsoft Office PowerPoint</Application>
  <PresentationFormat>Particularizare</PresentationFormat>
  <Paragraphs>298</Paragraphs>
  <Slides>20</Slides>
  <Notes>20</Notes>
  <HiddenSlides>0</HiddenSlides>
  <MMClips>0</MMClips>
  <ScaleCrop>false</ScaleCrop>
  <HeadingPairs>
    <vt:vector size="6" baseType="variant">
      <vt:variant>
        <vt:lpstr>Fonturi utilizate</vt:lpstr>
      </vt:variant>
      <vt:variant>
        <vt:i4>7</vt:i4>
      </vt:variant>
      <vt:variant>
        <vt:lpstr>Temă</vt:lpstr>
      </vt:variant>
      <vt:variant>
        <vt:i4>1</vt:i4>
      </vt:variant>
      <vt:variant>
        <vt:lpstr>Titluri diapozitive</vt:lpstr>
      </vt:variant>
      <vt:variant>
        <vt:i4>20</vt:i4>
      </vt:variant>
    </vt:vector>
  </HeadingPairs>
  <TitlesOfParts>
    <vt:vector size="28" baseType="lpstr">
      <vt:lpstr>Arial</vt:lpstr>
      <vt:lpstr>Lora</vt:lpstr>
      <vt:lpstr>Arial Black</vt:lpstr>
      <vt:lpstr>Calibri</vt:lpstr>
      <vt:lpstr>Times New Roman</vt:lpstr>
      <vt:lpstr>Lora Light</vt:lpstr>
      <vt:lpstr>Source Sans 3</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Expert</dc:creator>
  <cp:lastModifiedBy>Expert</cp:lastModifiedBy>
  <cp:revision>5</cp:revision>
  <dcterms:created xsi:type="dcterms:W3CDTF">2026-01-03T12:22:56Z</dcterms:created>
  <dcterms:modified xsi:type="dcterms:W3CDTF">2026-01-03T15:02:36Z</dcterms:modified>
</cp:coreProperties>
</file>