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Montserrat" panose="020B0604020202020204" charset="-18"/>
      <p:regular r:id="rId17"/>
    </p:embeddedFont>
    <p:embeddedFont>
      <p:font typeface="Heebo Light" panose="020B0604020202020204" charset="-79"/>
      <p:regular r:id="rId18"/>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9932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file:///C:\Users\ISJ_INFO\Downloads\PHOTO-2024-07-22-12-58-56.jpg"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3-6.svg"/><Relationship Id="rId12" Type="http://schemas.openxmlformats.org/officeDocument/2006/relationships/image" Target="../media/image-3-12.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3-3.svg"/><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3-9.svg"/></Relationships>
</file>

<file path=ppt/slides/_rels/slide4.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5.svg"/><Relationship Id="rId11" Type="http://schemas.openxmlformats.org/officeDocument/2006/relationships/image" Target="../media/image-4-11.svg"/><Relationship Id="rId5" Type="http://schemas.openxmlformats.org/officeDocument/2006/relationships/image" Target="../media/image11.png"/><Relationship Id="rId4" Type="http://schemas.openxmlformats.org/officeDocument/2006/relationships/image" Target="../media/image-4-2.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6-6.svg"/><Relationship Id="rId12" Type="http://schemas.openxmlformats.org/officeDocument/2006/relationships/image" Target="../media/image-6-1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6-3.sv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6-9.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9-6.svg"/><Relationship Id="rId5" Type="http://schemas.openxmlformats.org/officeDocument/2006/relationships/image" Target="../media/image-9-4.svg"/><Relationship Id="rId10" Type="http://schemas.openxmlformats.org/officeDocument/2006/relationships/image" Target="../media/image-9-10.svg"/><Relationship Id="rId4" Type="http://schemas.openxmlformats.org/officeDocument/2006/relationships/image" Target="../media/image-9-2.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757964"/>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F2F0F4"/>
                </a:solidFill>
                <a:latin typeface="Montserrat" pitchFamily="34" charset="0"/>
                <a:ea typeface="Montserrat" pitchFamily="34" charset="-122"/>
                <a:cs typeface="Montserrat" pitchFamily="34" charset="-120"/>
              </a:rPr>
              <a:t>EU Legislation and Inclusive Employment</a:t>
            </a:r>
            <a:endParaRPr lang="en-US" sz="3900" dirty="0"/>
          </a:p>
        </p:txBody>
      </p:sp>
      <p:sp>
        <p:nvSpPr>
          <p:cNvPr id="4" name="Text 1"/>
          <p:cNvSpPr/>
          <p:nvPr/>
        </p:nvSpPr>
        <p:spPr>
          <a:xfrm>
            <a:off x="793790" y="4295775"/>
            <a:ext cx="7556421" cy="317540"/>
          </a:xfrm>
          <a:prstGeom prst="rect">
            <a:avLst/>
          </a:prstGeom>
          <a:noFill/>
          <a:ln/>
        </p:spPr>
        <p:txBody>
          <a:bodyPr wrap="non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Tools for Integrating Vulnerable Groups into the Labour Market</a:t>
            </a:r>
            <a:endParaRPr lang="en-US" sz="1550" dirty="0"/>
          </a:p>
        </p:txBody>
      </p:sp>
      <p:sp>
        <p:nvSpPr>
          <p:cNvPr id="5" name="Text 2"/>
          <p:cNvSpPr/>
          <p:nvPr/>
        </p:nvSpPr>
        <p:spPr>
          <a:xfrm>
            <a:off x="793790" y="4836557"/>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A comprehensive 5-day training course for staff members of partner organisations, VET providers, NGOs, and employers across the European Union</a:t>
            </a:r>
            <a:endParaRPr lang="en-US" sz="1550" dirty="0"/>
          </a:p>
        </p:txBody>
      </p:sp>
      <p:sp>
        <p:nvSpPr>
          <p:cNvPr id="6" name="Rectangle 1"/>
          <p:cNvSpPr>
            <a:spLocks noChangeArrowheads="1"/>
          </p:cNvSpPr>
          <p:nvPr/>
        </p:nvSpPr>
        <p:spPr bwMode="auto">
          <a:xfrm>
            <a:off x="2203042" y="338548"/>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accent4">
                  <a:lumMod val="40000"/>
                  <a:lumOff val="60000"/>
                </a:schemeClr>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accent4">
                    <a:lumMod val="40000"/>
                    <a:lumOff val="60000"/>
                  </a:schemeClr>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accent4">
                  <a:lumMod val="40000"/>
                  <a:lumOff val="60000"/>
                </a:schemeClr>
              </a:solidFill>
              <a:effectLst/>
              <a:latin typeface="Arial" panose="020B0604020202020204" pitchFamily="34" charset="0"/>
            </a:endParaRPr>
          </a:p>
        </p:txBody>
      </p:sp>
      <p:pic>
        <p:nvPicPr>
          <p:cNvPr id="7"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61167" y="139850"/>
            <a:ext cx="1384753" cy="141609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2839" y="126617"/>
            <a:ext cx="2216552" cy="701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53772" y="449461"/>
            <a:ext cx="12099965" cy="510778"/>
          </a:xfrm>
          <a:prstGeom prst="rect">
            <a:avLst/>
          </a:prstGeom>
          <a:noFill/>
          <a:ln/>
        </p:spPr>
        <p:txBody>
          <a:bodyPr wrap="none" lIns="0" tIns="0" rIns="0" bIns="0" rtlCol="0" anchor="t"/>
          <a:lstStyle/>
          <a:p>
            <a:pPr marL="0" indent="0" algn="l">
              <a:lnSpc>
                <a:spcPts val="4000"/>
              </a:lnSpc>
              <a:buNone/>
            </a:pPr>
            <a:r>
              <a:rPr lang="en-US" sz="3200" dirty="0">
                <a:solidFill>
                  <a:srgbClr val="F2F0F4"/>
                </a:solidFill>
                <a:latin typeface="Montserrat" pitchFamily="34" charset="0"/>
                <a:ea typeface="Montserrat" pitchFamily="34" charset="-122"/>
                <a:cs typeface="Montserrat" pitchFamily="34" charset="-120"/>
              </a:rPr>
              <a:t>Understanding Vulnerable Groups in the EU Labour Market</a:t>
            </a:r>
            <a:endParaRPr lang="en-US" sz="3200" dirty="0"/>
          </a:p>
        </p:txBody>
      </p:sp>
      <p:sp>
        <p:nvSpPr>
          <p:cNvPr id="3" name="Text 1"/>
          <p:cNvSpPr/>
          <p:nvPr/>
        </p:nvSpPr>
        <p:spPr>
          <a:xfrm>
            <a:off x="556952" y="2030163"/>
            <a:ext cx="6462117" cy="3165781"/>
          </a:xfrm>
          <a:prstGeom prst="rect">
            <a:avLst/>
          </a:prstGeom>
          <a:noFill/>
          <a:ln/>
        </p:spPr>
        <p:txBody>
          <a:bodyPr wrap="square" lIns="0" tIns="0" rIns="0" bIns="0" rtlCol="0" anchor="t"/>
          <a:lstStyle/>
          <a:p>
            <a:pPr marL="0" indent="0" algn="just">
              <a:lnSpc>
                <a:spcPts val="2050"/>
              </a:lnSpc>
              <a:buNone/>
            </a:pPr>
            <a:r>
              <a:rPr lang="en-US" dirty="0">
                <a:solidFill>
                  <a:srgbClr val="DCD7E5"/>
                </a:solidFill>
                <a:latin typeface="Heebo Light" pitchFamily="34" charset="0"/>
                <a:ea typeface="Heebo Light" pitchFamily="34" charset="-122"/>
                <a:cs typeface="Heebo Light" pitchFamily="34" charset="-120"/>
              </a:rPr>
              <a:t>The European labour market faces persistent challenges in integrating vulnerable populations. These groups experience significant barriers to employment, from educational gaps to discrimination and lack of work experience. Understanding their unique circumstances is the first step towards creating effective integration strategies.</a:t>
            </a:r>
            <a:endParaRPr lang="en-US" dirty="0"/>
          </a:p>
        </p:txBody>
      </p:sp>
      <p:sp>
        <p:nvSpPr>
          <p:cNvPr id="4" name="Text 2"/>
          <p:cNvSpPr/>
          <p:nvPr/>
        </p:nvSpPr>
        <p:spPr>
          <a:xfrm>
            <a:off x="556953" y="4238512"/>
            <a:ext cx="6462117" cy="2461611"/>
          </a:xfrm>
          <a:prstGeom prst="rect">
            <a:avLst/>
          </a:prstGeom>
          <a:noFill/>
          <a:ln/>
        </p:spPr>
        <p:txBody>
          <a:bodyPr wrap="square" lIns="0" tIns="0" rIns="0" bIns="0" rtlCol="0" anchor="t"/>
          <a:lstStyle/>
          <a:p>
            <a:pPr marL="0" indent="0" algn="just">
              <a:lnSpc>
                <a:spcPts val="2050"/>
              </a:lnSpc>
              <a:buNone/>
            </a:pPr>
            <a:r>
              <a:rPr lang="en-US" dirty="0">
                <a:solidFill>
                  <a:srgbClr val="DCD7E5"/>
                </a:solidFill>
                <a:latin typeface="Heebo Light" pitchFamily="34" charset="0"/>
                <a:ea typeface="Heebo Light" pitchFamily="34" charset="-122"/>
                <a:cs typeface="Heebo Light" pitchFamily="34" charset="-120"/>
              </a:rPr>
              <a:t>Our training focuses on four primary vulnerable groups who require targeted support and tailored employment pathways. Each group faces distinct challenges that demand specialised knowledge and approaches from practitioners working in labour market integration.</a:t>
            </a:r>
            <a:endParaRPr lang="en-US" dirty="0"/>
          </a:p>
        </p:txBody>
      </p:sp>
      <p:pic>
        <p:nvPicPr>
          <p:cNvPr id="5" name="Image 0" descr="preencoded.png"/>
          <p:cNvPicPr>
            <a:picLocks noChangeAspect="1"/>
          </p:cNvPicPr>
          <p:nvPr/>
        </p:nvPicPr>
        <p:blipFill>
          <a:blip r:embed="rId3"/>
          <a:stretch>
            <a:fillRect/>
          </a:stretch>
        </p:blipFill>
        <p:spPr>
          <a:xfrm>
            <a:off x="7522131" y="1389221"/>
            <a:ext cx="6462117" cy="646211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74502" y="687705"/>
            <a:ext cx="7896820" cy="605076"/>
          </a:xfrm>
          <a:prstGeom prst="rect">
            <a:avLst/>
          </a:prstGeom>
          <a:noFill/>
          <a:ln/>
        </p:spPr>
        <p:txBody>
          <a:bodyPr wrap="none" lIns="0" tIns="0" rIns="0" bIns="0" rtlCol="0" anchor="t"/>
          <a:lstStyle/>
          <a:p>
            <a:pPr marL="0" indent="0" algn="l">
              <a:lnSpc>
                <a:spcPts val="4750"/>
              </a:lnSpc>
              <a:buNone/>
            </a:pPr>
            <a:r>
              <a:rPr lang="en-US" sz="3800" dirty="0">
                <a:solidFill>
                  <a:srgbClr val="F2F0F4"/>
                </a:solidFill>
                <a:latin typeface="Montserrat" pitchFamily="34" charset="0"/>
                <a:ea typeface="Montserrat" pitchFamily="34" charset="-122"/>
                <a:cs typeface="Montserrat" pitchFamily="34" charset="-120"/>
              </a:rPr>
              <a:t>Key Vulnerable Groups We Serve</a:t>
            </a:r>
            <a:endParaRPr lang="en-US" sz="3800" dirty="0"/>
          </a:p>
        </p:txBody>
      </p:sp>
      <p:sp>
        <p:nvSpPr>
          <p:cNvPr id="3" name="Shape 1"/>
          <p:cNvSpPr/>
          <p:nvPr/>
        </p:nvSpPr>
        <p:spPr>
          <a:xfrm>
            <a:off x="774502" y="1679972"/>
            <a:ext cx="6443901" cy="2834164"/>
          </a:xfrm>
          <a:prstGeom prst="roundRect">
            <a:avLst>
              <a:gd name="adj" fmla="val 2869"/>
            </a:avLst>
          </a:prstGeom>
          <a:solidFill>
            <a:srgbClr val="31136C"/>
          </a:solidFill>
          <a:ln w="7620">
            <a:solidFill>
              <a:srgbClr val="4A2C85"/>
            </a:solidFill>
            <a:prstDash val="solid"/>
          </a:ln>
        </p:spPr>
      </p:sp>
      <p:pic>
        <p:nvPicPr>
          <p:cNvPr id="4" name="Image 0" descr="preencoded.png"/>
          <p:cNvPicPr>
            <a:picLocks noChangeAspect="1"/>
          </p:cNvPicPr>
          <p:nvPr/>
        </p:nvPicPr>
        <p:blipFill>
          <a:blip r:embed="rId3"/>
          <a:stretch>
            <a:fillRect/>
          </a:stretch>
        </p:blipFill>
        <p:spPr>
          <a:xfrm>
            <a:off x="975717" y="1881188"/>
            <a:ext cx="580787" cy="580787"/>
          </a:xfrm>
          <a:prstGeom prst="rect">
            <a:avLst/>
          </a:prstGeom>
        </p:spPr>
      </p:pic>
      <p:pic>
        <p:nvPicPr>
          <p:cNvPr id="5"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35380" y="2040850"/>
            <a:ext cx="261342" cy="261342"/>
          </a:xfrm>
          <a:prstGeom prst="rect">
            <a:avLst/>
          </a:prstGeom>
        </p:spPr>
      </p:pic>
      <p:sp>
        <p:nvSpPr>
          <p:cNvPr id="6" name="Text 2"/>
          <p:cNvSpPr/>
          <p:nvPr/>
        </p:nvSpPr>
        <p:spPr>
          <a:xfrm>
            <a:off x="975717" y="2655570"/>
            <a:ext cx="2420303" cy="302538"/>
          </a:xfrm>
          <a:prstGeom prst="rect">
            <a:avLst/>
          </a:prstGeom>
          <a:noFill/>
          <a:ln/>
        </p:spPr>
        <p:txBody>
          <a:bodyPr wrap="none" lIns="0" tIns="0" rIns="0" bIns="0" rtlCol="0" anchor="t"/>
          <a:lstStyle/>
          <a:p>
            <a:pPr marL="0" indent="0" algn="l">
              <a:lnSpc>
                <a:spcPts val="2350"/>
              </a:lnSpc>
              <a:buNone/>
            </a:pPr>
            <a:r>
              <a:rPr lang="en-US" sz="1900" dirty="0">
                <a:solidFill>
                  <a:srgbClr val="DCD7E5"/>
                </a:solidFill>
                <a:latin typeface="Montserrat" pitchFamily="34" charset="0"/>
                <a:ea typeface="Montserrat" pitchFamily="34" charset="-122"/>
                <a:cs typeface="Montserrat" pitchFamily="34" charset="-120"/>
              </a:rPr>
              <a:t>NEETs</a:t>
            </a:r>
            <a:endParaRPr lang="en-US" sz="1900" dirty="0"/>
          </a:p>
        </p:txBody>
      </p:sp>
      <p:sp>
        <p:nvSpPr>
          <p:cNvPr id="7" name="Text 3"/>
          <p:cNvSpPr/>
          <p:nvPr/>
        </p:nvSpPr>
        <p:spPr>
          <a:xfrm>
            <a:off x="975717" y="3074194"/>
            <a:ext cx="6041469" cy="1238726"/>
          </a:xfrm>
          <a:prstGeom prst="rect">
            <a:avLst/>
          </a:prstGeom>
          <a:noFill/>
          <a:ln/>
        </p:spPr>
        <p:txBody>
          <a:bodyPr wrap="square" lIns="0" tIns="0" rIns="0" bIns="0" rtlCol="0" anchor="t"/>
          <a:lstStyle/>
          <a:p>
            <a:pPr marL="0" indent="0" algn="l">
              <a:lnSpc>
                <a:spcPts val="2400"/>
              </a:lnSpc>
              <a:buNone/>
            </a:pPr>
            <a:r>
              <a:rPr lang="en-US" sz="1500" dirty="0">
                <a:solidFill>
                  <a:srgbClr val="DCD7E5"/>
                </a:solidFill>
                <a:latin typeface="Heebo Light" pitchFamily="34" charset="0"/>
                <a:ea typeface="Heebo Light" pitchFamily="34" charset="-122"/>
                <a:cs typeface="Heebo Light" pitchFamily="34" charset="-120"/>
              </a:rPr>
              <a:t>Young people Not in Education, Employment, or Training face unique barriers including lack of work experience, skills gaps, and disconnection from formal systems. They represent untapped potential requiring structured pathways back into education or employment.</a:t>
            </a:r>
            <a:endParaRPr lang="en-US" sz="1500" dirty="0"/>
          </a:p>
        </p:txBody>
      </p:sp>
      <p:sp>
        <p:nvSpPr>
          <p:cNvPr id="8" name="Shape 4"/>
          <p:cNvSpPr/>
          <p:nvPr/>
        </p:nvSpPr>
        <p:spPr>
          <a:xfrm>
            <a:off x="7411998" y="1679972"/>
            <a:ext cx="6443901" cy="2834164"/>
          </a:xfrm>
          <a:prstGeom prst="roundRect">
            <a:avLst>
              <a:gd name="adj" fmla="val 2869"/>
            </a:avLst>
          </a:prstGeom>
          <a:solidFill>
            <a:srgbClr val="31136C"/>
          </a:solidFill>
          <a:ln w="7620">
            <a:solidFill>
              <a:srgbClr val="4A2C85"/>
            </a:solidFill>
            <a:prstDash val="solid"/>
          </a:ln>
        </p:spPr>
      </p:sp>
      <p:pic>
        <p:nvPicPr>
          <p:cNvPr id="9" name="Image 2" descr="preencoded.png"/>
          <p:cNvPicPr>
            <a:picLocks noChangeAspect="1"/>
          </p:cNvPicPr>
          <p:nvPr/>
        </p:nvPicPr>
        <p:blipFill>
          <a:blip r:embed="rId6"/>
          <a:stretch>
            <a:fillRect/>
          </a:stretch>
        </p:blipFill>
        <p:spPr>
          <a:xfrm>
            <a:off x="7613213" y="1881188"/>
            <a:ext cx="580787" cy="580787"/>
          </a:xfrm>
          <a:prstGeom prst="rect">
            <a:avLst/>
          </a:prstGeom>
        </p:spPr>
      </p:pic>
      <p:pic>
        <p:nvPicPr>
          <p:cNvPr id="10"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7772876" y="2040850"/>
            <a:ext cx="261342" cy="261342"/>
          </a:xfrm>
          <a:prstGeom prst="rect">
            <a:avLst/>
          </a:prstGeom>
        </p:spPr>
      </p:pic>
      <p:sp>
        <p:nvSpPr>
          <p:cNvPr id="11" name="Text 5"/>
          <p:cNvSpPr/>
          <p:nvPr/>
        </p:nvSpPr>
        <p:spPr>
          <a:xfrm>
            <a:off x="7613213" y="2655570"/>
            <a:ext cx="2420303" cy="302538"/>
          </a:xfrm>
          <a:prstGeom prst="rect">
            <a:avLst/>
          </a:prstGeom>
          <a:noFill/>
          <a:ln/>
        </p:spPr>
        <p:txBody>
          <a:bodyPr wrap="none" lIns="0" tIns="0" rIns="0" bIns="0" rtlCol="0" anchor="t"/>
          <a:lstStyle/>
          <a:p>
            <a:pPr marL="0" indent="0" algn="l">
              <a:lnSpc>
                <a:spcPts val="2350"/>
              </a:lnSpc>
              <a:buNone/>
            </a:pPr>
            <a:r>
              <a:rPr lang="en-US" sz="1900" dirty="0">
                <a:solidFill>
                  <a:srgbClr val="DCD7E5"/>
                </a:solidFill>
                <a:latin typeface="Montserrat" pitchFamily="34" charset="0"/>
                <a:ea typeface="Montserrat" pitchFamily="34" charset="-122"/>
                <a:cs typeface="Montserrat" pitchFamily="34" charset="-120"/>
              </a:rPr>
              <a:t>Refugees</a:t>
            </a:r>
            <a:endParaRPr lang="en-US" sz="1900" dirty="0"/>
          </a:p>
        </p:txBody>
      </p:sp>
      <p:sp>
        <p:nvSpPr>
          <p:cNvPr id="12" name="Text 6"/>
          <p:cNvSpPr/>
          <p:nvPr/>
        </p:nvSpPr>
        <p:spPr>
          <a:xfrm>
            <a:off x="7613213" y="3074194"/>
            <a:ext cx="6041469" cy="1238726"/>
          </a:xfrm>
          <a:prstGeom prst="rect">
            <a:avLst/>
          </a:prstGeom>
          <a:noFill/>
          <a:ln/>
        </p:spPr>
        <p:txBody>
          <a:bodyPr wrap="square" lIns="0" tIns="0" rIns="0" bIns="0" rtlCol="0" anchor="t"/>
          <a:lstStyle/>
          <a:p>
            <a:pPr marL="0" indent="0" algn="l">
              <a:lnSpc>
                <a:spcPts val="2400"/>
              </a:lnSpc>
              <a:buNone/>
            </a:pPr>
            <a:r>
              <a:rPr lang="en-US" sz="1500" dirty="0">
                <a:solidFill>
                  <a:srgbClr val="DCD7E5"/>
                </a:solidFill>
                <a:latin typeface="Heebo Light" pitchFamily="34" charset="0"/>
                <a:ea typeface="Heebo Light" pitchFamily="34" charset="-122"/>
                <a:cs typeface="Heebo Light" pitchFamily="34" charset="-120"/>
              </a:rPr>
              <a:t>Individuals fleeing conflict or persecution encounter language barriers, credential recognition issues, and trauma-related challenges. Their diverse skills and qualifications often require validation and adaptation to local labour markets.</a:t>
            </a:r>
            <a:endParaRPr lang="en-US" sz="1500" dirty="0"/>
          </a:p>
        </p:txBody>
      </p:sp>
      <p:sp>
        <p:nvSpPr>
          <p:cNvPr id="13" name="Shape 7"/>
          <p:cNvSpPr/>
          <p:nvPr/>
        </p:nvSpPr>
        <p:spPr>
          <a:xfrm>
            <a:off x="774502" y="4707731"/>
            <a:ext cx="6443901" cy="2834164"/>
          </a:xfrm>
          <a:prstGeom prst="roundRect">
            <a:avLst>
              <a:gd name="adj" fmla="val 2869"/>
            </a:avLst>
          </a:prstGeom>
          <a:solidFill>
            <a:srgbClr val="31136C"/>
          </a:solidFill>
          <a:ln w="7620">
            <a:solidFill>
              <a:srgbClr val="4A2C85"/>
            </a:solidFill>
            <a:prstDash val="solid"/>
          </a:ln>
        </p:spPr>
      </p:sp>
      <p:pic>
        <p:nvPicPr>
          <p:cNvPr id="14" name="Image 4" descr="preencoded.png"/>
          <p:cNvPicPr>
            <a:picLocks noChangeAspect="1"/>
          </p:cNvPicPr>
          <p:nvPr/>
        </p:nvPicPr>
        <p:blipFill>
          <a:blip r:embed="rId8"/>
          <a:stretch>
            <a:fillRect/>
          </a:stretch>
        </p:blipFill>
        <p:spPr>
          <a:xfrm>
            <a:off x="975717" y="4908947"/>
            <a:ext cx="580787" cy="580787"/>
          </a:xfrm>
          <a:prstGeom prst="rect">
            <a:avLst/>
          </a:prstGeom>
        </p:spPr>
      </p:pic>
      <p:pic>
        <p:nvPicPr>
          <p:cNvPr id="15" name="Image 5"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1135380" y="5068610"/>
            <a:ext cx="261342" cy="261342"/>
          </a:xfrm>
          <a:prstGeom prst="rect">
            <a:avLst/>
          </a:prstGeom>
        </p:spPr>
      </p:pic>
      <p:sp>
        <p:nvSpPr>
          <p:cNvPr id="16" name="Text 8"/>
          <p:cNvSpPr/>
          <p:nvPr/>
        </p:nvSpPr>
        <p:spPr>
          <a:xfrm>
            <a:off x="975717" y="5683329"/>
            <a:ext cx="2437090" cy="302538"/>
          </a:xfrm>
          <a:prstGeom prst="rect">
            <a:avLst/>
          </a:prstGeom>
          <a:noFill/>
          <a:ln/>
        </p:spPr>
        <p:txBody>
          <a:bodyPr wrap="none" lIns="0" tIns="0" rIns="0" bIns="0" rtlCol="0" anchor="t"/>
          <a:lstStyle/>
          <a:p>
            <a:pPr marL="0" indent="0" algn="l">
              <a:lnSpc>
                <a:spcPts val="2350"/>
              </a:lnSpc>
              <a:buNone/>
            </a:pPr>
            <a:r>
              <a:rPr lang="en-US" sz="1900" dirty="0">
                <a:solidFill>
                  <a:srgbClr val="DCD7E5"/>
                </a:solidFill>
                <a:latin typeface="Montserrat" pitchFamily="34" charset="0"/>
                <a:ea typeface="Montserrat" pitchFamily="34" charset="-122"/>
                <a:cs typeface="Montserrat" pitchFamily="34" charset="-120"/>
              </a:rPr>
              <a:t>Roma Communities</a:t>
            </a:r>
            <a:endParaRPr lang="en-US" sz="1900" dirty="0"/>
          </a:p>
        </p:txBody>
      </p:sp>
      <p:sp>
        <p:nvSpPr>
          <p:cNvPr id="17" name="Text 9"/>
          <p:cNvSpPr/>
          <p:nvPr/>
        </p:nvSpPr>
        <p:spPr>
          <a:xfrm>
            <a:off x="975717" y="6101953"/>
            <a:ext cx="6041469" cy="1238726"/>
          </a:xfrm>
          <a:prstGeom prst="rect">
            <a:avLst/>
          </a:prstGeom>
          <a:noFill/>
          <a:ln/>
        </p:spPr>
        <p:txBody>
          <a:bodyPr wrap="square" lIns="0" tIns="0" rIns="0" bIns="0" rtlCol="0" anchor="t"/>
          <a:lstStyle/>
          <a:p>
            <a:pPr marL="0" indent="0" algn="l">
              <a:lnSpc>
                <a:spcPts val="2400"/>
              </a:lnSpc>
              <a:buNone/>
            </a:pPr>
            <a:r>
              <a:rPr lang="en-US" sz="1500" dirty="0">
                <a:solidFill>
                  <a:srgbClr val="DCD7E5"/>
                </a:solidFill>
                <a:latin typeface="Heebo Light" pitchFamily="34" charset="0"/>
                <a:ea typeface="Heebo Light" pitchFamily="34" charset="-122"/>
                <a:cs typeface="Heebo Light" pitchFamily="34" charset="-120"/>
              </a:rPr>
              <a:t>The Roma population faces systemic discrimination, educational disadvantages, and social exclusion spanning generations. Breaking these cycles requires culturally sensitive approaches and sustained community engagement.</a:t>
            </a:r>
            <a:endParaRPr lang="en-US" sz="1500" dirty="0"/>
          </a:p>
        </p:txBody>
      </p:sp>
      <p:sp>
        <p:nvSpPr>
          <p:cNvPr id="18" name="Shape 10"/>
          <p:cNvSpPr/>
          <p:nvPr/>
        </p:nvSpPr>
        <p:spPr>
          <a:xfrm>
            <a:off x="7411998" y="4707731"/>
            <a:ext cx="6443901" cy="2834164"/>
          </a:xfrm>
          <a:prstGeom prst="roundRect">
            <a:avLst>
              <a:gd name="adj" fmla="val 2869"/>
            </a:avLst>
          </a:prstGeom>
          <a:solidFill>
            <a:srgbClr val="31136C"/>
          </a:solidFill>
          <a:ln w="7620">
            <a:solidFill>
              <a:srgbClr val="4A2C85"/>
            </a:solidFill>
            <a:prstDash val="solid"/>
          </a:ln>
        </p:spPr>
      </p:sp>
      <p:pic>
        <p:nvPicPr>
          <p:cNvPr id="19" name="Image 6" descr="preencoded.png"/>
          <p:cNvPicPr>
            <a:picLocks noChangeAspect="1"/>
          </p:cNvPicPr>
          <p:nvPr/>
        </p:nvPicPr>
        <p:blipFill>
          <a:blip r:embed="rId10"/>
          <a:stretch>
            <a:fillRect/>
          </a:stretch>
        </p:blipFill>
        <p:spPr>
          <a:xfrm>
            <a:off x="7613213" y="4908947"/>
            <a:ext cx="580787" cy="580787"/>
          </a:xfrm>
          <a:prstGeom prst="rect">
            <a:avLst/>
          </a:prstGeom>
        </p:spPr>
      </p:pic>
      <p:pic>
        <p:nvPicPr>
          <p:cNvPr id="20" name="Image 7" descr="preencoded.png"/>
          <p:cNvPicPr>
            <a:picLocks noChangeAspect="1"/>
          </p:cNvPicPr>
          <p:nvPr/>
        </p:nvPicPr>
        <p:blipFill>
          <a:blip r:embed="rId4">
            <a:extLst>
              <a:ext uri="{96DAC541-7B7A-43D3-8B79-37D633B846F1}">
                <asvg:svgBlip xmlns:asvg="http://schemas.microsoft.com/office/drawing/2016/SVG/main" xmlns="" r:embed="rId12"/>
              </a:ext>
            </a:extLst>
          </a:blip>
          <a:stretch>
            <a:fillRect/>
          </a:stretch>
        </p:blipFill>
        <p:spPr>
          <a:xfrm>
            <a:off x="7772876" y="5068610"/>
            <a:ext cx="261342" cy="261342"/>
          </a:xfrm>
          <a:prstGeom prst="rect">
            <a:avLst/>
          </a:prstGeom>
        </p:spPr>
      </p:pic>
      <p:sp>
        <p:nvSpPr>
          <p:cNvPr id="21" name="Text 11"/>
          <p:cNvSpPr/>
          <p:nvPr/>
        </p:nvSpPr>
        <p:spPr>
          <a:xfrm>
            <a:off x="7613213" y="5683329"/>
            <a:ext cx="2944178" cy="302538"/>
          </a:xfrm>
          <a:prstGeom prst="rect">
            <a:avLst/>
          </a:prstGeom>
          <a:noFill/>
          <a:ln/>
        </p:spPr>
        <p:txBody>
          <a:bodyPr wrap="none" lIns="0" tIns="0" rIns="0" bIns="0" rtlCol="0" anchor="t"/>
          <a:lstStyle/>
          <a:p>
            <a:pPr marL="0" indent="0" algn="l">
              <a:lnSpc>
                <a:spcPts val="2350"/>
              </a:lnSpc>
              <a:buNone/>
            </a:pPr>
            <a:r>
              <a:rPr lang="en-US" sz="1900" dirty="0">
                <a:solidFill>
                  <a:srgbClr val="DCD7E5"/>
                </a:solidFill>
                <a:latin typeface="Montserrat" pitchFamily="34" charset="0"/>
                <a:ea typeface="Montserrat" pitchFamily="34" charset="-122"/>
                <a:cs typeface="Montserrat" pitchFamily="34" charset="-120"/>
              </a:rPr>
              <a:t>Long-term Unemployed</a:t>
            </a:r>
            <a:endParaRPr lang="en-US" sz="1900" dirty="0"/>
          </a:p>
        </p:txBody>
      </p:sp>
      <p:sp>
        <p:nvSpPr>
          <p:cNvPr id="22" name="Text 12"/>
          <p:cNvSpPr/>
          <p:nvPr/>
        </p:nvSpPr>
        <p:spPr>
          <a:xfrm>
            <a:off x="7613213" y="6101953"/>
            <a:ext cx="6041469" cy="1238726"/>
          </a:xfrm>
          <a:prstGeom prst="rect">
            <a:avLst/>
          </a:prstGeom>
          <a:noFill/>
          <a:ln/>
        </p:spPr>
        <p:txBody>
          <a:bodyPr wrap="square" lIns="0" tIns="0" rIns="0" bIns="0" rtlCol="0" anchor="t"/>
          <a:lstStyle/>
          <a:p>
            <a:pPr marL="0" indent="0" algn="l">
              <a:lnSpc>
                <a:spcPts val="2400"/>
              </a:lnSpc>
              <a:buNone/>
            </a:pPr>
            <a:r>
              <a:rPr lang="en-US" sz="1500" dirty="0">
                <a:solidFill>
                  <a:srgbClr val="DCD7E5"/>
                </a:solidFill>
                <a:latin typeface="Heebo Light" pitchFamily="34" charset="0"/>
                <a:ea typeface="Heebo Light" pitchFamily="34" charset="-122"/>
                <a:cs typeface="Heebo Light" pitchFamily="34" charset="-120"/>
              </a:rPr>
              <a:t>Those unemployed for 12 months or longer experience skills erosion, reduced confidence, and employer bias. Re-entry strategies must address both practical and psychological barriers to sustainable employment.</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088112"/>
            <a:ext cx="11382375" cy="620078"/>
          </a:xfrm>
          <a:prstGeom prst="rect">
            <a:avLst/>
          </a:prstGeom>
          <a:noFill/>
          <a:ln/>
        </p:spPr>
        <p:txBody>
          <a:bodyPr wrap="none" lIns="0" tIns="0" rIns="0" bIns="0" rtlCol="0" anchor="t"/>
          <a:lstStyle/>
          <a:p>
            <a:pPr marL="0" indent="0" algn="l">
              <a:lnSpc>
                <a:spcPts val="4850"/>
              </a:lnSpc>
              <a:buNone/>
            </a:pPr>
            <a:r>
              <a:rPr lang="en-US" sz="3900" dirty="0">
                <a:solidFill>
                  <a:srgbClr val="F2F0F4"/>
                </a:solidFill>
                <a:latin typeface="Montserrat" pitchFamily="34" charset="0"/>
                <a:ea typeface="Montserrat" pitchFamily="34" charset="-122"/>
                <a:cs typeface="Montserrat" pitchFamily="34" charset="-120"/>
              </a:rPr>
              <a:t>Core EU Values Driving Inclusive Employment</a:t>
            </a:r>
            <a:endParaRPr lang="en-US" sz="3900" dirty="0"/>
          </a:p>
        </p:txBody>
      </p:sp>
      <p:sp>
        <p:nvSpPr>
          <p:cNvPr id="3" name="Text 1"/>
          <p:cNvSpPr/>
          <p:nvPr/>
        </p:nvSpPr>
        <p:spPr>
          <a:xfrm>
            <a:off x="793790" y="210502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The European Union's commitment to social inclusion rests on fundamental values that shape all labour market integration efforts. These principles aren't merely aspirational—they form the legal and ethical foundation for our work with vulnerable groups.</a:t>
            </a:r>
            <a:endParaRPr lang="en-US" sz="155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93790" y="3027759"/>
            <a:ext cx="198358" cy="198358"/>
          </a:xfrm>
          <a:prstGeom prst="rect">
            <a:avLst/>
          </a:prstGeom>
        </p:spPr>
      </p:pic>
      <p:pic>
        <p:nvPicPr>
          <p:cNvPr id="5" name="Image 1" descr="preencoded.png"/>
          <p:cNvPicPr>
            <a:picLocks noChangeAspect="1"/>
          </p:cNvPicPr>
          <p:nvPr/>
        </p:nvPicPr>
        <p:blipFill>
          <a:blip r:embed="rId5"/>
          <a:stretch>
            <a:fillRect/>
          </a:stretch>
        </p:blipFill>
        <p:spPr>
          <a:xfrm>
            <a:off x="793790" y="3277672"/>
            <a:ext cx="6422231" cy="22860"/>
          </a:xfrm>
          <a:prstGeom prst="rect">
            <a:avLst/>
          </a:prstGeom>
        </p:spPr>
      </p:pic>
      <p:sp>
        <p:nvSpPr>
          <p:cNvPr id="6" name="Text 2"/>
          <p:cNvSpPr/>
          <p:nvPr/>
        </p:nvSpPr>
        <p:spPr>
          <a:xfrm>
            <a:off x="793790" y="342257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Equality</a:t>
            </a:r>
            <a:endParaRPr lang="en-US" sz="1950" dirty="0"/>
          </a:p>
        </p:txBody>
      </p:sp>
      <p:sp>
        <p:nvSpPr>
          <p:cNvPr id="7" name="Text 3"/>
          <p:cNvSpPr/>
          <p:nvPr/>
        </p:nvSpPr>
        <p:spPr>
          <a:xfrm>
            <a:off x="793790" y="3851791"/>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Equal treatment and non-discrimination regardless of background, ensuring everyone has fair access to employment opportunities and workplace rights</a:t>
            </a:r>
            <a:endParaRPr lang="en-US" sz="1550" dirty="0"/>
          </a:p>
        </p:txBody>
      </p:sp>
      <p:pic>
        <p:nvPicPr>
          <p:cNvPr id="8"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7414379" y="3027759"/>
            <a:ext cx="198358" cy="198358"/>
          </a:xfrm>
          <a:prstGeom prst="rect">
            <a:avLst/>
          </a:prstGeom>
        </p:spPr>
      </p:pic>
      <p:pic>
        <p:nvPicPr>
          <p:cNvPr id="9" name="Image 3" descr="preencoded.png"/>
          <p:cNvPicPr>
            <a:picLocks noChangeAspect="1"/>
          </p:cNvPicPr>
          <p:nvPr/>
        </p:nvPicPr>
        <p:blipFill>
          <a:blip r:embed="rId5"/>
          <a:stretch>
            <a:fillRect/>
          </a:stretch>
        </p:blipFill>
        <p:spPr>
          <a:xfrm>
            <a:off x="7414379" y="3297436"/>
            <a:ext cx="6422231" cy="22860"/>
          </a:xfrm>
          <a:prstGeom prst="rect">
            <a:avLst/>
          </a:prstGeom>
        </p:spPr>
      </p:pic>
      <p:sp>
        <p:nvSpPr>
          <p:cNvPr id="10" name="Text 4"/>
          <p:cNvSpPr/>
          <p:nvPr/>
        </p:nvSpPr>
        <p:spPr>
          <a:xfrm>
            <a:off x="7414379" y="342257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Inclusion</a:t>
            </a:r>
            <a:endParaRPr lang="en-US" sz="1950" dirty="0"/>
          </a:p>
        </p:txBody>
      </p:sp>
      <p:sp>
        <p:nvSpPr>
          <p:cNvPr id="11" name="Text 5"/>
          <p:cNvSpPr/>
          <p:nvPr/>
        </p:nvSpPr>
        <p:spPr>
          <a:xfrm>
            <a:off x="7414379" y="3851791"/>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Active participation of all groups in economic and social life, removing barriers that prevent vulnerable populations from contributing their talents</a:t>
            </a:r>
            <a:endParaRPr lang="en-US" sz="1550" dirty="0"/>
          </a:p>
        </p:txBody>
      </p:sp>
      <p:pic>
        <p:nvPicPr>
          <p:cNvPr id="12" name="Image 4"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93790" y="5176361"/>
            <a:ext cx="198358" cy="198358"/>
          </a:xfrm>
          <a:prstGeom prst="rect">
            <a:avLst/>
          </a:prstGeom>
        </p:spPr>
      </p:pic>
      <p:pic>
        <p:nvPicPr>
          <p:cNvPr id="13" name="Image 5" descr="preencoded.png"/>
          <p:cNvPicPr>
            <a:picLocks noChangeAspect="1"/>
          </p:cNvPicPr>
          <p:nvPr/>
        </p:nvPicPr>
        <p:blipFill>
          <a:blip r:embed="rId5"/>
          <a:stretch>
            <a:fillRect/>
          </a:stretch>
        </p:blipFill>
        <p:spPr>
          <a:xfrm>
            <a:off x="793790" y="5446038"/>
            <a:ext cx="6422231" cy="22860"/>
          </a:xfrm>
          <a:prstGeom prst="rect">
            <a:avLst/>
          </a:prstGeom>
        </p:spPr>
      </p:pic>
      <p:sp>
        <p:nvSpPr>
          <p:cNvPr id="14" name="Text 6"/>
          <p:cNvSpPr/>
          <p:nvPr/>
        </p:nvSpPr>
        <p:spPr>
          <a:xfrm>
            <a:off x="793790" y="561082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Diversity</a:t>
            </a:r>
            <a:endParaRPr lang="en-US" sz="1950" dirty="0"/>
          </a:p>
        </p:txBody>
      </p:sp>
      <p:sp>
        <p:nvSpPr>
          <p:cNvPr id="15" name="Text 7"/>
          <p:cNvSpPr/>
          <p:nvPr/>
        </p:nvSpPr>
        <p:spPr>
          <a:xfrm>
            <a:off x="793790" y="6040041"/>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Recognition and celebration of differences as strengths, creating workplaces that benefit from varied perspectives, experiences, and cultural backgrounds</a:t>
            </a:r>
            <a:endParaRPr lang="en-US" sz="1550" dirty="0"/>
          </a:p>
        </p:txBody>
      </p:sp>
      <p:pic>
        <p:nvPicPr>
          <p:cNvPr id="16" name="Image 6" descr="preencoded.png"/>
          <p:cNvPicPr>
            <a:picLocks noChangeAspect="1"/>
          </p:cNvPicPr>
          <p:nvPr/>
        </p:nvPicPr>
        <p:blipFill>
          <a:blip r:embed="rId3">
            <a:extLst>
              <a:ext uri="{96DAC541-7B7A-43D3-8B79-37D633B846F1}">
                <asvg:svgBlip xmlns:asvg="http://schemas.microsoft.com/office/drawing/2016/SVG/main" xmlns="" r:embed="rId11"/>
              </a:ext>
            </a:extLst>
          </a:blip>
          <a:stretch>
            <a:fillRect/>
          </a:stretch>
        </p:blipFill>
        <p:spPr>
          <a:xfrm>
            <a:off x="7414379" y="5176361"/>
            <a:ext cx="198358" cy="198358"/>
          </a:xfrm>
          <a:prstGeom prst="rect">
            <a:avLst/>
          </a:prstGeom>
        </p:spPr>
      </p:pic>
      <p:pic>
        <p:nvPicPr>
          <p:cNvPr id="17" name="Image 7" descr="preencoded.png"/>
          <p:cNvPicPr>
            <a:picLocks noChangeAspect="1"/>
          </p:cNvPicPr>
          <p:nvPr/>
        </p:nvPicPr>
        <p:blipFill>
          <a:blip r:embed="rId5"/>
          <a:stretch>
            <a:fillRect/>
          </a:stretch>
        </p:blipFill>
        <p:spPr>
          <a:xfrm>
            <a:off x="7414379" y="5446038"/>
            <a:ext cx="6422231" cy="22860"/>
          </a:xfrm>
          <a:prstGeom prst="rect">
            <a:avLst/>
          </a:prstGeom>
        </p:spPr>
      </p:pic>
      <p:sp>
        <p:nvSpPr>
          <p:cNvPr id="18" name="Text 8"/>
          <p:cNvSpPr/>
          <p:nvPr/>
        </p:nvSpPr>
        <p:spPr>
          <a:xfrm>
            <a:off x="7414379" y="561082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Social Cohesion</a:t>
            </a:r>
            <a:endParaRPr lang="en-US" sz="1950" dirty="0"/>
          </a:p>
        </p:txBody>
      </p:sp>
      <p:sp>
        <p:nvSpPr>
          <p:cNvPr id="19" name="Text 9"/>
          <p:cNvSpPr/>
          <p:nvPr/>
        </p:nvSpPr>
        <p:spPr>
          <a:xfrm>
            <a:off x="7414379" y="6040041"/>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Building solidarity and reducing inequalities to create resilient communities where everyone can thrive and contribute to collective prosperity</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3529"/>
          </a:xfrm>
          <a:prstGeom prst="rect">
            <a:avLst/>
          </a:prstGeom>
        </p:spPr>
      </p:pic>
      <p:sp>
        <p:nvSpPr>
          <p:cNvPr id="3" name="Text 0"/>
          <p:cNvSpPr/>
          <p:nvPr/>
        </p:nvSpPr>
        <p:spPr>
          <a:xfrm>
            <a:off x="6270069" y="538758"/>
            <a:ext cx="7576661" cy="1224439"/>
          </a:xfrm>
          <a:prstGeom prst="rect">
            <a:avLst/>
          </a:prstGeom>
          <a:noFill/>
          <a:ln/>
        </p:spPr>
        <p:txBody>
          <a:bodyPr wrap="square" lIns="0" tIns="0" rIns="0" bIns="0" rtlCol="0" anchor="t"/>
          <a:lstStyle/>
          <a:p>
            <a:pPr marL="0" indent="0" algn="l">
              <a:lnSpc>
                <a:spcPts val="4800"/>
              </a:lnSpc>
              <a:buNone/>
            </a:pPr>
            <a:r>
              <a:rPr lang="en-US" sz="3850" dirty="0">
                <a:solidFill>
                  <a:srgbClr val="F2F0F4"/>
                </a:solidFill>
                <a:latin typeface="Montserrat" pitchFamily="34" charset="0"/>
                <a:ea typeface="Montserrat" pitchFamily="34" charset="-122"/>
                <a:cs typeface="Montserrat" pitchFamily="34" charset="-120"/>
              </a:rPr>
              <a:t>Your Role in Labour Market Integration</a:t>
            </a:r>
            <a:endParaRPr lang="en-US" sz="3850" dirty="0"/>
          </a:p>
        </p:txBody>
      </p:sp>
      <p:sp>
        <p:nvSpPr>
          <p:cNvPr id="4" name="Text 1"/>
          <p:cNvSpPr/>
          <p:nvPr/>
        </p:nvSpPr>
        <p:spPr>
          <a:xfrm>
            <a:off x="6270069" y="2252901"/>
            <a:ext cx="2180034" cy="367308"/>
          </a:xfrm>
          <a:prstGeom prst="rect">
            <a:avLst/>
          </a:prstGeom>
          <a:noFill/>
          <a:ln/>
        </p:spPr>
        <p:txBody>
          <a:bodyPr wrap="none" lIns="0" tIns="0" rIns="0" bIns="0" rtlCol="0" anchor="t"/>
          <a:lstStyle/>
          <a:p>
            <a:pPr marL="0" indent="0" algn="l">
              <a:lnSpc>
                <a:spcPts val="2850"/>
              </a:lnSpc>
              <a:buNone/>
            </a:pPr>
            <a:r>
              <a:rPr lang="en-US" sz="2300" dirty="0">
                <a:solidFill>
                  <a:srgbClr val="F2F0F4"/>
                </a:solidFill>
                <a:latin typeface="Montserrat" pitchFamily="34" charset="0"/>
                <a:ea typeface="Montserrat" pitchFamily="34" charset="-122"/>
                <a:cs typeface="Montserrat" pitchFamily="34" charset="-120"/>
              </a:rPr>
              <a:t>Employers</a:t>
            </a:r>
            <a:endParaRPr lang="en-US" sz="2300" dirty="0"/>
          </a:p>
        </p:txBody>
      </p:sp>
      <p:sp>
        <p:nvSpPr>
          <p:cNvPr id="5" name="Text 2"/>
          <p:cNvSpPr/>
          <p:nvPr/>
        </p:nvSpPr>
        <p:spPr>
          <a:xfrm>
            <a:off x="6270069" y="2816066"/>
            <a:ext cx="2180034" cy="4388882"/>
          </a:xfrm>
          <a:prstGeom prst="rect">
            <a:avLst/>
          </a:prstGeom>
          <a:noFill/>
          <a:ln/>
        </p:spPr>
        <p:txBody>
          <a:bodyPr wrap="square" lIns="0" tIns="0" rIns="0" bIns="0" rtlCol="0" anchor="t"/>
          <a:lstStyle/>
          <a:p>
            <a:pPr marL="0" indent="0" algn="l">
              <a:lnSpc>
                <a:spcPts val="2450"/>
              </a:lnSpc>
              <a:buNone/>
            </a:pPr>
            <a:r>
              <a:rPr lang="en-US" sz="1500" dirty="0">
                <a:solidFill>
                  <a:srgbClr val="DCD7E5"/>
                </a:solidFill>
                <a:latin typeface="Heebo Light" pitchFamily="34" charset="0"/>
                <a:ea typeface="Heebo Light" pitchFamily="34" charset="-122"/>
                <a:cs typeface="Heebo Light" pitchFamily="34" charset="-120"/>
              </a:rPr>
              <a:t>Create inclusive workplaces through adapted recruitment processes, workplace accommodations, and supportive onboarding. Champion diversity policies and provide mentorship opportunities. Break down attitudinal barriers and demonstrate the business case for inclusive hiring practices.</a:t>
            </a:r>
            <a:endParaRPr lang="en-US" sz="1500" dirty="0"/>
          </a:p>
        </p:txBody>
      </p:sp>
      <p:sp>
        <p:nvSpPr>
          <p:cNvPr id="6" name="Text 3"/>
          <p:cNvSpPr/>
          <p:nvPr/>
        </p:nvSpPr>
        <p:spPr>
          <a:xfrm>
            <a:off x="8935641" y="2252901"/>
            <a:ext cx="2180034" cy="367308"/>
          </a:xfrm>
          <a:prstGeom prst="rect">
            <a:avLst/>
          </a:prstGeom>
          <a:noFill/>
          <a:ln/>
        </p:spPr>
        <p:txBody>
          <a:bodyPr wrap="none" lIns="0" tIns="0" rIns="0" bIns="0" rtlCol="0" anchor="t"/>
          <a:lstStyle/>
          <a:p>
            <a:pPr marL="0" indent="0" algn="l">
              <a:lnSpc>
                <a:spcPts val="2850"/>
              </a:lnSpc>
              <a:buNone/>
            </a:pPr>
            <a:r>
              <a:rPr lang="en-US" sz="2300" dirty="0">
                <a:solidFill>
                  <a:srgbClr val="F2F0F4"/>
                </a:solidFill>
                <a:latin typeface="Montserrat" pitchFamily="34" charset="0"/>
                <a:ea typeface="Montserrat" pitchFamily="34" charset="-122"/>
                <a:cs typeface="Montserrat" pitchFamily="34" charset="-120"/>
              </a:rPr>
              <a:t>NGOs</a:t>
            </a:r>
            <a:endParaRPr lang="en-US" sz="2300" dirty="0"/>
          </a:p>
        </p:txBody>
      </p:sp>
      <p:sp>
        <p:nvSpPr>
          <p:cNvPr id="7" name="Text 4"/>
          <p:cNvSpPr/>
          <p:nvPr/>
        </p:nvSpPr>
        <p:spPr>
          <a:xfrm>
            <a:off x="8935641" y="2816066"/>
            <a:ext cx="2180034" cy="4702373"/>
          </a:xfrm>
          <a:prstGeom prst="rect">
            <a:avLst/>
          </a:prstGeom>
          <a:noFill/>
          <a:ln/>
        </p:spPr>
        <p:txBody>
          <a:bodyPr wrap="square" lIns="0" tIns="0" rIns="0" bIns="0" rtlCol="0" anchor="t"/>
          <a:lstStyle/>
          <a:p>
            <a:pPr marL="0" indent="0" algn="l">
              <a:lnSpc>
                <a:spcPts val="2450"/>
              </a:lnSpc>
              <a:buNone/>
            </a:pPr>
            <a:r>
              <a:rPr lang="en-US" sz="1500" dirty="0">
                <a:solidFill>
                  <a:srgbClr val="DCD7E5"/>
                </a:solidFill>
                <a:latin typeface="Heebo Light" pitchFamily="34" charset="0"/>
                <a:ea typeface="Heebo Light" pitchFamily="34" charset="-122"/>
                <a:cs typeface="Heebo Light" pitchFamily="34" charset="-120"/>
              </a:rPr>
              <a:t>Deliver wraparound support services including counselling, advocacy, and practical assistance. Build bridges between vulnerable groups and employers whilst addressing systemic barriers. Provide cultural mediation and community-based interventions that address root causes of exclusion.</a:t>
            </a:r>
            <a:endParaRPr lang="en-US" sz="1500" dirty="0"/>
          </a:p>
        </p:txBody>
      </p:sp>
      <p:sp>
        <p:nvSpPr>
          <p:cNvPr id="8" name="Text 5"/>
          <p:cNvSpPr/>
          <p:nvPr/>
        </p:nvSpPr>
        <p:spPr>
          <a:xfrm>
            <a:off x="11601212" y="2252901"/>
            <a:ext cx="2260640" cy="367308"/>
          </a:xfrm>
          <a:prstGeom prst="rect">
            <a:avLst/>
          </a:prstGeom>
          <a:noFill/>
          <a:ln/>
        </p:spPr>
        <p:txBody>
          <a:bodyPr wrap="none" lIns="0" tIns="0" rIns="0" bIns="0" rtlCol="0" anchor="t"/>
          <a:lstStyle/>
          <a:p>
            <a:pPr marL="0" indent="0" algn="l">
              <a:lnSpc>
                <a:spcPts val="2850"/>
              </a:lnSpc>
              <a:buNone/>
            </a:pPr>
            <a:r>
              <a:rPr lang="en-US" sz="2300" dirty="0">
                <a:solidFill>
                  <a:srgbClr val="F2F0F4"/>
                </a:solidFill>
                <a:latin typeface="Montserrat" pitchFamily="34" charset="0"/>
                <a:ea typeface="Montserrat" pitchFamily="34" charset="-122"/>
                <a:cs typeface="Montserrat" pitchFamily="34" charset="-120"/>
              </a:rPr>
              <a:t>VET Providers</a:t>
            </a:r>
            <a:endParaRPr lang="en-US" sz="2300" dirty="0"/>
          </a:p>
        </p:txBody>
      </p:sp>
      <p:sp>
        <p:nvSpPr>
          <p:cNvPr id="9" name="Text 6"/>
          <p:cNvSpPr/>
          <p:nvPr/>
        </p:nvSpPr>
        <p:spPr>
          <a:xfrm>
            <a:off x="11601212" y="2816066"/>
            <a:ext cx="2260640" cy="3761899"/>
          </a:xfrm>
          <a:prstGeom prst="rect">
            <a:avLst/>
          </a:prstGeom>
          <a:noFill/>
          <a:ln/>
        </p:spPr>
        <p:txBody>
          <a:bodyPr wrap="square" lIns="0" tIns="0" rIns="0" bIns="0" rtlCol="0" anchor="t"/>
          <a:lstStyle/>
          <a:p>
            <a:pPr marL="0" indent="0" algn="l">
              <a:lnSpc>
                <a:spcPts val="2450"/>
              </a:lnSpc>
              <a:buNone/>
            </a:pPr>
            <a:r>
              <a:rPr lang="en-US" sz="1500" dirty="0">
                <a:solidFill>
                  <a:srgbClr val="DCD7E5"/>
                </a:solidFill>
                <a:latin typeface="Heebo Light" pitchFamily="34" charset="0"/>
                <a:ea typeface="Heebo Light" pitchFamily="34" charset="-122"/>
                <a:cs typeface="Heebo Light" pitchFamily="34" charset="-120"/>
              </a:rPr>
              <a:t>Design and deliver flexible, accessible training programmes that meet learners where they are. Offer skills validation, literacy support, and pathways to recognised qualifications. Partner with employers to ensure training aligns with labour market needs and leads to genuine opportunities.</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894636"/>
            <a:ext cx="9400818" cy="620078"/>
          </a:xfrm>
          <a:prstGeom prst="rect">
            <a:avLst/>
          </a:prstGeom>
          <a:noFill/>
          <a:ln/>
        </p:spPr>
        <p:txBody>
          <a:bodyPr wrap="none" lIns="0" tIns="0" rIns="0" bIns="0" rtlCol="0" anchor="t"/>
          <a:lstStyle/>
          <a:p>
            <a:pPr marL="0" indent="0" algn="l">
              <a:lnSpc>
                <a:spcPts val="4850"/>
              </a:lnSpc>
              <a:buNone/>
            </a:pPr>
            <a:r>
              <a:rPr lang="en-US" sz="3900" dirty="0">
                <a:solidFill>
                  <a:srgbClr val="F2F0F4"/>
                </a:solidFill>
                <a:latin typeface="Montserrat" pitchFamily="34" charset="0"/>
                <a:ea typeface="Montserrat" pitchFamily="34" charset="-122"/>
                <a:cs typeface="Montserrat" pitchFamily="34" charset="-120"/>
              </a:rPr>
              <a:t>The Ecosystem of Integration Support</a:t>
            </a:r>
            <a:endParaRPr lang="en-US" sz="3900" dirty="0"/>
          </a:p>
        </p:txBody>
      </p:sp>
      <p:sp>
        <p:nvSpPr>
          <p:cNvPr id="3" name="Text 1"/>
          <p:cNvSpPr/>
          <p:nvPr/>
        </p:nvSpPr>
        <p:spPr>
          <a:xfrm>
            <a:off x="793790" y="191154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Successful labour market integration requires coordinated action across multiple stakeholders. No single organisation can address all barriers faced by vulnerable groups—collaboration is essential for creating sustainable pathways to employment.</a:t>
            </a:r>
            <a:endParaRPr lang="en-US" sz="1550" dirty="0"/>
          </a:p>
        </p:txBody>
      </p:sp>
      <p:sp>
        <p:nvSpPr>
          <p:cNvPr id="4" name="Text 2"/>
          <p:cNvSpPr/>
          <p:nvPr/>
        </p:nvSpPr>
        <p:spPr>
          <a:xfrm>
            <a:off x="2254091" y="3383875"/>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DCD7E5"/>
                </a:solidFill>
                <a:latin typeface="Montserrat" pitchFamily="34" charset="0"/>
                <a:ea typeface="Montserrat" pitchFamily="34" charset="-122"/>
                <a:cs typeface="Montserrat" pitchFamily="34" charset="-120"/>
              </a:rPr>
              <a:t>Employers</a:t>
            </a:r>
            <a:endParaRPr lang="en-US" sz="1950" dirty="0"/>
          </a:p>
        </p:txBody>
      </p:sp>
      <p:sp>
        <p:nvSpPr>
          <p:cNvPr id="5" name="Text 3"/>
          <p:cNvSpPr/>
          <p:nvPr/>
        </p:nvSpPr>
        <p:spPr>
          <a:xfrm>
            <a:off x="793790" y="3813096"/>
            <a:ext cx="3941207" cy="635079"/>
          </a:xfrm>
          <a:prstGeom prst="rect">
            <a:avLst/>
          </a:prstGeom>
          <a:noFill/>
          <a:ln/>
        </p:spPr>
        <p:txBody>
          <a:bodyPr wrap="square" lIns="0" tIns="0" rIns="0" bIns="0" rtlCol="0" anchor="t"/>
          <a:lstStyle/>
          <a:p>
            <a:pPr marL="0" indent="0" algn="r">
              <a:lnSpc>
                <a:spcPts val="2500"/>
              </a:lnSpc>
              <a:buNone/>
            </a:pPr>
            <a:r>
              <a:rPr lang="en-US" sz="1550" dirty="0">
                <a:solidFill>
                  <a:srgbClr val="DCD7E5"/>
                </a:solidFill>
                <a:latin typeface="Heebo Light" pitchFamily="34" charset="0"/>
                <a:ea typeface="Heebo Light" pitchFamily="34" charset="-122"/>
                <a:cs typeface="Heebo Light" pitchFamily="34" charset="-120"/>
              </a:rPr>
              <a:t>Provide opportunities and workplace inclusion</a:t>
            </a:r>
            <a:endParaRPr lang="en-US" sz="1550" dirty="0"/>
          </a:p>
        </p:txBody>
      </p:sp>
      <p:pic>
        <p:nvPicPr>
          <p:cNvPr id="6" name="Image 0" descr="preencoded.png"/>
          <p:cNvPicPr>
            <a:picLocks noChangeAspect="1"/>
          </p:cNvPicPr>
          <p:nvPr/>
        </p:nvPicPr>
        <p:blipFill>
          <a:blip r:embed="rId3"/>
          <a:stretch>
            <a:fillRect/>
          </a:stretch>
        </p:blipFill>
        <p:spPr>
          <a:xfrm>
            <a:off x="5032653" y="2769870"/>
            <a:ext cx="4564975" cy="4564975"/>
          </a:xfrm>
          <a:prstGeom prst="rect">
            <a:avLst/>
          </a:prstGeom>
        </p:spPr>
      </p:pic>
      <p:pic>
        <p:nvPicPr>
          <p:cNvPr id="7"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247864" y="3596580"/>
            <a:ext cx="296942" cy="296942"/>
          </a:xfrm>
          <a:prstGeom prst="rect">
            <a:avLst/>
          </a:prstGeom>
        </p:spPr>
      </p:pic>
      <p:sp>
        <p:nvSpPr>
          <p:cNvPr id="8" name="Text 4"/>
          <p:cNvSpPr/>
          <p:nvPr/>
        </p:nvSpPr>
        <p:spPr>
          <a:xfrm>
            <a:off x="9895284" y="354270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VET Providers</a:t>
            </a:r>
            <a:endParaRPr lang="en-US" sz="1950" dirty="0"/>
          </a:p>
        </p:txBody>
      </p:sp>
      <p:sp>
        <p:nvSpPr>
          <p:cNvPr id="9" name="Text 5"/>
          <p:cNvSpPr/>
          <p:nvPr/>
        </p:nvSpPr>
        <p:spPr>
          <a:xfrm>
            <a:off x="9895284" y="3971925"/>
            <a:ext cx="3941326" cy="317540"/>
          </a:xfrm>
          <a:prstGeom prst="rect">
            <a:avLst/>
          </a:prstGeom>
          <a:noFill/>
          <a:ln/>
        </p:spPr>
        <p:txBody>
          <a:bodyPr wrap="non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Build skills and competencies</a:t>
            </a:r>
            <a:endParaRPr lang="en-US" sz="1550" dirty="0"/>
          </a:p>
        </p:txBody>
      </p:sp>
      <p:pic>
        <p:nvPicPr>
          <p:cNvPr id="10" name="Image 2" descr="preencoded.png"/>
          <p:cNvPicPr>
            <a:picLocks noChangeAspect="1"/>
          </p:cNvPicPr>
          <p:nvPr/>
        </p:nvPicPr>
        <p:blipFill>
          <a:blip r:embed="rId6"/>
          <a:stretch>
            <a:fillRect/>
          </a:stretch>
        </p:blipFill>
        <p:spPr>
          <a:xfrm>
            <a:off x="5032653" y="2769870"/>
            <a:ext cx="4564975" cy="4564975"/>
          </a:xfrm>
          <a:prstGeom prst="rect">
            <a:avLst/>
          </a:prstGeom>
        </p:spPr>
      </p:pic>
      <p:pic>
        <p:nvPicPr>
          <p:cNvPr id="11"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8473738" y="3985081"/>
            <a:ext cx="296942" cy="296942"/>
          </a:xfrm>
          <a:prstGeom prst="rect">
            <a:avLst/>
          </a:prstGeom>
        </p:spPr>
      </p:pic>
      <p:sp>
        <p:nvSpPr>
          <p:cNvPr id="12" name="Text 6"/>
          <p:cNvSpPr/>
          <p:nvPr/>
        </p:nvSpPr>
        <p:spPr>
          <a:xfrm>
            <a:off x="9895284" y="597396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NGOs</a:t>
            </a:r>
            <a:endParaRPr lang="en-US" sz="1950" dirty="0"/>
          </a:p>
        </p:txBody>
      </p:sp>
      <p:sp>
        <p:nvSpPr>
          <p:cNvPr id="13" name="Text 7"/>
          <p:cNvSpPr/>
          <p:nvPr/>
        </p:nvSpPr>
        <p:spPr>
          <a:xfrm>
            <a:off x="9895284" y="6403181"/>
            <a:ext cx="3941326" cy="317540"/>
          </a:xfrm>
          <a:prstGeom prst="rect">
            <a:avLst/>
          </a:prstGeom>
          <a:noFill/>
          <a:ln/>
        </p:spPr>
        <p:txBody>
          <a:bodyPr wrap="non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Deliver holistic support services</a:t>
            </a:r>
            <a:endParaRPr lang="en-US" sz="1550" dirty="0"/>
          </a:p>
        </p:txBody>
      </p:sp>
      <p:pic>
        <p:nvPicPr>
          <p:cNvPr id="14" name="Image 4" descr="preencoded.png"/>
          <p:cNvPicPr>
            <a:picLocks noChangeAspect="1"/>
          </p:cNvPicPr>
          <p:nvPr/>
        </p:nvPicPr>
        <p:blipFill>
          <a:blip r:embed="rId8"/>
          <a:stretch>
            <a:fillRect/>
          </a:stretch>
        </p:blipFill>
        <p:spPr>
          <a:xfrm>
            <a:off x="5032653" y="2769870"/>
            <a:ext cx="4564975" cy="4564975"/>
          </a:xfrm>
          <a:prstGeom prst="rect">
            <a:avLst/>
          </a:prstGeom>
        </p:spPr>
      </p:pic>
      <p:pic>
        <p:nvPicPr>
          <p:cNvPr id="15" name="Image 5"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8085237" y="6210955"/>
            <a:ext cx="296942" cy="296942"/>
          </a:xfrm>
          <a:prstGeom prst="rect">
            <a:avLst/>
          </a:prstGeom>
        </p:spPr>
      </p:pic>
      <p:sp>
        <p:nvSpPr>
          <p:cNvPr id="16" name="Text 8"/>
          <p:cNvSpPr/>
          <p:nvPr/>
        </p:nvSpPr>
        <p:spPr>
          <a:xfrm>
            <a:off x="2254091" y="5973961"/>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DCD7E5"/>
                </a:solidFill>
                <a:latin typeface="Montserrat" pitchFamily="34" charset="0"/>
                <a:ea typeface="Montserrat" pitchFamily="34" charset="-122"/>
                <a:cs typeface="Montserrat" pitchFamily="34" charset="-120"/>
              </a:rPr>
              <a:t>Government</a:t>
            </a:r>
            <a:endParaRPr lang="en-US" sz="1950" dirty="0"/>
          </a:p>
        </p:txBody>
      </p:sp>
      <p:sp>
        <p:nvSpPr>
          <p:cNvPr id="17" name="Text 9"/>
          <p:cNvSpPr/>
          <p:nvPr/>
        </p:nvSpPr>
        <p:spPr>
          <a:xfrm>
            <a:off x="793790" y="6403181"/>
            <a:ext cx="3941207" cy="317540"/>
          </a:xfrm>
          <a:prstGeom prst="rect">
            <a:avLst/>
          </a:prstGeom>
          <a:noFill/>
          <a:ln/>
        </p:spPr>
        <p:txBody>
          <a:bodyPr wrap="none" lIns="0" tIns="0" rIns="0" bIns="0" rtlCol="0" anchor="t"/>
          <a:lstStyle/>
          <a:p>
            <a:pPr marL="0" indent="0" algn="r">
              <a:lnSpc>
                <a:spcPts val="2500"/>
              </a:lnSpc>
              <a:buNone/>
            </a:pPr>
            <a:r>
              <a:rPr lang="en-US" sz="1550" dirty="0">
                <a:solidFill>
                  <a:srgbClr val="DCD7E5"/>
                </a:solidFill>
                <a:latin typeface="Heebo Light" pitchFamily="34" charset="0"/>
                <a:ea typeface="Heebo Light" pitchFamily="34" charset="-122"/>
                <a:cs typeface="Heebo Light" pitchFamily="34" charset="-120"/>
              </a:rPr>
              <a:t>Create policy frameworks and funding</a:t>
            </a:r>
            <a:endParaRPr lang="en-US" sz="1550" dirty="0"/>
          </a:p>
        </p:txBody>
      </p:sp>
      <p:pic>
        <p:nvPicPr>
          <p:cNvPr id="18" name="Image 6" descr="preencoded.png"/>
          <p:cNvPicPr>
            <a:picLocks noChangeAspect="1"/>
          </p:cNvPicPr>
          <p:nvPr/>
        </p:nvPicPr>
        <p:blipFill>
          <a:blip r:embed="rId10"/>
          <a:stretch>
            <a:fillRect/>
          </a:stretch>
        </p:blipFill>
        <p:spPr>
          <a:xfrm>
            <a:off x="5032653" y="2769870"/>
            <a:ext cx="4564975" cy="4564975"/>
          </a:xfrm>
          <a:prstGeom prst="rect">
            <a:avLst/>
          </a:prstGeom>
        </p:spPr>
      </p:pic>
      <p:pic>
        <p:nvPicPr>
          <p:cNvPr id="19" name="Image 7" descr="preencoded.png"/>
          <p:cNvPicPr>
            <a:picLocks noChangeAspect="1"/>
          </p:cNvPicPr>
          <p:nvPr/>
        </p:nvPicPr>
        <p:blipFill>
          <a:blip r:embed="rId4">
            <a:extLst>
              <a:ext uri="{96DAC541-7B7A-43D3-8B79-37D633B846F1}">
                <asvg:svgBlip xmlns:asvg="http://schemas.microsoft.com/office/drawing/2016/SVG/main" xmlns="" r:embed="rId12"/>
              </a:ext>
            </a:extLst>
          </a:blip>
          <a:stretch>
            <a:fillRect/>
          </a:stretch>
        </p:blipFill>
        <p:spPr>
          <a:xfrm>
            <a:off x="5859363" y="5822454"/>
            <a:ext cx="296942" cy="29694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094899"/>
            <a:ext cx="10426779" cy="620078"/>
          </a:xfrm>
          <a:prstGeom prst="rect">
            <a:avLst/>
          </a:prstGeom>
          <a:noFill/>
          <a:ln/>
        </p:spPr>
        <p:txBody>
          <a:bodyPr wrap="none" lIns="0" tIns="0" rIns="0" bIns="0" rtlCol="0" anchor="t"/>
          <a:lstStyle/>
          <a:p>
            <a:pPr marL="0" indent="0" algn="l">
              <a:lnSpc>
                <a:spcPts val="4850"/>
              </a:lnSpc>
              <a:buNone/>
            </a:pPr>
            <a:r>
              <a:rPr lang="en-US" sz="3900" dirty="0">
                <a:solidFill>
                  <a:srgbClr val="F2F0F4"/>
                </a:solidFill>
                <a:latin typeface="Montserrat" pitchFamily="34" charset="0"/>
                <a:ea typeface="Montserrat" pitchFamily="34" charset="-122"/>
                <a:cs typeface="Montserrat" pitchFamily="34" charset="-120"/>
              </a:rPr>
              <a:t>What You'll Achieve Through This Training</a:t>
            </a:r>
            <a:endParaRPr lang="en-US" sz="3900" dirty="0"/>
          </a:p>
        </p:txBody>
      </p:sp>
      <p:sp>
        <p:nvSpPr>
          <p:cNvPr id="3" name="Text 1"/>
          <p:cNvSpPr/>
          <p:nvPr/>
        </p:nvSpPr>
        <p:spPr>
          <a:xfrm>
            <a:off x="793790" y="211181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Over the next five days, you'll develop practical competencies and deepen your understanding of inclusive employment practices. This training combines EU legislative frameworks with hands-on tools you can apply immediately in your work.</a:t>
            </a:r>
            <a:endParaRPr lang="en-US" sz="1550" dirty="0"/>
          </a:p>
        </p:txBody>
      </p:sp>
      <p:sp>
        <p:nvSpPr>
          <p:cNvPr id="4" name="Shape 2"/>
          <p:cNvSpPr/>
          <p:nvPr/>
        </p:nvSpPr>
        <p:spPr>
          <a:xfrm>
            <a:off x="793790" y="2970133"/>
            <a:ext cx="6422231" cy="2141815"/>
          </a:xfrm>
          <a:prstGeom prst="roundRect">
            <a:avLst>
              <a:gd name="adj" fmla="val 5123"/>
            </a:avLst>
          </a:prstGeom>
          <a:solidFill>
            <a:srgbClr val="0D0A2C">
              <a:alpha val="95000"/>
            </a:srgbClr>
          </a:solidFill>
          <a:ln w="22860">
            <a:solidFill>
              <a:srgbClr val="4A2C85"/>
            </a:solidFill>
            <a:prstDash val="solid"/>
          </a:ln>
        </p:spPr>
      </p:sp>
      <p:pic>
        <p:nvPicPr>
          <p:cNvPr id="5" name="Image 0" descr="preencoded.png"/>
          <p:cNvPicPr>
            <a:picLocks noChangeAspect="1"/>
          </p:cNvPicPr>
          <p:nvPr/>
        </p:nvPicPr>
        <p:blipFill>
          <a:blip r:embed="rId3"/>
          <a:stretch>
            <a:fillRect/>
          </a:stretch>
        </p:blipFill>
        <p:spPr>
          <a:xfrm>
            <a:off x="770930" y="2970133"/>
            <a:ext cx="91440" cy="2141815"/>
          </a:xfrm>
          <a:prstGeom prst="rect">
            <a:avLst/>
          </a:prstGeom>
        </p:spPr>
      </p:pic>
      <p:sp>
        <p:nvSpPr>
          <p:cNvPr id="6" name="Text 3"/>
          <p:cNvSpPr/>
          <p:nvPr/>
        </p:nvSpPr>
        <p:spPr>
          <a:xfrm>
            <a:off x="1083588" y="3191351"/>
            <a:ext cx="2793087"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Legislative Knowledge</a:t>
            </a:r>
            <a:endParaRPr lang="en-US" sz="1950" dirty="0"/>
          </a:p>
        </p:txBody>
      </p:sp>
      <p:sp>
        <p:nvSpPr>
          <p:cNvPr id="7" name="Text 4"/>
          <p:cNvSpPr/>
          <p:nvPr/>
        </p:nvSpPr>
        <p:spPr>
          <a:xfrm>
            <a:off x="1083588" y="3620572"/>
            <a:ext cx="5911215" cy="127015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Master key EU directives and national legislation governing employment equality, anti-discrimination, and labour market integration. Understand your legal obligations and the rights of vulnerable groups.</a:t>
            </a:r>
            <a:endParaRPr lang="en-US" sz="1550" dirty="0"/>
          </a:p>
        </p:txBody>
      </p:sp>
      <p:sp>
        <p:nvSpPr>
          <p:cNvPr id="8" name="Shape 5"/>
          <p:cNvSpPr/>
          <p:nvPr/>
        </p:nvSpPr>
        <p:spPr>
          <a:xfrm>
            <a:off x="7414379" y="2970133"/>
            <a:ext cx="6422231" cy="2141815"/>
          </a:xfrm>
          <a:prstGeom prst="roundRect">
            <a:avLst>
              <a:gd name="adj" fmla="val 5123"/>
            </a:avLst>
          </a:prstGeom>
          <a:solidFill>
            <a:srgbClr val="0D0A2C">
              <a:alpha val="95000"/>
            </a:srgbClr>
          </a:solidFill>
          <a:ln w="22860">
            <a:solidFill>
              <a:srgbClr val="4A2C85"/>
            </a:solidFill>
            <a:prstDash val="solid"/>
          </a:ln>
        </p:spPr>
      </p:sp>
      <p:pic>
        <p:nvPicPr>
          <p:cNvPr id="9" name="Image 1" descr="preencoded.png"/>
          <p:cNvPicPr>
            <a:picLocks noChangeAspect="1"/>
          </p:cNvPicPr>
          <p:nvPr/>
        </p:nvPicPr>
        <p:blipFill>
          <a:blip r:embed="rId3"/>
          <a:stretch>
            <a:fillRect/>
          </a:stretch>
        </p:blipFill>
        <p:spPr>
          <a:xfrm>
            <a:off x="7391519" y="2970133"/>
            <a:ext cx="91440" cy="2141815"/>
          </a:xfrm>
          <a:prstGeom prst="rect">
            <a:avLst/>
          </a:prstGeom>
        </p:spPr>
      </p:pic>
      <p:sp>
        <p:nvSpPr>
          <p:cNvPr id="10" name="Text 6"/>
          <p:cNvSpPr/>
          <p:nvPr/>
        </p:nvSpPr>
        <p:spPr>
          <a:xfrm>
            <a:off x="7704177" y="319135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Practical Tools</a:t>
            </a:r>
            <a:endParaRPr lang="en-US" sz="1950" dirty="0"/>
          </a:p>
        </p:txBody>
      </p:sp>
      <p:sp>
        <p:nvSpPr>
          <p:cNvPr id="11" name="Text 7"/>
          <p:cNvSpPr/>
          <p:nvPr/>
        </p:nvSpPr>
        <p:spPr>
          <a:xfrm>
            <a:off x="7704177" y="3620572"/>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Acquire ready-to-use assessment frameworks, integration strategies, and partnership models. Learn from proven case studies and adapt successful approaches to your organisational context.</a:t>
            </a:r>
            <a:endParaRPr lang="en-US" sz="1550" dirty="0"/>
          </a:p>
        </p:txBody>
      </p:sp>
      <p:sp>
        <p:nvSpPr>
          <p:cNvPr id="12" name="Shape 8"/>
          <p:cNvSpPr/>
          <p:nvPr/>
        </p:nvSpPr>
        <p:spPr>
          <a:xfrm>
            <a:off x="793790" y="5310307"/>
            <a:ext cx="6422231" cy="1824276"/>
          </a:xfrm>
          <a:prstGeom prst="roundRect">
            <a:avLst>
              <a:gd name="adj" fmla="val 6015"/>
            </a:avLst>
          </a:prstGeom>
          <a:solidFill>
            <a:srgbClr val="0D0A2C">
              <a:alpha val="95000"/>
            </a:srgbClr>
          </a:solidFill>
          <a:ln w="22860">
            <a:solidFill>
              <a:srgbClr val="4A2C85"/>
            </a:solidFill>
            <a:prstDash val="solid"/>
          </a:ln>
        </p:spPr>
      </p:sp>
      <p:pic>
        <p:nvPicPr>
          <p:cNvPr id="13" name="Image 2" descr="preencoded.png"/>
          <p:cNvPicPr>
            <a:picLocks noChangeAspect="1"/>
          </p:cNvPicPr>
          <p:nvPr/>
        </p:nvPicPr>
        <p:blipFill>
          <a:blip r:embed="rId4"/>
          <a:stretch>
            <a:fillRect/>
          </a:stretch>
        </p:blipFill>
        <p:spPr>
          <a:xfrm>
            <a:off x="770930" y="5310307"/>
            <a:ext cx="91440" cy="1824276"/>
          </a:xfrm>
          <a:prstGeom prst="rect">
            <a:avLst/>
          </a:prstGeom>
        </p:spPr>
      </p:pic>
      <p:sp>
        <p:nvSpPr>
          <p:cNvPr id="14" name="Text 9"/>
          <p:cNvSpPr/>
          <p:nvPr/>
        </p:nvSpPr>
        <p:spPr>
          <a:xfrm>
            <a:off x="1083588" y="5531525"/>
            <a:ext cx="3247430"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Cross-sector Collaboration</a:t>
            </a:r>
            <a:endParaRPr lang="en-US" sz="1950" dirty="0"/>
          </a:p>
        </p:txBody>
      </p:sp>
      <p:sp>
        <p:nvSpPr>
          <p:cNvPr id="15" name="Text 10"/>
          <p:cNvSpPr/>
          <p:nvPr/>
        </p:nvSpPr>
        <p:spPr>
          <a:xfrm>
            <a:off x="1083588" y="5960745"/>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Build networks with fellow practitioners across VET, NGO, and employer sectors. Exchange experiences and develop collaborative approaches that leverage each organisation's strengths.</a:t>
            </a:r>
            <a:endParaRPr lang="en-US" sz="1550" dirty="0"/>
          </a:p>
        </p:txBody>
      </p:sp>
      <p:sp>
        <p:nvSpPr>
          <p:cNvPr id="16" name="Shape 11"/>
          <p:cNvSpPr/>
          <p:nvPr/>
        </p:nvSpPr>
        <p:spPr>
          <a:xfrm>
            <a:off x="7414379" y="5310307"/>
            <a:ext cx="6422231" cy="1824276"/>
          </a:xfrm>
          <a:prstGeom prst="roundRect">
            <a:avLst>
              <a:gd name="adj" fmla="val 6015"/>
            </a:avLst>
          </a:prstGeom>
          <a:solidFill>
            <a:srgbClr val="0D0A2C">
              <a:alpha val="95000"/>
            </a:srgbClr>
          </a:solidFill>
          <a:ln w="22860">
            <a:solidFill>
              <a:srgbClr val="4A2C85"/>
            </a:solidFill>
            <a:prstDash val="solid"/>
          </a:ln>
        </p:spPr>
      </p:sp>
      <p:pic>
        <p:nvPicPr>
          <p:cNvPr id="17" name="Image 3" descr="preencoded.png"/>
          <p:cNvPicPr>
            <a:picLocks noChangeAspect="1"/>
          </p:cNvPicPr>
          <p:nvPr/>
        </p:nvPicPr>
        <p:blipFill>
          <a:blip r:embed="rId4"/>
          <a:stretch>
            <a:fillRect/>
          </a:stretch>
        </p:blipFill>
        <p:spPr>
          <a:xfrm>
            <a:off x="7391519" y="5310307"/>
            <a:ext cx="91440" cy="1824276"/>
          </a:xfrm>
          <a:prstGeom prst="rect">
            <a:avLst/>
          </a:prstGeom>
        </p:spPr>
      </p:pic>
      <p:sp>
        <p:nvSpPr>
          <p:cNvPr id="18" name="Text 12"/>
          <p:cNvSpPr/>
          <p:nvPr/>
        </p:nvSpPr>
        <p:spPr>
          <a:xfrm>
            <a:off x="7704177" y="553152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DCD7E5"/>
                </a:solidFill>
                <a:latin typeface="Montserrat" pitchFamily="34" charset="0"/>
                <a:ea typeface="Montserrat" pitchFamily="34" charset="-122"/>
                <a:cs typeface="Montserrat" pitchFamily="34" charset="-120"/>
              </a:rPr>
              <a:t>Strategic Planning</a:t>
            </a:r>
            <a:endParaRPr lang="en-US" sz="1950" dirty="0"/>
          </a:p>
        </p:txBody>
      </p:sp>
      <p:sp>
        <p:nvSpPr>
          <p:cNvPr id="19" name="Text 13"/>
          <p:cNvSpPr/>
          <p:nvPr/>
        </p:nvSpPr>
        <p:spPr>
          <a:xfrm>
            <a:off x="7704177" y="5960745"/>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Create action plans for implementing inclusive practices within your organisation. Identify barriers, set measurable goals, and develop sustainable integration programmes tailored to your target groups.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53427" y="575667"/>
            <a:ext cx="7147798" cy="588526"/>
          </a:xfrm>
          <a:prstGeom prst="rect">
            <a:avLst/>
          </a:prstGeom>
          <a:noFill/>
          <a:ln/>
        </p:spPr>
        <p:txBody>
          <a:bodyPr wrap="none" lIns="0" tIns="0" rIns="0" bIns="0" rtlCol="0" anchor="t"/>
          <a:lstStyle/>
          <a:p>
            <a:pPr marL="0" indent="0" algn="l">
              <a:lnSpc>
                <a:spcPts val="4600"/>
              </a:lnSpc>
              <a:buNone/>
            </a:pPr>
            <a:r>
              <a:rPr lang="en-US" sz="3700" dirty="0">
                <a:solidFill>
                  <a:srgbClr val="F2F0F4"/>
                </a:solidFill>
                <a:latin typeface="Montserrat" pitchFamily="34" charset="0"/>
                <a:ea typeface="Montserrat" pitchFamily="34" charset="-122"/>
                <a:cs typeface="Montserrat" pitchFamily="34" charset="-120"/>
              </a:rPr>
              <a:t>Interactive Learning Approach</a:t>
            </a:r>
            <a:endParaRPr lang="en-US" sz="3700" dirty="0"/>
          </a:p>
        </p:txBody>
      </p:sp>
      <p:sp>
        <p:nvSpPr>
          <p:cNvPr id="3" name="Text 1"/>
          <p:cNvSpPr/>
          <p:nvPr/>
        </p:nvSpPr>
        <p:spPr>
          <a:xfrm>
            <a:off x="753427" y="1540907"/>
            <a:ext cx="13123545" cy="602694"/>
          </a:xfrm>
          <a:prstGeom prst="rect">
            <a:avLst/>
          </a:prstGeom>
          <a:noFill/>
          <a:ln/>
        </p:spPr>
        <p:txBody>
          <a:bodyPr wrap="square" lIns="0" tIns="0" rIns="0" bIns="0" rtlCol="0" anchor="t"/>
          <a:lstStyle/>
          <a:p>
            <a:pPr marL="0" indent="0" algn="l">
              <a:lnSpc>
                <a:spcPts val="2350"/>
              </a:lnSpc>
              <a:buNone/>
            </a:pPr>
            <a:r>
              <a:rPr lang="en-US" sz="1450" dirty="0">
                <a:solidFill>
                  <a:srgbClr val="DCD7E5"/>
                </a:solidFill>
                <a:latin typeface="Heebo Light" pitchFamily="34" charset="0"/>
                <a:ea typeface="Heebo Light" pitchFamily="34" charset="-122"/>
                <a:cs typeface="Heebo Light" pitchFamily="34" charset="-120"/>
              </a:rPr>
              <a:t>This training prioritises active learning and peer exchange. You'll engage with real-world scenarios, analyse comparative practices across EU member states, and develop solutions collaboratively.</a:t>
            </a:r>
            <a:endParaRPr lang="en-US" sz="1450" dirty="0"/>
          </a:p>
        </p:txBody>
      </p:sp>
      <p:pic>
        <p:nvPicPr>
          <p:cNvPr id="4" name="Image 0" descr="preencoded.png"/>
          <p:cNvPicPr>
            <a:picLocks noChangeAspect="1"/>
          </p:cNvPicPr>
          <p:nvPr/>
        </p:nvPicPr>
        <p:blipFill>
          <a:blip r:embed="rId3"/>
          <a:stretch>
            <a:fillRect/>
          </a:stretch>
        </p:blipFill>
        <p:spPr>
          <a:xfrm>
            <a:off x="761048" y="2477929"/>
            <a:ext cx="3164086" cy="3164086"/>
          </a:xfrm>
          <a:prstGeom prst="rect">
            <a:avLst/>
          </a:prstGeom>
        </p:spPr>
      </p:pic>
      <p:pic>
        <p:nvPicPr>
          <p:cNvPr id="5" name="Image 1" descr="preencoded.png"/>
          <p:cNvPicPr>
            <a:picLocks noChangeAspect="1"/>
          </p:cNvPicPr>
          <p:nvPr/>
        </p:nvPicPr>
        <p:blipFill>
          <a:blip r:embed="rId4"/>
          <a:stretch>
            <a:fillRect/>
          </a:stretch>
        </p:blipFill>
        <p:spPr>
          <a:xfrm>
            <a:off x="4075748" y="2477929"/>
            <a:ext cx="3164086" cy="3164086"/>
          </a:xfrm>
          <a:prstGeom prst="rect">
            <a:avLst/>
          </a:prstGeom>
        </p:spPr>
      </p:pic>
      <p:pic>
        <p:nvPicPr>
          <p:cNvPr id="6" name="Image 2" descr="preencoded.png"/>
          <p:cNvPicPr>
            <a:picLocks noChangeAspect="1"/>
          </p:cNvPicPr>
          <p:nvPr/>
        </p:nvPicPr>
        <p:blipFill>
          <a:blip r:embed="rId5"/>
          <a:stretch>
            <a:fillRect/>
          </a:stretch>
        </p:blipFill>
        <p:spPr>
          <a:xfrm>
            <a:off x="7390448" y="2477929"/>
            <a:ext cx="3164086" cy="3164086"/>
          </a:xfrm>
          <a:prstGeom prst="rect">
            <a:avLst/>
          </a:prstGeom>
        </p:spPr>
      </p:pic>
      <p:pic>
        <p:nvPicPr>
          <p:cNvPr id="7" name="Image 3" descr="preencoded.png"/>
          <p:cNvPicPr>
            <a:picLocks noChangeAspect="1"/>
          </p:cNvPicPr>
          <p:nvPr/>
        </p:nvPicPr>
        <p:blipFill>
          <a:blip r:embed="rId6"/>
          <a:stretch>
            <a:fillRect/>
          </a:stretch>
        </p:blipFill>
        <p:spPr>
          <a:xfrm>
            <a:off x="10705148" y="2477929"/>
            <a:ext cx="3164205" cy="3164205"/>
          </a:xfrm>
          <a:prstGeom prst="rect">
            <a:avLst/>
          </a:prstGeom>
        </p:spPr>
      </p:pic>
      <p:sp>
        <p:nvSpPr>
          <p:cNvPr id="8" name="Shape 2"/>
          <p:cNvSpPr/>
          <p:nvPr/>
        </p:nvSpPr>
        <p:spPr>
          <a:xfrm>
            <a:off x="753427" y="5976461"/>
            <a:ext cx="423743" cy="423743"/>
          </a:xfrm>
          <a:prstGeom prst="roundRect">
            <a:avLst>
              <a:gd name="adj" fmla="val 18669"/>
            </a:avLst>
          </a:prstGeom>
          <a:solidFill>
            <a:srgbClr val="31136C"/>
          </a:solidFill>
          <a:ln w="7620">
            <a:solidFill>
              <a:srgbClr val="4A2C85"/>
            </a:solidFill>
            <a:prstDash val="solid"/>
          </a:ln>
        </p:spPr>
      </p:sp>
      <p:sp>
        <p:nvSpPr>
          <p:cNvPr id="9" name="Text 3"/>
          <p:cNvSpPr/>
          <p:nvPr/>
        </p:nvSpPr>
        <p:spPr>
          <a:xfrm>
            <a:off x="1365528" y="6041112"/>
            <a:ext cx="2628186" cy="294323"/>
          </a:xfrm>
          <a:prstGeom prst="rect">
            <a:avLst/>
          </a:prstGeom>
          <a:noFill/>
          <a:ln/>
        </p:spPr>
        <p:txBody>
          <a:bodyPr wrap="none" lIns="0" tIns="0" rIns="0" bIns="0" rtlCol="0" anchor="t"/>
          <a:lstStyle/>
          <a:p>
            <a:pPr marL="0" indent="0" algn="l">
              <a:lnSpc>
                <a:spcPts val="2300"/>
              </a:lnSpc>
              <a:buNone/>
            </a:pPr>
            <a:r>
              <a:rPr lang="en-US" sz="1850" dirty="0">
                <a:solidFill>
                  <a:srgbClr val="DCD7E5"/>
                </a:solidFill>
                <a:latin typeface="Montserrat" pitchFamily="34" charset="0"/>
                <a:ea typeface="Montserrat" pitchFamily="34" charset="-122"/>
                <a:cs typeface="Montserrat" pitchFamily="34" charset="-120"/>
              </a:rPr>
              <a:t>Interactive Workshops</a:t>
            </a:r>
            <a:endParaRPr lang="en-US" sz="1850" dirty="0"/>
          </a:p>
        </p:txBody>
      </p:sp>
      <p:sp>
        <p:nvSpPr>
          <p:cNvPr id="10" name="Text 4"/>
          <p:cNvSpPr/>
          <p:nvPr/>
        </p:nvSpPr>
        <p:spPr>
          <a:xfrm>
            <a:off x="1365528" y="6448425"/>
            <a:ext cx="3605451" cy="1205389"/>
          </a:xfrm>
          <a:prstGeom prst="rect">
            <a:avLst/>
          </a:prstGeom>
          <a:noFill/>
          <a:ln/>
        </p:spPr>
        <p:txBody>
          <a:bodyPr wrap="square" lIns="0" tIns="0" rIns="0" bIns="0" rtlCol="0" anchor="t"/>
          <a:lstStyle/>
          <a:p>
            <a:pPr marL="0" indent="0" algn="l">
              <a:lnSpc>
                <a:spcPts val="2350"/>
              </a:lnSpc>
              <a:buNone/>
            </a:pPr>
            <a:r>
              <a:rPr lang="en-US" sz="1450" dirty="0">
                <a:solidFill>
                  <a:srgbClr val="DCD7E5"/>
                </a:solidFill>
                <a:latin typeface="Heebo Light" pitchFamily="34" charset="0"/>
                <a:ea typeface="Heebo Light" pitchFamily="34" charset="-122"/>
                <a:cs typeface="Heebo Light" pitchFamily="34" charset="-120"/>
              </a:rPr>
              <a:t>Hands-on sessions where you'll apply concepts to real scenarios, practice new techniques, and receive immediate feedback from facilitators and peers</a:t>
            </a:r>
            <a:endParaRPr lang="en-US" sz="1450" dirty="0"/>
          </a:p>
        </p:txBody>
      </p:sp>
      <p:sp>
        <p:nvSpPr>
          <p:cNvPr id="11" name="Shape 5"/>
          <p:cNvSpPr/>
          <p:nvPr/>
        </p:nvSpPr>
        <p:spPr>
          <a:xfrm>
            <a:off x="5206365" y="5976461"/>
            <a:ext cx="423743" cy="423743"/>
          </a:xfrm>
          <a:prstGeom prst="roundRect">
            <a:avLst>
              <a:gd name="adj" fmla="val 18669"/>
            </a:avLst>
          </a:prstGeom>
          <a:solidFill>
            <a:srgbClr val="31136C"/>
          </a:solidFill>
          <a:ln w="7620">
            <a:solidFill>
              <a:srgbClr val="4A2C85"/>
            </a:solidFill>
            <a:prstDash val="solid"/>
          </a:ln>
        </p:spPr>
      </p:sp>
      <p:sp>
        <p:nvSpPr>
          <p:cNvPr id="12" name="Text 6"/>
          <p:cNvSpPr/>
          <p:nvPr/>
        </p:nvSpPr>
        <p:spPr>
          <a:xfrm>
            <a:off x="5818465" y="6041112"/>
            <a:ext cx="2354461" cy="294323"/>
          </a:xfrm>
          <a:prstGeom prst="rect">
            <a:avLst/>
          </a:prstGeom>
          <a:noFill/>
          <a:ln/>
        </p:spPr>
        <p:txBody>
          <a:bodyPr wrap="none" lIns="0" tIns="0" rIns="0" bIns="0" rtlCol="0" anchor="t"/>
          <a:lstStyle/>
          <a:p>
            <a:pPr marL="0" indent="0" algn="l">
              <a:lnSpc>
                <a:spcPts val="2300"/>
              </a:lnSpc>
              <a:buNone/>
            </a:pPr>
            <a:r>
              <a:rPr lang="en-US" sz="1850" dirty="0">
                <a:solidFill>
                  <a:srgbClr val="DCD7E5"/>
                </a:solidFill>
                <a:latin typeface="Montserrat" pitchFamily="34" charset="0"/>
                <a:ea typeface="Montserrat" pitchFamily="34" charset="-122"/>
                <a:cs typeface="Montserrat" pitchFamily="34" charset="-120"/>
              </a:rPr>
              <a:t>Case Study Analysis</a:t>
            </a:r>
            <a:endParaRPr lang="en-US" sz="1850" dirty="0"/>
          </a:p>
        </p:txBody>
      </p:sp>
      <p:sp>
        <p:nvSpPr>
          <p:cNvPr id="13" name="Text 7"/>
          <p:cNvSpPr/>
          <p:nvPr/>
        </p:nvSpPr>
        <p:spPr>
          <a:xfrm>
            <a:off x="5818465" y="6448425"/>
            <a:ext cx="3605451" cy="1205389"/>
          </a:xfrm>
          <a:prstGeom prst="rect">
            <a:avLst/>
          </a:prstGeom>
          <a:noFill/>
          <a:ln/>
        </p:spPr>
        <p:txBody>
          <a:bodyPr wrap="square" lIns="0" tIns="0" rIns="0" bIns="0" rtlCol="0" anchor="t"/>
          <a:lstStyle/>
          <a:p>
            <a:pPr marL="0" indent="0" algn="l">
              <a:lnSpc>
                <a:spcPts val="2350"/>
              </a:lnSpc>
              <a:buNone/>
            </a:pPr>
            <a:r>
              <a:rPr lang="en-US" sz="1450" dirty="0">
                <a:solidFill>
                  <a:srgbClr val="DCD7E5"/>
                </a:solidFill>
                <a:latin typeface="Heebo Light" pitchFamily="34" charset="0"/>
                <a:ea typeface="Heebo Light" pitchFamily="34" charset="-122"/>
                <a:cs typeface="Heebo Light" pitchFamily="34" charset="-120"/>
              </a:rPr>
              <a:t>Examine successful and challenging integration examples from across the EU, extracting lessons and adapting strategies to your context</a:t>
            </a:r>
            <a:endParaRPr lang="en-US" sz="1450" dirty="0"/>
          </a:p>
        </p:txBody>
      </p:sp>
      <p:sp>
        <p:nvSpPr>
          <p:cNvPr id="14" name="Shape 8"/>
          <p:cNvSpPr/>
          <p:nvPr/>
        </p:nvSpPr>
        <p:spPr>
          <a:xfrm>
            <a:off x="9659303" y="5976461"/>
            <a:ext cx="423743" cy="423743"/>
          </a:xfrm>
          <a:prstGeom prst="roundRect">
            <a:avLst>
              <a:gd name="adj" fmla="val 18669"/>
            </a:avLst>
          </a:prstGeom>
          <a:solidFill>
            <a:srgbClr val="31136C"/>
          </a:solidFill>
          <a:ln w="7620">
            <a:solidFill>
              <a:srgbClr val="4A2C85"/>
            </a:solidFill>
            <a:prstDash val="solid"/>
          </a:ln>
        </p:spPr>
      </p:sp>
      <p:sp>
        <p:nvSpPr>
          <p:cNvPr id="15" name="Text 9"/>
          <p:cNvSpPr/>
          <p:nvPr/>
        </p:nvSpPr>
        <p:spPr>
          <a:xfrm>
            <a:off x="10271403" y="6041112"/>
            <a:ext cx="3020378" cy="294323"/>
          </a:xfrm>
          <a:prstGeom prst="rect">
            <a:avLst/>
          </a:prstGeom>
          <a:noFill/>
          <a:ln/>
        </p:spPr>
        <p:txBody>
          <a:bodyPr wrap="none" lIns="0" tIns="0" rIns="0" bIns="0" rtlCol="0" anchor="t"/>
          <a:lstStyle/>
          <a:p>
            <a:pPr marL="0" indent="0" algn="l">
              <a:lnSpc>
                <a:spcPts val="2300"/>
              </a:lnSpc>
              <a:buNone/>
            </a:pPr>
            <a:r>
              <a:rPr lang="en-US" sz="1850" dirty="0">
                <a:solidFill>
                  <a:srgbClr val="DCD7E5"/>
                </a:solidFill>
                <a:latin typeface="Montserrat" pitchFamily="34" charset="0"/>
                <a:ea typeface="Montserrat" pitchFamily="34" charset="-122"/>
                <a:cs typeface="Montserrat" pitchFamily="34" charset="-120"/>
              </a:rPr>
              <a:t>Collaborative Group Work</a:t>
            </a:r>
            <a:endParaRPr lang="en-US" sz="1850" dirty="0"/>
          </a:p>
        </p:txBody>
      </p:sp>
      <p:sp>
        <p:nvSpPr>
          <p:cNvPr id="16" name="Text 10"/>
          <p:cNvSpPr/>
          <p:nvPr/>
        </p:nvSpPr>
        <p:spPr>
          <a:xfrm>
            <a:off x="10271403" y="6448425"/>
            <a:ext cx="3605451" cy="1205389"/>
          </a:xfrm>
          <a:prstGeom prst="rect">
            <a:avLst/>
          </a:prstGeom>
          <a:noFill/>
          <a:ln/>
        </p:spPr>
        <p:txBody>
          <a:bodyPr wrap="square" lIns="0" tIns="0" rIns="0" bIns="0" rtlCol="0" anchor="t"/>
          <a:lstStyle/>
          <a:p>
            <a:pPr marL="0" indent="0" algn="l">
              <a:lnSpc>
                <a:spcPts val="2350"/>
              </a:lnSpc>
              <a:buNone/>
            </a:pPr>
            <a:r>
              <a:rPr lang="en-US" sz="1450" dirty="0">
                <a:solidFill>
                  <a:srgbClr val="DCD7E5"/>
                </a:solidFill>
                <a:latin typeface="Heebo Light" pitchFamily="34" charset="0"/>
                <a:ea typeface="Heebo Light" pitchFamily="34" charset="-122"/>
                <a:cs typeface="Heebo Light" pitchFamily="34" charset="-120"/>
              </a:rPr>
              <a:t>Work in mixed teams to solve integration challenges, design programmes, and develop implementation plans that benefit from diverse perspectives</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91158" y="499586"/>
            <a:ext cx="6115288" cy="539948"/>
          </a:xfrm>
          <a:prstGeom prst="rect">
            <a:avLst/>
          </a:prstGeom>
          <a:noFill/>
          <a:ln/>
        </p:spPr>
        <p:txBody>
          <a:bodyPr wrap="none" lIns="0" tIns="0" rIns="0" bIns="0" rtlCol="0" anchor="t"/>
          <a:lstStyle/>
          <a:p>
            <a:pPr marL="0" indent="0" algn="l">
              <a:lnSpc>
                <a:spcPts val="4250"/>
              </a:lnSpc>
              <a:buNone/>
            </a:pPr>
            <a:r>
              <a:rPr lang="en-US" sz="3400" dirty="0">
                <a:solidFill>
                  <a:srgbClr val="F2F0F4"/>
                </a:solidFill>
                <a:latin typeface="Montserrat" pitchFamily="34" charset="0"/>
                <a:ea typeface="Montserrat" pitchFamily="34" charset="-122"/>
                <a:cs typeface="Montserrat" pitchFamily="34" charset="-120"/>
              </a:rPr>
              <a:t>Your Journey Over Five Days</a:t>
            </a:r>
            <a:endParaRPr lang="en-US" sz="3400" dirty="0"/>
          </a:p>
        </p:txBody>
      </p:sp>
      <p:sp>
        <p:nvSpPr>
          <p:cNvPr id="3" name="Shape 1"/>
          <p:cNvSpPr/>
          <p:nvPr/>
        </p:nvSpPr>
        <p:spPr>
          <a:xfrm>
            <a:off x="863918" y="1644253"/>
            <a:ext cx="172760" cy="777478"/>
          </a:xfrm>
          <a:prstGeom prst="roundRect">
            <a:avLst>
              <a:gd name="adj" fmla="val 42010"/>
            </a:avLst>
          </a:prstGeom>
          <a:solidFill>
            <a:srgbClr val="31136C"/>
          </a:solidFill>
          <a:ln w="7620">
            <a:solidFill>
              <a:srgbClr val="4A2C85"/>
            </a:solidFill>
            <a:prstDash val="solid"/>
          </a:ln>
        </p:spPr>
      </p:sp>
      <p:sp>
        <p:nvSpPr>
          <p:cNvPr id="4" name="Shape 2"/>
          <p:cNvSpPr/>
          <p:nvPr/>
        </p:nvSpPr>
        <p:spPr>
          <a:xfrm>
            <a:off x="691158" y="1530787"/>
            <a:ext cx="518398" cy="518398"/>
          </a:xfrm>
          <a:prstGeom prst="roundRect">
            <a:avLst>
              <a:gd name="adj" fmla="val 88195"/>
            </a:avLst>
          </a:prstGeom>
          <a:solidFill>
            <a:srgbClr val="31136C"/>
          </a:solidFill>
          <a:ln w="7620">
            <a:solidFill>
              <a:srgbClr val="4A2C85"/>
            </a:solidFill>
            <a:prstDash val="solid"/>
          </a:ln>
        </p:spPr>
      </p:sp>
      <p:pic>
        <p:nvPicPr>
          <p:cNvPr id="5"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20698" y="1660446"/>
            <a:ext cx="259199" cy="259199"/>
          </a:xfrm>
          <a:prstGeom prst="rect">
            <a:avLst/>
          </a:prstGeom>
        </p:spPr>
      </p:pic>
      <p:sp>
        <p:nvSpPr>
          <p:cNvPr id="6" name="Text 3"/>
          <p:cNvSpPr/>
          <p:nvPr/>
        </p:nvSpPr>
        <p:spPr>
          <a:xfrm>
            <a:off x="1382316" y="1557814"/>
            <a:ext cx="2159913" cy="269915"/>
          </a:xfrm>
          <a:prstGeom prst="rect">
            <a:avLst/>
          </a:prstGeom>
          <a:noFill/>
          <a:ln/>
        </p:spPr>
        <p:txBody>
          <a:bodyPr wrap="none" lIns="0" tIns="0" rIns="0" bIns="0" rtlCol="0" anchor="t"/>
          <a:lstStyle/>
          <a:p>
            <a:pPr marL="0" indent="0" algn="l">
              <a:lnSpc>
                <a:spcPts val="2100"/>
              </a:lnSpc>
              <a:buNone/>
            </a:pPr>
            <a:r>
              <a:rPr lang="en-US" sz="1700" dirty="0">
                <a:solidFill>
                  <a:srgbClr val="DCD7E5"/>
                </a:solidFill>
                <a:latin typeface="Montserrat" pitchFamily="34" charset="0"/>
                <a:ea typeface="Montserrat" pitchFamily="34" charset="-122"/>
                <a:cs typeface="Montserrat" pitchFamily="34" charset="-120"/>
              </a:rPr>
              <a:t>Day 1: Foundations</a:t>
            </a:r>
            <a:endParaRPr lang="en-US" sz="1700" dirty="0"/>
          </a:p>
        </p:txBody>
      </p:sp>
      <p:sp>
        <p:nvSpPr>
          <p:cNvPr id="7" name="Text 4"/>
          <p:cNvSpPr/>
          <p:nvPr/>
        </p:nvSpPr>
        <p:spPr>
          <a:xfrm>
            <a:off x="1382316" y="1931313"/>
            <a:ext cx="12556927" cy="276344"/>
          </a:xfrm>
          <a:prstGeom prst="rect">
            <a:avLst/>
          </a:prstGeom>
          <a:noFill/>
          <a:ln/>
        </p:spPr>
        <p:txBody>
          <a:bodyPr wrap="none" lIns="0" tIns="0" rIns="0" bIns="0" rtlCol="0" anchor="t"/>
          <a:lstStyle/>
          <a:p>
            <a:pPr marL="0" indent="0" algn="l">
              <a:lnSpc>
                <a:spcPts val="2150"/>
              </a:lnSpc>
              <a:buNone/>
            </a:pPr>
            <a:r>
              <a:rPr lang="en-US" sz="1350" dirty="0">
                <a:solidFill>
                  <a:srgbClr val="DCD7E5"/>
                </a:solidFill>
                <a:latin typeface="Heebo Light" pitchFamily="34" charset="0"/>
                <a:ea typeface="Heebo Light" pitchFamily="34" charset="-122"/>
                <a:cs typeface="Heebo Light" pitchFamily="34" charset="-120"/>
              </a:rPr>
              <a:t>Understanding vulnerable groups, EU values, and the integration ecosystem. Establishing shared language and learning objectives for the week ahead.</a:t>
            </a:r>
            <a:endParaRPr lang="en-US" sz="1350" dirty="0"/>
          </a:p>
        </p:txBody>
      </p:sp>
      <p:sp>
        <p:nvSpPr>
          <p:cNvPr id="8" name="Shape 5"/>
          <p:cNvSpPr/>
          <p:nvPr/>
        </p:nvSpPr>
        <p:spPr>
          <a:xfrm>
            <a:off x="1123117" y="2853809"/>
            <a:ext cx="172760" cy="1012388"/>
          </a:xfrm>
          <a:prstGeom prst="roundRect">
            <a:avLst>
              <a:gd name="adj" fmla="val 42010"/>
            </a:avLst>
          </a:prstGeom>
          <a:solidFill>
            <a:srgbClr val="31136C"/>
          </a:solidFill>
          <a:ln w="7620">
            <a:solidFill>
              <a:srgbClr val="4A2C85"/>
            </a:solidFill>
            <a:prstDash val="solid"/>
          </a:ln>
        </p:spPr>
      </p:sp>
      <p:sp>
        <p:nvSpPr>
          <p:cNvPr id="9" name="Shape 6"/>
          <p:cNvSpPr/>
          <p:nvPr/>
        </p:nvSpPr>
        <p:spPr>
          <a:xfrm>
            <a:off x="950357" y="2740343"/>
            <a:ext cx="518398" cy="518398"/>
          </a:xfrm>
          <a:prstGeom prst="roundRect">
            <a:avLst>
              <a:gd name="adj" fmla="val 88195"/>
            </a:avLst>
          </a:prstGeom>
          <a:solidFill>
            <a:srgbClr val="31136C"/>
          </a:solidFill>
          <a:ln w="7620">
            <a:solidFill>
              <a:srgbClr val="4A2C85"/>
            </a:solidFill>
            <a:prstDash val="solid"/>
          </a:ln>
        </p:spPr>
      </p:sp>
      <p:pic>
        <p:nvPicPr>
          <p:cNvPr id="10"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1079897" y="2870002"/>
            <a:ext cx="259199" cy="259199"/>
          </a:xfrm>
          <a:prstGeom prst="rect">
            <a:avLst/>
          </a:prstGeom>
        </p:spPr>
      </p:pic>
      <p:sp>
        <p:nvSpPr>
          <p:cNvPr id="11" name="Text 7"/>
          <p:cNvSpPr/>
          <p:nvPr/>
        </p:nvSpPr>
        <p:spPr>
          <a:xfrm>
            <a:off x="1641515" y="2767370"/>
            <a:ext cx="2578298" cy="269915"/>
          </a:xfrm>
          <a:prstGeom prst="rect">
            <a:avLst/>
          </a:prstGeom>
          <a:noFill/>
          <a:ln/>
        </p:spPr>
        <p:txBody>
          <a:bodyPr wrap="none" lIns="0" tIns="0" rIns="0" bIns="0" rtlCol="0" anchor="t"/>
          <a:lstStyle/>
          <a:p>
            <a:pPr marL="0" indent="0" algn="l">
              <a:lnSpc>
                <a:spcPts val="2100"/>
              </a:lnSpc>
              <a:buNone/>
            </a:pPr>
            <a:r>
              <a:rPr lang="en-US" sz="1700" dirty="0">
                <a:solidFill>
                  <a:srgbClr val="DCD7E5"/>
                </a:solidFill>
                <a:latin typeface="Montserrat" pitchFamily="34" charset="0"/>
                <a:ea typeface="Montserrat" pitchFamily="34" charset="-122"/>
                <a:cs typeface="Montserrat" pitchFamily="34" charset="-120"/>
              </a:rPr>
              <a:t>Day 2: Legal Framework</a:t>
            </a:r>
            <a:endParaRPr lang="en-US" sz="1700" dirty="0"/>
          </a:p>
        </p:txBody>
      </p:sp>
      <p:sp>
        <p:nvSpPr>
          <p:cNvPr id="12" name="Text 8"/>
          <p:cNvSpPr/>
          <p:nvPr/>
        </p:nvSpPr>
        <p:spPr>
          <a:xfrm>
            <a:off x="1641515" y="3140869"/>
            <a:ext cx="12297727" cy="552688"/>
          </a:xfrm>
          <a:prstGeom prst="rect">
            <a:avLst/>
          </a:prstGeom>
          <a:noFill/>
          <a:ln/>
        </p:spPr>
        <p:txBody>
          <a:bodyPr wrap="square" lIns="0" tIns="0" rIns="0" bIns="0" rtlCol="0" anchor="t"/>
          <a:lstStyle/>
          <a:p>
            <a:pPr marL="0" indent="0" algn="l">
              <a:lnSpc>
                <a:spcPts val="2150"/>
              </a:lnSpc>
              <a:buNone/>
            </a:pPr>
            <a:r>
              <a:rPr lang="en-US" sz="1350" dirty="0">
                <a:solidFill>
                  <a:srgbClr val="DCD7E5"/>
                </a:solidFill>
                <a:latin typeface="Heebo Light" pitchFamily="34" charset="0"/>
                <a:ea typeface="Heebo Light" pitchFamily="34" charset="-122"/>
                <a:cs typeface="Heebo Light" pitchFamily="34" charset="-120"/>
              </a:rPr>
              <a:t>Deep dive into EU employment legislation, anti-discrimination directives, and member state implementation. Understanding rights, obligations, and enforcement mechanisms.</a:t>
            </a:r>
            <a:endParaRPr lang="en-US" sz="1350" dirty="0"/>
          </a:p>
        </p:txBody>
      </p:sp>
      <p:sp>
        <p:nvSpPr>
          <p:cNvPr id="13" name="Shape 9"/>
          <p:cNvSpPr/>
          <p:nvPr/>
        </p:nvSpPr>
        <p:spPr>
          <a:xfrm>
            <a:off x="1382316" y="4298275"/>
            <a:ext cx="172760" cy="777478"/>
          </a:xfrm>
          <a:prstGeom prst="roundRect">
            <a:avLst>
              <a:gd name="adj" fmla="val 42010"/>
            </a:avLst>
          </a:prstGeom>
          <a:solidFill>
            <a:srgbClr val="31136C"/>
          </a:solidFill>
          <a:ln w="7620">
            <a:solidFill>
              <a:srgbClr val="4A2C85"/>
            </a:solidFill>
            <a:prstDash val="solid"/>
          </a:ln>
        </p:spPr>
      </p:sp>
      <p:sp>
        <p:nvSpPr>
          <p:cNvPr id="14" name="Shape 10"/>
          <p:cNvSpPr/>
          <p:nvPr/>
        </p:nvSpPr>
        <p:spPr>
          <a:xfrm>
            <a:off x="1209556" y="4184809"/>
            <a:ext cx="518398" cy="518398"/>
          </a:xfrm>
          <a:prstGeom prst="roundRect">
            <a:avLst>
              <a:gd name="adj" fmla="val 88195"/>
            </a:avLst>
          </a:prstGeom>
          <a:solidFill>
            <a:srgbClr val="31136C"/>
          </a:solidFill>
          <a:ln w="7620">
            <a:solidFill>
              <a:srgbClr val="4A2C85"/>
            </a:solidFill>
            <a:prstDash val="solid"/>
          </a:ln>
        </p:spPr>
      </p:sp>
      <p:pic>
        <p:nvPicPr>
          <p:cNvPr id="15"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1339096" y="4314468"/>
            <a:ext cx="259199" cy="259199"/>
          </a:xfrm>
          <a:prstGeom prst="rect">
            <a:avLst/>
          </a:prstGeom>
        </p:spPr>
      </p:pic>
      <p:sp>
        <p:nvSpPr>
          <p:cNvPr id="16" name="Text 11"/>
          <p:cNvSpPr/>
          <p:nvPr/>
        </p:nvSpPr>
        <p:spPr>
          <a:xfrm>
            <a:off x="1900714" y="4211836"/>
            <a:ext cx="3041690" cy="269915"/>
          </a:xfrm>
          <a:prstGeom prst="rect">
            <a:avLst/>
          </a:prstGeom>
          <a:noFill/>
          <a:ln/>
        </p:spPr>
        <p:txBody>
          <a:bodyPr wrap="none" lIns="0" tIns="0" rIns="0" bIns="0" rtlCol="0" anchor="t"/>
          <a:lstStyle/>
          <a:p>
            <a:pPr marL="0" indent="0" algn="l">
              <a:lnSpc>
                <a:spcPts val="2100"/>
              </a:lnSpc>
              <a:buNone/>
            </a:pPr>
            <a:r>
              <a:rPr lang="en-US" sz="1700" dirty="0">
                <a:solidFill>
                  <a:srgbClr val="DCD7E5"/>
                </a:solidFill>
                <a:latin typeface="Montserrat" pitchFamily="34" charset="0"/>
                <a:ea typeface="Montserrat" pitchFamily="34" charset="-122"/>
                <a:cs typeface="Montserrat" pitchFamily="34" charset="-120"/>
              </a:rPr>
              <a:t>Day 3: Integration Strategies</a:t>
            </a:r>
            <a:endParaRPr lang="en-US" sz="1700" dirty="0"/>
          </a:p>
        </p:txBody>
      </p:sp>
      <p:sp>
        <p:nvSpPr>
          <p:cNvPr id="17" name="Text 12"/>
          <p:cNvSpPr/>
          <p:nvPr/>
        </p:nvSpPr>
        <p:spPr>
          <a:xfrm>
            <a:off x="1900714" y="4585335"/>
            <a:ext cx="12038528" cy="276344"/>
          </a:xfrm>
          <a:prstGeom prst="rect">
            <a:avLst/>
          </a:prstGeom>
          <a:noFill/>
          <a:ln/>
        </p:spPr>
        <p:txBody>
          <a:bodyPr wrap="none" lIns="0" tIns="0" rIns="0" bIns="0" rtlCol="0" anchor="t"/>
          <a:lstStyle/>
          <a:p>
            <a:pPr marL="0" indent="0" algn="l">
              <a:lnSpc>
                <a:spcPts val="2150"/>
              </a:lnSpc>
              <a:buNone/>
            </a:pPr>
            <a:r>
              <a:rPr lang="en-US" sz="1350" dirty="0">
                <a:solidFill>
                  <a:srgbClr val="DCD7E5"/>
                </a:solidFill>
                <a:latin typeface="Heebo Light" pitchFamily="34" charset="0"/>
                <a:ea typeface="Heebo Light" pitchFamily="34" charset="-122"/>
                <a:cs typeface="Heebo Light" pitchFamily="34" charset="-120"/>
              </a:rPr>
              <a:t>Practical approaches for assessment, skills development, and workplace integration. Learning from successful models and adapting them to your organisation.</a:t>
            </a:r>
            <a:endParaRPr lang="en-US" sz="1350" dirty="0"/>
          </a:p>
        </p:txBody>
      </p:sp>
      <p:sp>
        <p:nvSpPr>
          <p:cNvPr id="18" name="Shape 13"/>
          <p:cNvSpPr/>
          <p:nvPr/>
        </p:nvSpPr>
        <p:spPr>
          <a:xfrm>
            <a:off x="1641515" y="5507831"/>
            <a:ext cx="172760" cy="1012388"/>
          </a:xfrm>
          <a:prstGeom prst="roundRect">
            <a:avLst>
              <a:gd name="adj" fmla="val 42010"/>
            </a:avLst>
          </a:prstGeom>
          <a:solidFill>
            <a:srgbClr val="31136C"/>
          </a:solidFill>
          <a:ln w="7620">
            <a:solidFill>
              <a:srgbClr val="4A2C85"/>
            </a:solidFill>
            <a:prstDash val="solid"/>
          </a:ln>
        </p:spPr>
      </p:sp>
      <p:sp>
        <p:nvSpPr>
          <p:cNvPr id="19" name="Shape 14"/>
          <p:cNvSpPr/>
          <p:nvPr/>
        </p:nvSpPr>
        <p:spPr>
          <a:xfrm>
            <a:off x="1468755" y="5394365"/>
            <a:ext cx="518398" cy="518398"/>
          </a:xfrm>
          <a:prstGeom prst="roundRect">
            <a:avLst>
              <a:gd name="adj" fmla="val 88195"/>
            </a:avLst>
          </a:prstGeom>
          <a:solidFill>
            <a:srgbClr val="31136C"/>
          </a:solidFill>
          <a:ln w="7620">
            <a:solidFill>
              <a:srgbClr val="4A2C85"/>
            </a:solidFill>
            <a:prstDash val="solid"/>
          </a:ln>
        </p:spPr>
      </p:sp>
      <p:pic>
        <p:nvPicPr>
          <p:cNvPr id="20"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1598295" y="5524024"/>
            <a:ext cx="259199" cy="259199"/>
          </a:xfrm>
          <a:prstGeom prst="rect">
            <a:avLst/>
          </a:prstGeom>
        </p:spPr>
      </p:pic>
      <p:sp>
        <p:nvSpPr>
          <p:cNvPr id="21" name="Text 15"/>
          <p:cNvSpPr/>
          <p:nvPr/>
        </p:nvSpPr>
        <p:spPr>
          <a:xfrm>
            <a:off x="2159913" y="5421392"/>
            <a:ext cx="2974777" cy="269915"/>
          </a:xfrm>
          <a:prstGeom prst="rect">
            <a:avLst/>
          </a:prstGeom>
          <a:noFill/>
          <a:ln/>
        </p:spPr>
        <p:txBody>
          <a:bodyPr wrap="none" lIns="0" tIns="0" rIns="0" bIns="0" rtlCol="0" anchor="t"/>
          <a:lstStyle/>
          <a:p>
            <a:pPr marL="0" indent="0" algn="l">
              <a:lnSpc>
                <a:spcPts val="2100"/>
              </a:lnSpc>
              <a:buNone/>
            </a:pPr>
            <a:r>
              <a:rPr lang="en-US" sz="1700" dirty="0">
                <a:solidFill>
                  <a:srgbClr val="DCD7E5"/>
                </a:solidFill>
                <a:latin typeface="Montserrat" pitchFamily="34" charset="0"/>
                <a:ea typeface="Montserrat" pitchFamily="34" charset="-122"/>
                <a:cs typeface="Montserrat" pitchFamily="34" charset="-120"/>
              </a:rPr>
              <a:t>Day 4: Partnership Building</a:t>
            </a:r>
            <a:endParaRPr lang="en-US" sz="1700" dirty="0"/>
          </a:p>
        </p:txBody>
      </p:sp>
      <p:sp>
        <p:nvSpPr>
          <p:cNvPr id="22" name="Text 16"/>
          <p:cNvSpPr/>
          <p:nvPr/>
        </p:nvSpPr>
        <p:spPr>
          <a:xfrm>
            <a:off x="2159913" y="5794891"/>
            <a:ext cx="11779329" cy="552688"/>
          </a:xfrm>
          <a:prstGeom prst="rect">
            <a:avLst/>
          </a:prstGeom>
          <a:noFill/>
          <a:ln/>
        </p:spPr>
        <p:txBody>
          <a:bodyPr wrap="square" lIns="0" tIns="0" rIns="0" bIns="0" rtlCol="0" anchor="t"/>
          <a:lstStyle/>
          <a:p>
            <a:pPr marL="0" indent="0" algn="l">
              <a:lnSpc>
                <a:spcPts val="2150"/>
              </a:lnSpc>
              <a:buNone/>
            </a:pPr>
            <a:r>
              <a:rPr lang="en-US" sz="1350" dirty="0">
                <a:solidFill>
                  <a:srgbClr val="DCD7E5"/>
                </a:solidFill>
                <a:latin typeface="Heebo Light" pitchFamily="34" charset="0"/>
                <a:ea typeface="Heebo Light" pitchFamily="34" charset="-122"/>
                <a:cs typeface="Heebo Light" pitchFamily="34" charset="-120"/>
              </a:rPr>
              <a:t>Developing cross-sector collaborations, engaging employers, and creating sustainable support networks. Building the relationships that enable successful integration.</a:t>
            </a:r>
            <a:endParaRPr lang="en-US" sz="1350" dirty="0"/>
          </a:p>
        </p:txBody>
      </p:sp>
      <p:sp>
        <p:nvSpPr>
          <p:cNvPr id="23" name="Shape 17"/>
          <p:cNvSpPr/>
          <p:nvPr/>
        </p:nvSpPr>
        <p:spPr>
          <a:xfrm>
            <a:off x="1382316" y="6952298"/>
            <a:ext cx="172760" cy="777478"/>
          </a:xfrm>
          <a:prstGeom prst="roundRect">
            <a:avLst>
              <a:gd name="adj" fmla="val 42010"/>
            </a:avLst>
          </a:prstGeom>
          <a:solidFill>
            <a:srgbClr val="31136C"/>
          </a:solidFill>
          <a:ln w="7620">
            <a:solidFill>
              <a:srgbClr val="4A2C85"/>
            </a:solidFill>
            <a:prstDash val="solid"/>
          </a:ln>
        </p:spPr>
      </p:sp>
      <p:sp>
        <p:nvSpPr>
          <p:cNvPr id="24" name="Shape 18"/>
          <p:cNvSpPr/>
          <p:nvPr/>
        </p:nvSpPr>
        <p:spPr>
          <a:xfrm>
            <a:off x="1209556" y="6838831"/>
            <a:ext cx="518398" cy="518398"/>
          </a:xfrm>
          <a:prstGeom prst="roundRect">
            <a:avLst>
              <a:gd name="adj" fmla="val 88195"/>
            </a:avLst>
          </a:prstGeom>
          <a:solidFill>
            <a:srgbClr val="31136C"/>
          </a:solidFill>
          <a:ln w="7620">
            <a:solidFill>
              <a:srgbClr val="4A2C85"/>
            </a:solidFill>
            <a:prstDash val="solid"/>
          </a:ln>
        </p:spPr>
      </p:sp>
      <p:pic>
        <p:nvPicPr>
          <p:cNvPr id="25" name="Image 4" descr="preencoded.png"/>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1339096" y="6968490"/>
            <a:ext cx="259199" cy="259199"/>
          </a:xfrm>
          <a:prstGeom prst="rect">
            <a:avLst/>
          </a:prstGeom>
        </p:spPr>
      </p:pic>
      <p:sp>
        <p:nvSpPr>
          <p:cNvPr id="26" name="Text 19"/>
          <p:cNvSpPr/>
          <p:nvPr/>
        </p:nvSpPr>
        <p:spPr>
          <a:xfrm>
            <a:off x="1900714" y="6865858"/>
            <a:ext cx="2443758" cy="269915"/>
          </a:xfrm>
          <a:prstGeom prst="rect">
            <a:avLst/>
          </a:prstGeom>
          <a:noFill/>
          <a:ln/>
        </p:spPr>
        <p:txBody>
          <a:bodyPr wrap="none" lIns="0" tIns="0" rIns="0" bIns="0" rtlCol="0" anchor="t"/>
          <a:lstStyle/>
          <a:p>
            <a:pPr marL="0" indent="0" algn="l">
              <a:lnSpc>
                <a:spcPts val="2100"/>
              </a:lnSpc>
              <a:buNone/>
            </a:pPr>
            <a:r>
              <a:rPr lang="en-US" sz="1700" dirty="0">
                <a:solidFill>
                  <a:srgbClr val="DCD7E5"/>
                </a:solidFill>
                <a:latin typeface="Montserrat" pitchFamily="34" charset="0"/>
                <a:ea typeface="Montserrat" pitchFamily="34" charset="-122"/>
                <a:cs typeface="Montserrat" pitchFamily="34" charset="-120"/>
              </a:rPr>
              <a:t>Day 5: Action Planning</a:t>
            </a:r>
            <a:endParaRPr lang="en-US" sz="1700" dirty="0"/>
          </a:p>
        </p:txBody>
      </p:sp>
      <p:sp>
        <p:nvSpPr>
          <p:cNvPr id="27" name="Text 20"/>
          <p:cNvSpPr/>
          <p:nvPr/>
        </p:nvSpPr>
        <p:spPr>
          <a:xfrm>
            <a:off x="1900714" y="7239357"/>
            <a:ext cx="12038528" cy="276344"/>
          </a:xfrm>
          <a:prstGeom prst="rect">
            <a:avLst/>
          </a:prstGeom>
          <a:noFill/>
          <a:ln/>
        </p:spPr>
        <p:txBody>
          <a:bodyPr wrap="none" lIns="0" tIns="0" rIns="0" bIns="0" rtlCol="0" anchor="t"/>
          <a:lstStyle/>
          <a:p>
            <a:pPr marL="0" indent="0" algn="l">
              <a:lnSpc>
                <a:spcPts val="2150"/>
              </a:lnSpc>
              <a:buNone/>
            </a:pPr>
            <a:r>
              <a:rPr lang="en-US" sz="1350" dirty="0">
                <a:solidFill>
                  <a:srgbClr val="DCD7E5"/>
                </a:solidFill>
                <a:latin typeface="Heebo Light" pitchFamily="34" charset="0"/>
                <a:ea typeface="Heebo Light" pitchFamily="34" charset="-122"/>
                <a:cs typeface="Heebo Light" pitchFamily="34" charset="-120"/>
              </a:rPr>
              <a:t>Developing your organisational integration strategy, setting measurable goals, and creating implementation roadmaps. Leaving with concrete next steps.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969407"/>
            <a:ext cx="12390477" cy="620078"/>
          </a:xfrm>
          <a:prstGeom prst="rect">
            <a:avLst/>
          </a:prstGeom>
          <a:noFill/>
          <a:ln/>
        </p:spPr>
        <p:txBody>
          <a:bodyPr wrap="none" lIns="0" tIns="0" rIns="0" bIns="0" rtlCol="0" anchor="t"/>
          <a:lstStyle/>
          <a:p>
            <a:pPr marL="0" indent="0" algn="l">
              <a:lnSpc>
                <a:spcPts val="4850"/>
              </a:lnSpc>
              <a:buNone/>
            </a:pPr>
            <a:r>
              <a:rPr lang="en-US" sz="3900" dirty="0">
                <a:solidFill>
                  <a:srgbClr val="F2F0F4"/>
                </a:solidFill>
                <a:latin typeface="Montserrat" pitchFamily="34" charset="0"/>
                <a:ea typeface="Montserrat" pitchFamily="34" charset="-122"/>
                <a:cs typeface="Montserrat" pitchFamily="34" charset="-120"/>
              </a:rPr>
              <a:t>Building a More Inclusive Labour Market Together</a:t>
            </a:r>
            <a:endParaRPr lang="en-US" sz="3900" dirty="0"/>
          </a:p>
        </p:txBody>
      </p:sp>
      <p:sp>
        <p:nvSpPr>
          <p:cNvPr id="3" name="Text 1"/>
          <p:cNvSpPr/>
          <p:nvPr/>
        </p:nvSpPr>
        <p:spPr>
          <a:xfrm>
            <a:off x="793790" y="2065734"/>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Labour market integration of vulnerable groups isn't just a policy priority—it's an economic necessity and moral imperative. The European Union loses billions in potential productivity annually whilst talented individuals remain excluded from employment.</a:t>
            </a:r>
            <a:endParaRPr lang="en-US" sz="1550" dirty="0"/>
          </a:p>
        </p:txBody>
      </p:sp>
      <p:sp>
        <p:nvSpPr>
          <p:cNvPr id="4" name="Text 2"/>
          <p:cNvSpPr/>
          <p:nvPr/>
        </p:nvSpPr>
        <p:spPr>
          <a:xfrm>
            <a:off x="793790" y="3514487"/>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Your work bridges this gap. Through this training, you'll gain the knowledge, tools, and networks to transform lives and strengthen communities. Together, we can create labour markets that truly work for everyone.</a:t>
            </a:r>
            <a:endParaRPr lang="en-US" sz="1550" dirty="0"/>
          </a:p>
        </p:txBody>
      </p:sp>
      <p:sp>
        <p:nvSpPr>
          <p:cNvPr id="5" name="Text 3"/>
          <p:cNvSpPr/>
          <p:nvPr/>
        </p:nvSpPr>
        <p:spPr>
          <a:xfrm>
            <a:off x="793790" y="4645700"/>
            <a:ext cx="7632025" cy="317540"/>
          </a:xfrm>
          <a:prstGeom prst="rect">
            <a:avLst/>
          </a:prstGeom>
          <a:noFill/>
          <a:ln/>
        </p:spPr>
        <p:txBody>
          <a:bodyPr wrap="none" lIns="0" tIns="0" rIns="0" bIns="0" rtlCol="0" anchor="t"/>
          <a:lstStyle/>
          <a:p>
            <a:pPr marL="0" indent="0" algn="l">
              <a:lnSpc>
                <a:spcPts val="2500"/>
              </a:lnSpc>
              <a:buNone/>
            </a:pPr>
            <a:r>
              <a:rPr lang="en-US" sz="1550" b="1" dirty="0">
                <a:solidFill>
                  <a:srgbClr val="DCD7E5"/>
                </a:solidFill>
                <a:latin typeface="Heebo Light" pitchFamily="34" charset="0"/>
                <a:ea typeface="Heebo Light" pitchFamily="34" charset="-122"/>
                <a:cs typeface="Heebo Light" pitchFamily="34" charset="-120"/>
              </a:rPr>
              <a:t>Welcome to this journey of learning, collaboration, and impact.</a:t>
            </a:r>
            <a:endParaRPr lang="en-US" sz="1550" dirty="0"/>
          </a:p>
        </p:txBody>
      </p:sp>
      <p:pic>
        <p:nvPicPr>
          <p:cNvPr id="6" name="Image 0" descr="preencoded.png"/>
          <p:cNvPicPr>
            <a:picLocks noChangeAspect="1"/>
          </p:cNvPicPr>
          <p:nvPr/>
        </p:nvPicPr>
        <p:blipFill>
          <a:blip r:embed="rId3"/>
          <a:stretch>
            <a:fillRect/>
          </a:stretch>
        </p:blipFill>
        <p:spPr>
          <a:xfrm>
            <a:off x="8917543" y="2110383"/>
            <a:ext cx="4926568" cy="492656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1106</Words>
  <Application>Microsoft Office PowerPoint</Application>
  <PresentationFormat>Particularizare</PresentationFormat>
  <Paragraphs>87</Paragraphs>
  <Slides>10</Slides>
  <Notes>10</Notes>
  <HiddenSlides>0</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10</vt:i4>
      </vt:variant>
    </vt:vector>
  </HeadingPairs>
  <TitlesOfParts>
    <vt:vector size="16" baseType="lpstr">
      <vt:lpstr>Calibri</vt:lpstr>
      <vt:lpstr>Montserrat</vt:lpstr>
      <vt:lpstr>Times New Roman</vt:lpstr>
      <vt:lpstr>Arial</vt:lpstr>
      <vt:lpstr>Heebo Light</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2</cp:revision>
  <dcterms:created xsi:type="dcterms:W3CDTF">2025-12-30T15:39:02Z</dcterms:created>
  <dcterms:modified xsi:type="dcterms:W3CDTF">2025-12-30T15:43:26Z</dcterms:modified>
</cp:coreProperties>
</file>