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Inter" panose="020B0604020202020204" charset="0"/>
      <p:regular r:id="rId17"/>
    </p:embeddedFont>
    <p:embeddedFont>
      <p:font typeface="Garamond" panose="02020404030301010803" pitchFamily="18" charset="0"/>
      <p:regular r:id="rId18"/>
      <p:bold r:id="rId19"/>
      <p:italic r:id="rId20"/>
    </p:embeddedFont>
    <p:embeddedFont>
      <p:font typeface="Bricolage Grotesque Semi Bold" panose="020B0604020202020204" charset="0"/>
      <p:regular r:id="rId21"/>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721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u diapozitiv">
    <p:spTree>
      <p:nvGrpSpPr>
        <p:cNvPr id="1" name=""/>
        <p:cNvGrpSpPr/>
        <p:nvPr/>
      </p:nvGrpSpPr>
      <p:grpSpPr>
        <a:xfrm>
          <a:off x="0" y="0"/>
          <a:ext cx="0" cy="0"/>
          <a:chOff x="0" y="0"/>
          <a:chExt cx="0" cy="0"/>
        </a:xfrm>
      </p:grpSpPr>
      <p:grpSp>
        <p:nvGrpSpPr>
          <p:cNvPr id="7" name="Group 6"/>
          <p:cNvGrpSpPr/>
          <p:nvPr/>
        </p:nvGrpSpPr>
        <p:grpSpPr>
          <a:xfrm>
            <a:off x="-20321" y="0"/>
            <a:ext cx="14677392" cy="8227457"/>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3230878" y="2245358"/>
            <a:ext cx="8178803" cy="1818640"/>
          </a:xfrm>
        </p:spPr>
        <p:txBody>
          <a:bodyPr anchor="b">
            <a:noAutofit/>
          </a:bodyPr>
          <a:lstStyle>
            <a:lvl1pPr algn="ctr">
              <a:defRPr sz="6480">
                <a:effectLst/>
              </a:defRPr>
            </a:lvl1pPr>
          </a:lstStyle>
          <a:p>
            <a:r>
              <a:rPr lang="ro-RO" smtClean="0"/>
              <a:t>Clic pentru editare stil titlu</a:t>
            </a:r>
            <a:endParaRPr lang="en-US" dirty="0"/>
          </a:p>
        </p:txBody>
      </p:sp>
      <p:sp>
        <p:nvSpPr>
          <p:cNvPr id="3" name="Subtitle 2"/>
          <p:cNvSpPr>
            <a:spLocks noGrp="1"/>
          </p:cNvSpPr>
          <p:nvPr>
            <p:ph type="subTitle" idx="1"/>
          </p:nvPr>
        </p:nvSpPr>
        <p:spPr>
          <a:xfrm>
            <a:off x="3230878" y="4389117"/>
            <a:ext cx="8178803" cy="1584962"/>
          </a:xfrm>
        </p:spPr>
        <p:txBody>
          <a:bodyPr anchor="t">
            <a:normAutofit/>
          </a:bodyPr>
          <a:lstStyle>
            <a:lvl1pPr marL="0" indent="0" algn="ctr">
              <a:buNone/>
              <a:defRPr sz="2520">
                <a:solidFill>
                  <a:schemeClr val="tx1"/>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ro-RO" smtClean="0"/>
              <a:t>Clic pentru a edita stilul de subtitlu</a:t>
            </a:r>
            <a:endParaRPr lang="en-US" dirty="0"/>
          </a:p>
        </p:txBody>
      </p:sp>
      <p:sp>
        <p:nvSpPr>
          <p:cNvPr id="4" name="Date Placeholder 3"/>
          <p:cNvSpPr>
            <a:spLocks noGrp="1"/>
          </p:cNvSpPr>
          <p:nvPr>
            <p:ph type="dt" sz="half" idx="10"/>
          </p:nvPr>
        </p:nvSpPr>
        <p:spPr>
          <a:xfrm>
            <a:off x="9579879" y="6045196"/>
            <a:ext cx="1076960" cy="335280"/>
          </a:xfrm>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a:xfrm>
            <a:off x="3230877" y="6045196"/>
            <a:ext cx="6257562" cy="335280"/>
          </a:xfrm>
        </p:spPr>
        <p:txBody>
          <a:bodyPr/>
          <a:lstStyle/>
          <a:p>
            <a:endParaRPr lang="en-US" dirty="0"/>
          </a:p>
        </p:txBody>
      </p:sp>
      <p:sp>
        <p:nvSpPr>
          <p:cNvPr id="6" name="Slide Number Placeholder 5"/>
          <p:cNvSpPr>
            <a:spLocks noGrp="1"/>
          </p:cNvSpPr>
          <p:nvPr>
            <p:ph type="sldNum" sz="quarter" idx="12"/>
          </p:nvPr>
        </p:nvSpPr>
        <p:spPr>
          <a:xfrm>
            <a:off x="10748281" y="6045196"/>
            <a:ext cx="661400" cy="335280"/>
          </a:xfrm>
        </p:spPr>
        <p:txBody>
          <a:bodyPr/>
          <a:lstStyle/>
          <a:p>
            <a:fld id="{D57F1E4F-1CFF-5643-939E-217C01CDF565}" type="slidenum">
              <a:rPr lang="en-US" dirty="0"/>
              <a:pPr/>
              <a:t>‹#›</a:t>
            </a:fld>
            <a:endParaRPr lang="en-US" dirty="0"/>
          </a:p>
        </p:txBody>
      </p:sp>
      <p:cxnSp>
        <p:nvCxnSpPr>
          <p:cNvPr id="15" name="Straight Connector 14"/>
          <p:cNvCxnSpPr/>
          <p:nvPr/>
        </p:nvCxnSpPr>
        <p:spPr>
          <a:xfrm>
            <a:off x="3230879" y="4226557"/>
            <a:ext cx="817880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951853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cxnSp>
        <p:nvCxnSpPr>
          <p:cNvPr id="7" name="Straight Connector 6"/>
          <p:cNvCxnSpPr/>
          <p:nvPr/>
        </p:nvCxnSpPr>
        <p:spPr>
          <a:xfrm>
            <a:off x="1675403" y="290575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smtClean="0"/>
              <a:t>Clic pentru editare stil titlu</a:t>
            </a:r>
            <a:endParaRPr lang="en-US" dirty="0"/>
          </a:p>
        </p:txBody>
      </p:sp>
      <p:sp>
        <p:nvSpPr>
          <p:cNvPr id="3" name="Content Placeholder 2"/>
          <p:cNvSpPr>
            <a:spLocks noGrp="1"/>
          </p:cNvSpPr>
          <p:nvPr>
            <p:ph idx="1"/>
          </p:nvPr>
        </p:nvSpPr>
        <p:spPr/>
        <p:txBody>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104748842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418083" y="2103127"/>
            <a:ext cx="9790426" cy="2187017"/>
          </a:xfrm>
        </p:spPr>
        <p:txBody>
          <a:bodyPr anchor="b">
            <a:normAutofit/>
          </a:bodyPr>
          <a:lstStyle>
            <a:lvl1pPr algn="ctr">
              <a:defRPr sz="5280" b="0" cap="none"/>
            </a:lvl1pPr>
          </a:lstStyle>
          <a:p>
            <a:r>
              <a:rPr lang="ro-RO" smtClean="0"/>
              <a:t>Clic pentru editare stil titlu</a:t>
            </a:r>
            <a:endParaRPr lang="en-US" dirty="0"/>
          </a:p>
        </p:txBody>
      </p:sp>
      <p:sp>
        <p:nvSpPr>
          <p:cNvPr id="3" name="Text Placeholder 2"/>
          <p:cNvSpPr>
            <a:spLocks noGrp="1"/>
          </p:cNvSpPr>
          <p:nvPr>
            <p:ph type="body" idx="1"/>
          </p:nvPr>
        </p:nvSpPr>
        <p:spPr>
          <a:xfrm>
            <a:off x="2418080" y="4615262"/>
            <a:ext cx="9790428" cy="1145456"/>
          </a:xfrm>
        </p:spPr>
        <p:txBody>
          <a:bodyPr anchor="t">
            <a:normAutofit/>
          </a:bodyPr>
          <a:lstStyle>
            <a:lvl1pPr marL="0" indent="0" algn="ctr">
              <a:buNone/>
              <a:defRPr sz="288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415268" y="4452702"/>
            <a:ext cx="9796056"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927402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cxnSp>
        <p:nvCxnSpPr>
          <p:cNvPr id="8" name="Straight Connector 7"/>
          <p:cNvCxnSpPr/>
          <p:nvPr/>
        </p:nvCxnSpPr>
        <p:spPr>
          <a:xfrm>
            <a:off x="1675403" y="290575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smtClean="0"/>
              <a:t>Clic pentru editare stil titlu</a:t>
            </a:r>
            <a:endParaRPr lang="en-US" dirty="0"/>
          </a:p>
        </p:txBody>
      </p:sp>
      <p:sp>
        <p:nvSpPr>
          <p:cNvPr id="3" name="Content Placeholder 2"/>
          <p:cNvSpPr>
            <a:spLocks noGrp="1"/>
          </p:cNvSpPr>
          <p:nvPr>
            <p:ph sz="half" idx="1"/>
          </p:nvPr>
        </p:nvSpPr>
        <p:spPr>
          <a:xfrm>
            <a:off x="1558138" y="3072384"/>
            <a:ext cx="5661965" cy="3972154"/>
          </a:xfrm>
        </p:spPr>
        <p:txBody>
          <a:bodyP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Content Placeholder 3"/>
          <p:cNvSpPr>
            <a:spLocks noGrp="1"/>
          </p:cNvSpPr>
          <p:nvPr>
            <p:ph sz="half" idx="2"/>
          </p:nvPr>
        </p:nvSpPr>
        <p:spPr>
          <a:xfrm>
            <a:off x="7417613" y="3072384"/>
            <a:ext cx="5661965" cy="3972154"/>
          </a:xfrm>
        </p:spPr>
        <p:txBody>
          <a:bodyP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96273245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smtClean="0"/>
              <a:t>Clic pentru editare stil titlu</a:t>
            </a:r>
            <a:endParaRPr lang="en-US" dirty="0"/>
          </a:p>
        </p:txBody>
      </p:sp>
      <p:sp>
        <p:nvSpPr>
          <p:cNvPr id="3" name="Text Placeholder 2"/>
          <p:cNvSpPr>
            <a:spLocks noGrp="1"/>
          </p:cNvSpPr>
          <p:nvPr>
            <p:ph type="body" idx="1"/>
          </p:nvPr>
        </p:nvSpPr>
        <p:spPr>
          <a:xfrm>
            <a:off x="1554480" y="3190240"/>
            <a:ext cx="5661965" cy="691514"/>
          </a:xfrm>
        </p:spPr>
        <p:txBody>
          <a:bodyPr anchor="b">
            <a:noAutofit/>
          </a:bodyPr>
          <a:lstStyle>
            <a:lvl1pPr marL="0" indent="0">
              <a:spcBef>
                <a:spcPts val="806"/>
              </a:spcBef>
              <a:spcAft>
                <a:spcPts val="720"/>
              </a:spcAft>
              <a:buNone/>
              <a:defRPr sz="3360" b="0">
                <a:solidFill>
                  <a:schemeClr val="accent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ro-RO" smtClean="0"/>
              <a:t>Clic pentru editare stiluri text Coordonator</a:t>
            </a:r>
          </a:p>
        </p:txBody>
      </p:sp>
      <p:sp>
        <p:nvSpPr>
          <p:cNvPr id="4" name="Content Placeholder 3"/>
          <p:cNvSpPr>
            <a:spLocks noGrp="1"/>
          </p:cNvSpPr>
          <p:nvPr>
            <p:ph sz="half" idx="2"/>
          </p:nvPr>
        </p:nvSpPr>
        <p:spPr>
          <a:xfrm>
            <a:off x="1554480" y="3891915"/>
            <a:ext cx="5661965" cy="3159126"/>
          </a:xfrm>
        </p:spPr>
        <p:txBody>
          <a:bodyPr anchor="t">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Text Placeholder 4"/>
          <p:cNvSpPr>
            <a:spLocks noGrp="1"/>
          </p:cNvSpPr>
          <p:nvPr>
            <p:ph type="body" sz="quarter" idx="3"/>
          </p:nvPr>
        </p:nvSpPr>
        <p:spPr>
          <a:xfrm>
            <a:off x="7416804" y="3190240"/>
            <a:ext cx="5661965" cy="691514"/>
          </a:xfrm>
        </p:spPr>
        <p:txBody>
          <a:bodyPr anchor="b">
            <a:noAutofit/>
          </a:bodyPr>
          <a:lstStyle>
            <a:lvl1pPr marL="0" indent="0">
              <a:spcBef>
                <a:spcPts val="806"/>
              </a:spcBef>
              <a:spcAft>
                <a:spcPts val="720"/>
              </a:spcAft>
              <a:buNone/>
              <a:defRPr sz="3360" b="0">
                <a:solidFill>
                  <a:schemeClr val="accent1"/>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ro-RO" smtClean="0"/>
              <a:t>Clic pentru editare stiluri text Coordonator</a:t>
            </a:r>
          </a:p>
        </p:txBody>
      </p:sp>
      <p:sp>
        <p:nvSpPr>
          <p:cNvPr id="6" name="Content Placeholder 5"/>
          <p:cNvSpPr>
            <a:spLocks noGrp="1"/>
          </p:cNvSpPr>
          <p:nvPr>
            <p:ph sz="quarter" idx="4"/>
          </p:nvPr>
        </p:nvSpPr>
        <p:spPr>
          <a:xfrm>
            <a:off x="7416804" y="3891915"/>
            <a:ext cx="5661965" cy="3159126"/>
          </a:xfrm>
        </p:spPr>
        <p:txBody>
          <a:bodyPr anchor="t">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675403" y="290575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871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mtClean="0"/>
              <a:t>Clic pentru editare stil titlu</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675403" y="290575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876063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2538921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552574" y="1666241"/>
            <a:ext cx="4462146" cy="1645920"/>
          </a:xfrm>
        </p:spPr>
        <p:txBody>
          <a:bodyPr anchor="b">
            <a:normAutofit/>
          </a:bodyPr>
          <a:lstStyle>
            <a:lvl1pPr algn="ctr">
              <a:defRPr sz="2880" b="0"/>
            </a:lvl1pPr>
          </a:lstStyle>
          <a:p>
            <a:r>
              <a:rPr lang="ro-RO" smtClean="0"/>
              <a:t>Clic pentru editare stil titlu</a:t>
            </a:r>
            <a:endParaRPr lang="en-US" dirty="0"/>
          </a:p>
        </p:txBody>
      </p:sp>
      <p:sp>
        <p:nvSpPr>
          <p:cNvPr id="3" name="Content Placeholder 2"/>
          <p:cNvSpPr>
            <a:spLocks noGrp="1"/>
          </p:cNvSpPr>
          <p:nvPr>
            <p:ph idx="1"/>
          </p:nvPr>
        </p:nvSpPr>
        <p:spPr>
          <a:xfrm>
            <a:off x="6502402" y="1178558"/>
            <a:ext cx="6563359" cy="5872482"/>
          </a:xfrm>
        </p:spPr>
        <p:txBody>
          <a:bodyPr anchor="ctr">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Text Placeholder 3"/>
          <p:cNvSpPr>
            <a:spLocks noGrp="1"/>
          </p:cNvSpPr>
          <p:nvPr>
            <p:ph type="body" sz="half" idx="2"/>
          </p:nvPr>
        </p:nvSpPr>
        <p:spPr>
          <a:xfrm>
            <a:off x="1552574" y="3637278"/>
            <a:ext cx="4462146" cy="2926085"/>
          </a:xfrm>
        </p:spPr>
        <p:txBody>
          <a:bodyPr anchor="t">
            <a:normAutofit/>
          </a:bodyPr>
          <a:lstStyle>
            <a:lvl1pPr marL="0" indent="0" algn="ctr">
              <a:buNone/>
              <a:defRPr sz="192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ro-RO" smtClean="0"/>
              <a:t>Clic pentru editare stiluri text Coordonator</a:t>
            </a:r>
          </a:p>
        </p:txBody>
      </p:sp>
      <p:sp>
        <p:nvSpPr>
          <p:cNvPr id="5" name="Date Placeholder 4"/>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675403" y="3495040"/>
            <a:ext cx="42173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27467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554479" y="2260598"/>
            <a:ext cx="7490179" cy="1645920"/>
          </a:xfrm>
        </p:spPr>
        <p:txBody>
          <a:bodyPr anchor="b">
            <a:normAutofit/>
          </a:bodyPr>
          <a:lstStyle>
            <a:lvl1pPr algn="ctr">
              <a:defRPr sz="3360" b="0"/>
            </a:lvl1pPr>
          </a:lstStyle>
          <a:p>
            <a:r>
              <a:rPr lang="ro-RO" smtClean="0"/>
              <a:t>Clic pentru editare stil titlu</a:t>
            </a:r>
            <a:endParaRPr lang="en-US" dirty="0"/>
          </a:p>
        </p:txBody>
      </p:sp>
      <p:sp>
        <p:nvSpPr>
          <p:cNvPr id="17" name="Picture Placeholder 2"/>
          <p:cNvSpPr>
            <a:spLocks noGrp="1" noChangeAspect="1"/>
          </p:cNvSpPr>
          <p:nvPr>
            <p:ph type="pic" idx="1"/>
          </p:nvPr>
        </p:nvSpPr>
        <p:spPr>
          <a:xfrm>
            <a:off x="9713798" y="1249680"/>
            <a:ext cx="3676016" cy="573024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ro-RO" smtClean="0"/>
              <a:t>Faceți clic pe pictogramă pentru a adăuga o imagine</a:t>
            </a:r>
            <a:endParaRPr lang="en-US" dirty="0"/>
          </a:p>
        </p:txBody>
      </p:sp>
      <p:sp>
        <p:nvSpPr>
          <p:cNvPr id="4" name="Text Placeholder 3"/>
          <p:cNvSpPr>
            <a:spLocks noGrp="1"/>
          </p:cNvSpPr>
          <p:nvPr>
            <p:ph type="body" sz="half" idx="2"/>
          </p:nvPr>
        </p:nvSpPr>
        <p:spPr>
          <a:xfrm>
            <a:off x="1554479" y="3906518"/>
            <a:ext cx="7490179" cy="2194560"/>
          </a:xfrm>
        </p:spPr>
        <p:txBody>
          <a:bodyPr anchor="t">
            <a:normAutofit/>
          </a:bodyPr>
          <a:lstStyle>
            <a:lvl1pPr marL="0" indent="0" algn="ctr">
              <a:buNone/>
              <a:defRPr sz="216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ro-RO" smtClean="0"/>
              <a:t>Clic pentru editare stiluri text Coordonator</a:t>
            </a:r>
          </a:p>
        </p:txBody>
      </p:sp>
      <p:sp>
        <p:nvSpPr>
          <p:cNvPr id="5" name="Date Placeholder 4"/>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0669988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554481" y="5778498"/>
            <a:ext cx="11531599" cy="680086"/>
          </a:xfrm>
        </p:spPr>
        <p:txBody>
          <a:bodyPr anchor="b">
            <a:normAutofit/>
          </a:bodyPr>
          <a:lstStyle>
            <a:lvl1pPr algn="ctr">
              <a:defRPr sz="2880" b="0"/>
            </a:lvl1pPr>
          </a:lstStyle>
          <a:p>
            <a:r>
              <a:rPr lang="ro-RO" smtClean="0"/>
              <a:t>Clic pentru editare stil titlu</a:t>
            </a:r>
            <a:endParaRPr lang="en-US" dirty="0"/>
          </a:p>
        </p:txBody>
      </p:sp>
      <p:sp>
        <p:nvSpPr>
          <p:cNvPr id="3" name="Picture Placeholder 2"/>
          <p:cNvSpPr>
            <a:spLocks noGrp="1" noChangeAspect="1"/>
          </p:cNvSpPr>
          <p:nvPr>
            <p:ph type="pic" idx="1"/>
          </p:nvPr>
        </p:nvSpPr>
        <p:spPr>
          <a:xfrm>
            <a:off x="1249713" y="1249679"/>
            <a:ext cx="12127166" cy="4003043"/>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ro-RO" smtClean="0"/>
              <a:t>Faceți clic pe pictogramă pentru a adăuga o imagine</a:t>
            </a:r>
            <a:endParaRPr lang="en-US" dirty="0"/>
          </a:p>
        </p:txBody>
      </p:sp>
      <p:sp>
        <p:nvSpPr>
          <p:cNvPr id="4" name="Text Placeholder 3"/>
          <p:cNvSpPr>
            <a:spLocks noGrp="1"/>
          </p:cNvSpPr>
          <p:nvPr>
            <p:ph type="body" sz="half" idx="2"/>
          </p:nvPr>
        </p:nvSpPr>
        <p:spPr>
          <a:xfrm>
            <a:off x="1554481" y="6458584"/>
            <a:ext cx="11531599" cy="592454"/>
          </a:xfrm>
        </p:spPr>
        <p:txBody>
          <a:bodyPr>
            <a:normAutofit/>
          </a:bodyPr>
          <a:lstStyle>
            <a:lvl1pPr marL="0" indent="0" algn="ctr">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ro-RO" smtClean="0"/>
              <a:t>Clic pentru editare stiluri text Coordonator</a:t>
            </a:r>
          </a:p>
        </p:txBody>
      </p:sp>
      <p:sp>
        <p:nvSpPr>
          <p:cNvPr id="5" name="Date Placeholder 4"/>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4880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1564642" y="1178558"/>
            <a:ext cx="11511278" cy="3545842"/>
          </a:xfrm>
        </p:spPr>
        <p:txBody>
          <a:bodyPr anchor="ctr">
            <a:normAutofit/>
          </a:bodyPr>
          <a:lstStyle>
            <a:lvl1pPr algn="ctr">
              <a:defRPr sz="3840" b="0" cap="none"/>
            </a:lvl1pPr>
          </a:lstStyle>
          <a:p>
            <a:r>
              <a:rPr lang="ro-RO" smtClean="0"/>
              <a:t>Clic pentru editare stil titlu</a:t>
            </a:r>
            <a:endParaRPr lang="en-US" dirty="0"/>
          </a:p>
        </p:txBody>
      </p:sp>
      <p:sp>
        <p:nvSpPr>
          <p:cNvPr id="3" name="Text Placeholder 2"/>
          <p:cNvSpPr>
            <a:spLocks noGrp="1"/>
          </p:cNvSpPr>
          <p:nvPr>
            <p:ph type="body" idx="1"/>
          </p:nvPr>
        </p:nvSpPr>
        <p:spPr>
          <a:xfrm>
            <a:off x="1564642" y="5212080"/>
            <a:ext cx="11511278" cy="1838960"/>
          </a:xfrm>
        </p:spPr>
        <p:txBody>
          <a:bodyPr anchor="ctr">
            <a:normAutofit/>
          </a:bodyPr>
          <a:lstStyle>
            <a:lvl1pPr marL="0" indent="0" algn="ctr">
              <a:buNone/>
              <a:defRPr sz="240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675403" y="496823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882895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735455" y="1178558"/>
            <a:ext cx="11155678" cy="2844802"/>
          </a:xfrm>
        </p:spPr>
        <p:txBody>
          <a:bodyPr anchor="ctr">
            <a:normAutofit/>
          </a:bodyPr>
          <a:lstStyle>
            <a:lvl1pPr algn="ctr">
              <a:defRPr sz="3840" b="0" cap="none">
                <a:solidFill>
                  <a:schemeClr val="tx1"/>
                </a:solidFill>
              </a:defRPr>
            </a:lvl1pPr>
          </a:lstStyle>
          <a:p>
            <a:r>
              <a:rPr lang="ro-RO" smtClean="0"/>
              <a:t>Clic pentru editare stil titlu</a:t>
            </a:r>
            <a:endParaRPr lang="en-US" dirty="0"/>
          </a:p>
        </p:txBody>
      </p:sp>
      <p:sp>
        <p:nvSpPr>
          <p:cNvPr id="10" name="Text Placeholder 9"/>
          <p:cNvSpPr>
            <a:spLocks noGrp="1"/>
          </p:cNvSpPr>
          <p:nvPr>
            <p:ph type="body" sz="quarter" idx="13"/>
          </p:nvPr>
        </p:nvSpPr>
        <p:spPr>
          <a:xfrm>
            <a:off x="2009775" y="4023360"/>
            <a:ext cx="10607042" cy="701040"/>
          </a:xfrm>
        </p:spPr>
        <p:txBody>
          <a:bodyPr anchor="ctr">
            <a:normAutofit/>
          </a:bodyPr>
          <a:lstStyle>
            <a:lvl1pPr marL="0" indent="0" algn="r">
              <a:buFontTx/>
              <a:buNone/>
              <a:defRPr sz="2400"/>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ro-RO" smtClean="0"/>
              <a:t>Clic pentru editare stiluri text Coordonator</a:t>
            </a:r>
          </a:p>
        </p:txBody>
      </p:sp>
      <p:sp>
        <p:nvSpPr>
          <p:cNvPr id="3" name="Text Placeholder 2"/>
          <p:cNvSpPr>
            <a:spLocks noGrp="1"/>
          </p:cNvSpPr>
          <p:nvPr>
            <p:ph type="body" idx="1"/>
          </p:nvPr>
        </p:nvSpPr>
        <p:spPr>
          <a:xfrm>
            <a:off x="1554481" y="5212080"/>
            <a:ext cx="11531599" cy="1838960"/>
          </a:xfrm>
        </p:spPr>
        <p:txBody>
          <a:bodyPr anchor="ctr">
            <a:normAutofit/>
          </a:bodyPr>
          <a:lstStyle>
            <a:lvl1pPr marL="0" indent="0" algn="ctr">
              <a:buNone/>
              <a:defRPr sz="240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1034416" y="1055953"/>
            <a:ext cx="731520" cy="701731"/>
          </a:xfrm>
          <a:prstGeom prst="rect">
            <a:avLst/>
          </a:prstGeom>
        </p:spPr>
        <p:txBody>
          <a:bodyPr vert="horz" lIns="109728" tIns="54864" rIns="109728" bIns="54864" rtlCol="0" anchor="ctr">
            <a:noAutofit/>
          </a:bodyPr>
          <a:lstStyle/>
          <a:p>
            <a:pPr lvl="0"/>
            <a:r>
              <a:rPr lang="en-US" sz="9600" dirty="0">
                <a:solidFill>
                  <a:schemeClr val="tx1"/>
                </a:solidFill>
                <a:effectLst/>
              </a:rPr>
              <a:t>“</a:t>
            </a:r>
          </a:p>
        </p:txBody>
      </p:sp>
      <p:sp>
        <p:nvSpPr>
          <p:cNvPr id="15" name="TextBox 14"/>
          <p:cNvSpPr txBox="1"/>
          <p:nvPr/>
        </p:nvSpPr>
        <p:spPr>
          <a:xfrm>
            <a:off x="12720320" y="3393444"/>
            <a:ext cx="731520" cy="701731"/>
          </a:xfrm>
          <a:prstGeom prst="rect">
            <a:avLst/>
          </a:prstGeom>
        </p:spPr>
        <p:txBody>
          <a:bodyPr vert="horz" lIns="109728" tIns="54864" rIns="109728" bIns="54864" rtlCol="0" anchor="ctr">
            <a:noAutofit/>
          </a:bodyPr>
          <a:lstStyle/>
          <a:p>
            <a:pPr lvl="0" algn="r"/>
            <a:r>
              <a:rPr lang="en-US" sz="9600" dirty="0">
                <a:solidFill>
                  <a:schemeClr val="tx1"/>
                </a:solidFill>
                <a:effectLst/>
              </a:rPr>
              <a:t>”</a:t>
            </a:r>
          </a:p>
        </p:txBody>
      </p:sp>
      <p:cxnSp>
        <p:nvCxnSpPr>
          <p:cNvPr id="19" name="Straight Connector 18"/>
          <p:cNvCxnSpPr/>
          <p:nvPr/>
        </p:nvCxnSpPr>
        <p:spPr>
          <a:xfrm>
            <a:off x="1675403" y="496823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903010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554482" y="3970297"/>
            <a:ext cx="11531602" cy="1762560"/>
          </a:xfrm>
        </p:spPr>
        <p:txBody>
          <a:bodyPr anchor="b">
            <a:normAutofit/>
          </a:bodyPr>
          <a:lstStyle>
            <a:lvl1pPr algn="l">
              <a:defRPr sz="3840" b="0" cap="none"/>
            </a:lvl1pPr>
          </a:lstStyle>
          <a:p>
            <a:r>
              <a:rPr lang="ro-RO" smtClean="0"/>
              <a:t>Clic pentru editare stil titlu</a:t>
            </a:r>
            <a:endParaRPr lang="en-US" dirty="0"/>
          </a:p>
        </p:txBody>
      </p:sp>
      <p:sp>
        <p:nvSpPr>
          <p:cNvPr id="3" name="Text Placeholder 2"/>
          <p:cNvSpPr>
            <a:spLocks noGrp="1"/>
          </p:cNvSpPr>
          <p:nvPr>
            <p:ph type="body" idx="1"/>
          </p:nvPr>
        </p:nvSpPr>
        <p:spPr>
          <a:xfrm>
            <a:off x="1554481" y="5732857"/>
            <a:ext cx="11531602" cy="1032480"/>
          </a:xfrm>
        </p:spPr>
        <p:txBody>
          <a:bodyPr anchor="t">
            <a:normAutofit/>
          </a:bodyPr>
          <a:lstStyle>
            <a:lvl1pPr marL="0" indent="0" algn="l">
              <a:buNone/>
              <a:defRPr sz="240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3837168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735455" y="1178558"/>
            <a:ext cx="11155678" cy="2692402"/>
          </a:xfrm>
        </p:spPr>
        <p:txBody>
          <a:bodyPr anchor="ctr">
            <a:normAutofit/>
          </a:bodyPr>
          <a:lstStyle>
            <a:lvl1pPr algn="ctr">
              <a:defRPr sz="3840" b="0" cap="none">
                <a:solidFill>
                  <a:schemeClr val="tx1"/>
                </a:solidFill>
              </a:defRPr>
            </a:lvl1pPr>
          </a:lstStyle>
          <a:p>
            <a:r>
              <a:rPr lang="ro-RO" smtClean="0"/>
              <a:t>Clic pentru editare stil titlu</a:t>
            </a:r>
            <a:endParaRPr lang="en-US" dirty="0"/>
          </a:p>
        </p:txBody>
      </p:sp>
      <p:sp>
        <p:nvSpPr>
          <p:cNvPr id="23" name="Text Placeholder 2"/>
          <p:cNvSpPr>
            <a:spLocks noGrp="1"/>
          </p:cNvSpPr>
          <p:nvPr>
            <p:ph type="body" idx="13"/>
          </p:nvPr>
        </p:nvSpPr>
        <p:spPr>
          <a:xfrm>
            <a:off x="1554481" y="4367174"/>
            <a:ext cx="11531602" cy="1064362"/>
          </a:xfrm>
        </p:spPr>
        <p:txBody>
          <a:bodyPr anchor="b">
            <a:normAutofit/>
          </a:bodyPr>
          <a:lstStyle>
            <a:lvl1pPr marL="0" indent="0" algn="l">
              <a:spcBef>
                <a:spcPts val="0"/>
              </a:spcBef>
              <a:buNone/>
              <a:defRPr sz="288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3" name="Text Placeholder 2"/>
          <p:cNvSpPr>
            <a:spLocks noGrp="1"/>
          </p:cNvSpPr>
          <p:nvPr>
            <p:ph type="body" idx="1"/>
          </p:nvPr>
        </p:nvSpPr>
        <p:spPr>
          <a:xfrm>
            <a:off x="1554481" y="5435600"/>
            <a:ext cx="11531602" cy="1615440"/>
          </a:xfrm>
        </p:spPr>
        <p:txBody>
          <a:bodyPr anchor="t">
            <a:normAutofit/>
          </a:bodyPr>
          <a:lstStyle>
            <a:lvl1pPr marL="0" indent="0" algn="l">
              <a:buNone/>
              <a:defRPr sz="216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1034416" y="1055953"/>
            <a:ext cx="731520" cy="701731"/>
          </a:xfrm>
          <a:prstGeom prst="rect">
            <a:avLst/>
          </a:prstGeom>
        </p:spPr>
        <p:txBody>
          <a:bodyPr vert="horz" lIns="109728" tIns="54864" rIns="109728" bIns="54864" rtlCol="0" anchor="ctr">
            <a:noAutofit/>
          </a:bodyPr>
          <a:lstStyle/>
          <a:p>
            <a:pPr lvl="0"/>
            <a:r>
              <a:rPr lang="en-US" sz="9600" dirty="0">
                <a:solidFill>
                  <a:schemeClr val="tx1"/>
                </a:solidFill>
                <a:effectLst/>
              </a:rPr>
              <a:t>“</a:t>
            </a:r>
          </a:p>
        </p:txBody>
      </p:sp>
      <p:sp>
        <p:nvSpPr>
          <p:cNvPr id="13" name="TextBox 12"/>
          <p:cNvSpPr txBox="1"/>
          <p:nvPr/>
        </p:nvSpPr>
        <p:spPr>
          <a:xfrm>
            <a:off x="12720320" y="3119113"/>
            <a:ext cx="731520" cy="701731"/>
          </a:xfrm>
          <a:prstGeom prst="rect">
            <a:avLst/>
          </a:prstGeom>
        </p:spPr>
        <p:txBody>
          <a:bodyPr vert="horz" lIns="109728" tIns="54864" rIns="109728" bIns="54864" rtlCol="0" anchor="ctr">
            <a:noAutofit/>
          </a:bodyPr>
          <a:lstStyle/>
          <a:p>
            <a:pPr lvl="0" algn="r"/>
            <a:r>
              <a:rPr lang="en-US" sz="9600" dirty="0">
                <a:solidFill>
                  <a:schemeClr val="tx1"/>
                </a:solidFill>
                <a:effectLst/>
              </a:rPr>
              <a:t>”</a:t>
            </a:r>
          </a:p>
        </p:txBody>
      </p:sp>
      <p:cxnSp>
        <p:nvCxnSpPr>
          <p:cNvPr id="26" name="Straight Connector 25"/>
          <p:cNvCxnSpPr/>
          <p:nvPr/>
        </p:nvCxnSpPr>
        <p:spPr>
          <a:xfrm>
            <a:off x="1675403" y="4114800"/>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176918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1554481" y="1178558"/>
            <a:ext cx="11531599" cy="2692402"/>
          </a:xfrm>
        </p:spPr>
        <p:txBody>
          <a:bodyPr vert="horz" lIns="91440" tIns="45720" rIns="91440" bIns="45720" rtlCol="0" anchor="ctr">
            <a:normAutofit/>
          </a:bodyPr>
          <a:lstStyle>
            <a:lvl1pPr>
              <a:defRPr lang="en-US" b="0" dirty="0"/>
            </a:lvl1pPr>
          </a:lstStyle>
          <a:p>
            <a:pPr marL="0" lvl="0"/>
            <a:r>
              <a:rPr lang="ro-RO" smtClean="0"/>
              <a:t>Clic pentru editare stil titlu</a:t>
            </a:r>
            <a:endParaRPr lang="en-US" dirty="0"/>
          </a:p>
        </p:txBody>
      </p:sp>
      <p:sp>
        <p:nvSpPr>
          <p:cNvPr id="20" name="Text Placeholder 2"/>
          <p:cNvSpPr>
            <a:spLocks noGrp="1"/>
          </p:cNvSpPr>
          <p:nvPr>
            <p:ph type="body" idx="13"/>
          </p:nvPr>
        </p:nvSpPr>
        <p:spPr>
          <a:xfrm>
            <a:off x="1554481" y="4356201"/>
            <a:ext cx="11531602" cy="1009498"/>
          </a:xfrm>
        </p:spPr>
        <p:txBody>
          <a:bodyPr anchor="b">
            <a:normAutofit/>
          </a:bodyPr>
          <a:lstStyle>
            <a:lvl1pPr marL="0" indent="0" algn="l">
              <a:spcBef>
                <a:spcPts val="0"/>
              </a:spcBef>
              <a:buNone/>
              <a:defRPr sz="336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3" name="Text Placeholder 2"/>
          <p:cNvSpPr>
            <a:spLocks noGrp="1"/>
          </p:cNvSpPr>
          <p:nvPr>
            <p:ph type="body" idx="1"/>
          </p:nvPr>
        </p:nvSpPr>
        <p:spPr>
          <a:xfrm>
            <a:off x="1554480" y="5364480"/>
            <a:ext cx="11531604" cy="1686560"/>
          </a:xfrm>
        </p:spPr>
        <p:txBody>
          <a:bodyPr anchor="t">
            <a:normAutofit/>
          </a:bodyPr>
          <a:lstStyle>
            <a:lvl1pPr marL="0" indent="0" algn="l">
              <a:buNone/>
              <a:defRPr sz="216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o-RO" smtClean="0"/>
              <a:t>Clic pentru editare stiluri text Coordonator</a:t>
            </a:r>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675403" y="4114800"/>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373441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o-RO" smtClean="0"/>
              <a:t>Clic pentru editare stil titlu</a:t>
            </a:r>
            <a:endParaRPr lang="en-US" dirty="0"/>
          </a:p>
        </p:txBody>
      </p:sp>
      <p:sp>
        <p:nvSpPr>
          <p:cNvPr id="3" name="Vertical Text Placeholder 2"/>
          <p:cNvSpPr>
            <a:spLocks noGrp="1"/>
          </p:cNvSpPr>
          <p:nvPr>
            <p:ph type="body" orient="vert" idx="1"/>
          </p:nvPr>
        </p:nvSpPr>
        <p:spPr/>
        <p:txBody>
          <a:bodyPr vert="eaVert" ancho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675403" y="2905759"/>
            <a:ext cx="1128875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312270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799228" y="1178558"/>
            <a:ext cx="2269074" cy="5872482"/>
          </a:xfrm>
        </p:spPr>
        <p:txBody>
          <a:bodyPr vert="eaVert"/>
          <a:lstStyle/>
          <a:p>
            <a:r>
              <a:rPr lang="ro-RO" smtClean="0"/>
              <a:t>Clic pentru editare stil titlu</a:t>
            </a:r>
            <a:endParaRPr lang="en-US" dirty="0"/>
          </a:p>
        </p:txBody>
      </p:sp>
      <p:sp>
        <p:nvSpPr>
          <p:cNvPr id="3" name="Vertical Text Placeholder 2"/>
          <p:cNvSpPr>
            <a:spLocks noGrp="1"/>
          </p:cNvSpPr>
          <p:nvPr>
            <p:ph type="body" orient="vert" idx="1"/>
          </p:nvPr>
        </p:nvSpPr>
        <p:spPr>
          <a:xfrm>
            <a:off x="1554478" y="1178558"/>
            <a:ext cx="8919630" cy="5872481"/>
          </a:xfrm>
        </p:spPr>
        <p:txBody>
          <a:bodyPr vert="eaVert" ancho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0636668" y="1188720"/>
            <a:ext cx="0" cy="585216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417950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177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330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149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215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586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92405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3051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9144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9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274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10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098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8883" y="0"/>
            <a:ext cx="14675954" cy="8227457"/>
            <a:chOff x="-15736" y="0"/>
            <a:chExt cx="12229962" cy="6856214"/>
          </a:xfrm>
        </p:grpSpPr>
        <p:pic>
          <p:nvPicPr>
            <p:cNvPr id="8" name="Picture 7" descr="HD-PanelContent.png"/>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3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3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554483" y="1178559"/>
            <a:ext cx="11521435" cy="1564640"/>
          </a:xfrm>
          <a:prstGeom prst="rect">
            <a:avLst/>
          </a:prstGeom>
          <a:effectLst/>
        </p:spPr>
        <p:txBody>
          <a:bodyPr vert="horz" lIns="91440" tIns="45720" rIns="91440" bIns="45720" rtlCol="0" anchor="ctr">
            <a:normAutofit/>
          </a:bodyPr>
          <a:lstStyle/>
          <a:p>
            <a:r>
              <a:rPr lang="ro-RO" smtClean="0"/>
              <a:t>Clic pentru editare stil titlu</a:t>
            </a:r>
            <a:endParaRPr lang="en-US" dirty="0"/>
          </a:p>
        </p:txBody>
      </p:sp>
      <p:sp>
        <p:nvSpPr>
          <p:cNvPr id="3" name="Text Placeholder 2"/>
          <p:cNvSpPr>
            <a:spLocks noGrp="1"/>
          </p:cNvSpPr>
          <p:nvPr>
            <p:ph type="body" idx="1"/>
          </p:nvPr>
        </p:nvSpPr>
        <p:spPr>
          <a:xfrm>
            <a:off x="1554481" y="3068319"/>
            <a:ext cx="11521435" cy="3982723"/>
          </a:xfrm>
          <a:prstGeom prst="rect">
            <a:avLst/>
          </a:prstGeom>
        </p:spPr>
        <p:txBody>
          <a:bodyPr vert="horz" lIns="91440" tIns="45720" rIns="91440" bIns="45720" rtlCol="0" anchor="t">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2"/>
          </p:nvPr>
        </p:nvSpPr>
        <p:spPr>
          <a:xfrm>
            <a:off x="10413001" y="7162800"/>
            <a:ext cx="1920240" cy="33528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B61BEF0D-F0BB-DE4B-95CE-6DB70DBA9567}" type="datetimeFigureOut">
              <a:rPr lang="en-US" dirty="0"/>
              <a:pPr/>
              <a:t>12/29/2025</a:t>
            </a:fld>
            <a:endParaRPr lang="en-US" dirty="0"/>
          </a:p>
        </p:txBody>
      </p:sp>
      <p:sp>
        <p:nvSpPr>
          <p:cNvPr id="5" name="Footer Placeholder 4"/>
          <p:cNvSpPr>
            <a:spLocks noGrp="1"/>
          </p:cNvSpPr>
          <p:nvPr>
            <p:ph type="ftr" sz="quarter" idx="3"/>
          </p:nvPr>
        </p:nvSpPr>
        <p:spPr>
          <a:xfrm>
            <a:off x="1554481" y="7162800"/>
            <a:ext cx="8767080" cy="33528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2424682" y="7162800"/>
            <a:ext cx="651236" cy="33528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96897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sldNum="0" hdr="0" ftr="0" dt="0"/>
  <p:txStyles>
    <p:titleStyle>
      <a:lvl1pPr algn="ctr" defTabSz="548640" rtl="0" eaLnBrk="1" latinLnBrk="0" hangingPunct="1">
        <a:spcBef>
          <a:spcPct val="0"/>
        </a:spcBef>
        <a:buNone/>
        <a:defRPr sz="528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548640" rtl="0" eaLnBrk="1" latinLnBrk="0" hangingPunct="1">
        <a:spcBef>
          <a:spcPct val="20000"/>
        </a:spcBef>
        <a:spcAft>
          <a:spcPts val="720"/>
        </a:spcAft>
        <a:buClr>
          <a:schemeClr val="accent1"/>
        </a:buClr>
        <a:buSzPct val="115000"/>
        <a:buFont typeface="Arial"/>
        <a:buChar char="•"/>
        <a:defRPr sz="2880" kern="1200" cap="none">
          <a:solidFill>
            <a:schemeClr val="tx1">
              <a:lumMod val="85000"/>
              <a:lumOff val="15000"/>
            </a:schemeClr>
          </a:solidFill>
          <a:effectLst/>
          <a:latin typeface="+mn-lt"/>
          <a:ea typeface="+mn-ea"/>
          <a:cs typeface="+mn-cs"/>
        </a:defRPr>
      </a:lvl1pPr>
      <a:lvl2pPr marL="891540" indent="-342900" algn="l" defTabSz="548640" rtl="0" eaLnBrk="1" latinLnBrk="0" hangingPunct="1">
        <a:spcBef>
          <a:spcPct val="20000"/>
        </a:spcBef>
        <a:spcAft>
          <a:spcPts val="72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2pPr>
      <a:lvl3pPr marL="1440180" indent="-342900" algn="l" defTabSz="548640" rtl="0" eaLnBrk="1" latinLnBrk="0" hangingPunct="1">
        <a:spcBef>
          <a:spcPct val="20000"/>
        </a:spcBef>
        <a:spcAft>
          <a:spcPts val="720"/>
        </a:spcAft>
        <a:buClr>
          <a:schemeClr val="accent1"/>
        </a:buClr>
        <a:buSzPct val="115000"/>
        <a:buFont typeface="Arial"/>
        <a:buChar char="•"/>
        <a:defRPr sz="2160" kern="1200" cap="none">
          <a:solidFill>
            <a:schemeClr val="tx1">
              <a:lumMod val="85000"/>
              <a:lumOff val="15000"/>
            </a:schemeClr>
          </a:solidFill>
          <a:effectLst/>
          <a:latin typeface="+mn-lt"/>
          <a:ea typeface="+mn-ea"/>
          <a:cs typeface="+mn-cs"/>
        </a:defRPr>
      </a:lvl3pPr>
      <a:lvl4pPr marL="1851660" indent="-205740" algn="l" defTabSz="548640" rtl="0" eaLnBrk="1" latinLnBrk="0" hangingPunct="1">
        <a:spcBef>
          <a:spcPct val="20000"/>
        </a:spcBef>
        <a:spcAft>
          <a:spcPts val="720"/>
        </a:spcAft>
        <a:buClr>
          <a:schemeClr val="accent1"/>
        </a:buClr>
        <a:buSzPct val="115000"/>
        <a:buFont typeface="Arial"/>
        <a:buChar char="•"/>
        <a:defRPr sz="1920" kern="1200" cap="none">
          <a:solidFill>
            <a:schemeClr val="tx1">
              <a:lumMod val="85000"/>
              <a:lumOff val="15000"/>
            </a:schemeClr>
          </a:solidFill>
          <a:effectLst/>
          <a:latin typeface="+mn-lt"/>
          <a:ea typeface="+mn-ea"/>
          <a:cs typeface="+mn-cs"/>
        </a:defRPr>
      </a:lvl4pPr>
      <a:lvl5pPr marL="2400300" indent="-205740" algn="l" defTabSz="548640" rtl="0" eaLnBrk="1" latinLnBrk="0" hangingPunct="1">
        <a:spcBef>
          <a:spcPct val="20000"/>
        </a:spcBef>
        <a:spcAft>
          <a:spcPts val="720"/>
        </a:spcAft>
        <a:buClr>
          <a:schemeClr val="accent1"/>
        </a:buClr>
        <a:buSzPct val="115000"/>
        <a:buFont typeface="Arial"/>
        <a:buChar char="•"/>
        <a:defRPr sz="1680" kern="1200" cap="none">
          <a:solidFill>
            <a:schemeClr val="tx1">
              <a:lumMod val="85000"/>
              <a:lumOff val="15000"/>
            </a:schemeClr>
          </a:solidFill>
          <a:effectLst/>
          <a:latin typeface="+mn-lt"/>
          <a:ea typeface="+mn-ea"/>
          <a:cs typeface="+mn-cs"/>
        </a:defRPr>
      </a:lvl5pPr>
      <a:lvl6pPr marL="3017520" indent="-274320" algn="l" defTabSz="548640" rtl="0" eaLnBrk="1" latinLnBrk="0" hangingPunct="1">
        <a:spcBef>
          <a:spcPct val="20000"/>
        </a:spcBef>
        <a:spcAft>
          <a:spcPts val="720"/>
        </a:spcAft>
        <a:buClr>
          <a:schemeClr val="accent1"/>
        </a:buClr>
        <a:buSzPct val="115000"/>
        <a:buFont typeface="Arial"/>
        <a:buChar char="•"/>
        <a:defRPr sz="1680" kern="1200" cap="none">
          <a:solidFill>
            <a:schemeClr val="tx1">
              <a:lumMod val="85000"/>
              <a:lumOff val="15000"/>
            </a:schemeClr>
          </a:solidFill>
          <a:effectLst/>
          <a:latin typeface="+mn-lt"/>
          <a:ea typeface="+mn-ea"/>
          <a:cs typeface="+mn-cs"/>
        </a:defRPr>
      </a:lvl6pPr>
      <a:lvl7pPr marL="3566160" indent="-274320" algn="l" defTabSz="548640" rtl="0" eaLnBrk="1" latinLnBrk="0" hangingPunct="1">
        <a:spcBef>
          <a:spcPct val="20000"/>
        </a:spcBef>
        <a:spcAft>
          <a:spcPts val="720"/>
        </a:spcAft>
        <a:buClr>
          <a:schemeClr val="accent1"/>
        </a:buClr>
        <a:buSzPct val="115000"/>
        <a:buFont typeface="Arial"/>
        <a:buChar char="•"/>
        <a:defRPr sz="1680" kern="1200" cap="none">
          <a:solidFill>
            <a:schemeClr val="tx1">
              <a:lumMod val="85000"/>
              <a:lumOff val="15000"/>
            </a:schemeClr>
          </a:solidFill>
          <a:effectLst/>
          <a:latin typeface="+mn-lt"/>
          <a:ea typeface="+mn-ea"/>
          <a:cs typeface="+mn-cs"/>
        </a:defRPr>
      </a:lvl7pPr>
      <a:lvl8pPr marL="4114800" indent="-274320" algn="l" defTabSz="548640" rtl="0" eaLnBrk="1" latinLnBrk="0" hangingPunct="1">
        <a:spcBef>
          <a:spcPct val="20000"/>
        </a:spcBef>
        <a:spcAft>
          <a:spcPts val="720"/>
        </a:spcAft>
        <a:buClr>
          <a:schemeClr val="accent1"/>
        </a:buClr>
        <a:buSzPct val="115000"/>
        <a:buFont typeface="Arial"/>
        <a:buChar char="•"/>
        <a:defRPr sz="1680" kern="1200" cap="none">
          <a:solidFill>
            <a:schemeClr val="tx1">
              <a:lumMod val="85000"/>
              <a:lumOff val="15000"/>
            </a:schemeClr>
          </a:solidFill>
          <a:effectLst/>
          <a:latin typeface="+mn-lt"/>
          <a:ea typeface="+mn-ea"/>
          <a:cs typeface="+mn-cs"/>
        </a:defRPr>
      </a:lvl8pPr>
      <a:lvl9pPr marL="4663440" indent="-274320" algn="l" defTabSz="548640" rtl="0" eaLnBrk="1" latinLnBrk="0" hangingPunct="1">
        <a:spcBef>
          <a:spcPct val="20000"/>
        </a:spcBef>
        <a:spcAft>
          <a:spcPts val="720"/>
        </a:spcAft>
        <a:buClr>
          <a:schemeClr val="accent1"/>
        </a:buClr>
        <a:buSzPct val="115000"/>
        <a:buFont typeface="Arial"/>
        <a:buChar char="•"/>
        <a:defRPr sz="1680" kern="1200" cap="none">
          <a:solidFill>
            <a:schemeClr val="tx1">
              <a:lumMod val="85000"/>
              <a:lumOff val="15000"/>
            </a:schemeClr>
          </a:solidFill>
          <a:effectLst/>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9.jpeg"/><Relationship Id="rId5" Type="http://schemas.openxmlformats.org/officeDocument/2006/relationships/image" Target="file:///C:\Users\ISJ_INFO\Downloads\PHOTO-2024-07-22-12-58-56.jpg" TargetMode="Externa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6-7.sv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6-5.svg"/><Relationship Id="rId5" Type="http://schemas.openxmlformats.org/officeDocument/2006/relationships/image" Target="../media/image-6-3.sv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2718316"/>
            <a:ext cx="7556421" cy="1860233"/>
          </a:xfrm>
          <a:prstGeom prst="rect">
            <a:avLst/>
          </a:prstGeom>
          <a:noFill/>
          <a:ln/>
        </p:spPr>
        <p:txBody>
          <a:bodyPr wrap="squar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Unemployment in Athlone: A Regional Labour Market Overview</a:t>
            </a:r>
            <a:endParaRPr lang="en-US" sz="3900" dirty="0"/>
          </a:p>
        </p:txBody>
      </p:sp>
      <p:sp>
        <p:nvSpPr>
          <p:cNvPr id="4" name="Text 1"/>
          <p:cNvSpPr/>
          <p:nvPr/>
        </p:nvSpPr>
        <p:spPr>
          <a:xfrm>
            <a:off x="793790" y="4876205"/>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Understanding labour market dynamics in Ireland's Midlands through data-driven analysis and regional economic trends</a:t>
            </a:r>
            <a:endParaRPr lang="en-US" sz="1550" dirty="0"/>
          </a:p>
        </p:txBody>
      </p:sp>
      <p:sp>
        <p:nvSpPr>
          <p:cNvPr id="5" name="Rectangle 1"/>
          <p:cNvSpPr>
            <a:spLocks noChangeArrowheads="1"/>
          </p:cNvSpPr>
          <p:nvPr/>
        </p:nvSpPr>
        <p:spPr bwMode="auto">
          <a:xfrm>
            <a:off x="2740924" y="5061"/>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Programme</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 KA220-VET - Cooperation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partnerships</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vocational</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education</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ro-RO" altLang="ro-RO" sz="1200" b="1"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and</a:t>
            </a:r>
            <a:r>
              <a:rPr kumimoji="0" lang="ro-RO" altLang="ro-RO"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training</a:t>
            </a:r>
            <a:endParaRPr kumimoji="0" lang="ro-RO" altLang="ro-RO"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dirty="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211516" y="1055783"/>
            <a:ext cx="1384753" cy="14160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9639" y="6164655"/>
            <a:ext cx="2216552" cy="7017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406009"/>
            <a:ext cx="9742170"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Athlone: Economic Heart of the Midlands</a:t>
            </a:r>
            <a:endParaRPr lang="en-US" sz="3900" dirty="0"/>
          </a:p>
        </p:txBody>
      </p:sp>
      <p:sp>
        <p:nvSpPr>
          <p:cNvPr id="3" name="Text 1"/>
          <p:cNvSpPr/>
          <p:nvPr/>
        </p:nvSpPr>
        <p:spPr>
          <a:xfrm>
            <a:off x="793790" y="250233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Athlone stands as a </a:t>
            </a:r>
            <a:r>
              <a:rPr lang="en-US" sz="1550" b="1" dirty="0">
                <a:solidFill>
                  <a:srgbClr val="2C2926"/>
                </a:solidFill>
                <a:latin typeface="Inter" pitchFamily="34" charset="0"/>
                <a:ea typeface="Inter" pitchFamily="34" charset="-122"/>
                <a:cs typeface="Inter" pitchFamily="34" charset="-120"/>
              </a:rPr>
              <a:t>key urban centre in County Westmeath</a:t>
            </a:r>
            <a:r>
              <a:rPr lang="en-US" sz="1550" dirty="0">
                <a:solidFill>
                  <a:srgbClr val="2C2926"/>
                </a:solidFill>
                <a:latin typeface="Inter" pitchFamily="34" charset="0"/>
                <a:ea typeface="Inter" pitchFamily="34" charset="-122"/>
                <a:cs typeface="Inter" pitchFamily="34" charset="-120"/>
              </a:rPr>
              <a:t>, positioned strategically within Ireland's Midlands Region. With a population of approximately </a:t>
            </a:r>
            <a:r>
              <a:rPr lang="en-US" sz="1550" b="1" dirty="0">
                <a:solidFill>
                  <a:srgbClr val="2C2926"/>
                </a:solidFill>
                <a:latin typeface="Inter" pitchFamily="34" charset="0"/>
                <a:ea typeface="Inter" pitchFamily="34" charset="-122"/>
                <a:cs typeface="Inter" pitchFamily="34" charset="-120"/>
              </a:rPr>
              <a:t>22,800 residents</a:t>
            </a:r>
            <a:r>
              <a:rPr lang="en-US" sz="1550" dirty="0">
                <a:solidFill>
                  <a:srgbClr val="2C2926"/>
                </a:solidFill>
                <a:latin typeface="Inter" pitchFamily="34" charset="0"/>
                <a:ea typeface="Inter" pitchFamily="34" charset="-122"/>
                <a:cs typeface="Inter" pitchFamily="34" charset="-120"/>
              </a:rPr>
              <a:t> according to the 2022 census, the town serves as one of the main regional hubs for employment and services across the midlands.</a:t>
            </a:r>
            <a:endParaRPr lang="en-US" sz="1550" dirty="0"/>
          </a:p>
        </p:txBody>
      </p:sp>
      <p:sp>
        <p:nvSpPr>
          <p:cNvPr id="4" name="Text 2"/>
          <p:cNvSpPr/>
          <p:nvPr/>
        </p:nvSpPr>
        <p:spPr>
          <a:xfrm>
            <a:off x="1285518" y="4186476"/>
            <a:ext cx="7632025" cy="1587698"/>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The town's central location and robust infrastructure have established it as a vital economic anchor, supporting diverse employment sectors including retail, healthcare, education, logistics, and light manufacturing. This economic diversification provides Athlone with greater resilience compared to more rural areas of the county.</a:t>
            </a:r>
            <a:endParaRPr lang="en-US" sz="1550" dirty="0"/>
          </a:p>
        </p:txBody>
      </p:sp>
      <p:sp>
        <p:nvSpPr>
          <p:cNvPr id="5" name="Text 3"/>
          <p:cNvSpPr/>
          <p:nvPr/>
        </p:nvSpPr>
        <p:spPr>
          <a:xfrm>
            <a:off x="8917543" y="2646164"/>
            <a:ext cx="4926568" cy="654963"/>
          </a:xfrm>
          <a:prstGeom prst="rect">
            <a:avLst/>
          </a:prstGeom>
          <a:noFill/>
          <a:ln/>
        </p:spPr>
        <p:txBody>
          <a:bodyPr wrap="none" lIns="0" tIns="0" rIns="0" bIns="0" rtlCol="0" anchor="t"/>
          <a:lstStyle/>
          <a:p>
            <a:pPr marL="0" indent="0" algn="ctr">
              <a:lnSpc>
                <a:spcPts val="5150"/>
              </a:lnSpc>
              <a:buNone/>
            </a:pPr>
            <a:r>
              <a:rPr lang="en-US" sz="5150" dirty="0">
                <a:solidFill>
                  <a:srgbClr val="2C2926"/>
                </a:solidFill>
                <a:latin typeface="Bricolage Grotesque Semi Bold" pitchFamily="34" charset="0"/>
                <a:ea typeface="Bricolage Grotesque Semi Bold" pitchFamily="34" charset="-122"/>
                <a:cs typeface="Bricolage Grotesque Semi Bold" pitchFamily="34" charset="-120"/>
              </a:rPr>
              <a:t>22.8K</a:t>
            </a:r>
            <a:endParaRPr lang="en-US" sz="5150" dirty="0"/>
          </a:p>
        </p:txBody>
      </p:sp>
      <p:sp>
        <p:nvSpPr>
          <p:cNvPr id="6" name="Text 4"/>
          <p:cNvSpPr/>
          <p:nvPr/>
        </p:nvSpPr>
        <p:spPr>
          <a:xfrm>
            <a:off x="10140315" y="3549134"/>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Population</a:t>
            </a:r>
            <a:endParaRPr lang="en-US" sz="1950" dirty="0"/>
          </a:p>
        </p:txBody>
      </p:sp>
      <p:sp>
        <p:nvSpPr>
          <p:cNvPr id="7" name="Text 5"/>
          <p:cNvSpPr/>
          <p:nvPr/>
        </p:nvSpPr>
        <p:spPr>
          <a:xfrm>
            <a:off x="8917543" y="4057650"/>
            <a:ext cx="4926568" cy="317540"/>
          </a:xfrm>
          <a:prstGeom prst="rect">
            <a:avLst/>
          </a:prstGeom>
          <a:noFill/>
          <a:ln/>
        </p:spPr>
        <p:txBody>
          <a:bodyPr wrap="none" lIns="0" tIns="0" rIns="0" bIns="0" rtlCol="0" anchor="t"/>
          <a:lstStyle/>
          <a:p>
            <a:pPr marL="0" indent="0" algn="ctr">
              <a:lnSpc>
                <a:spcPts val="2500"/>
              </a:lnSpc>
              <a:buNone/>
            </a:pPr>
            <a:r>
              <a:rPr lang="en-US" sz="1550" dirty="0">
                <a:solidFill>
                  <a:srgbClr val="2C2926"/>
                </a:solidFill>
                <a:latin typeface="Inter" pitchFamily="34" charset="0"/>
                <a:ea typeface="Inter" pitchFamily="34" charset="-122"/>
                <a:cs typeface="Inter" pitchFamily="34" charset="-120"/>
              </a:rPr>
              <a:t>2022 census figure</a:t>
            </a:r>
            <a:endParaRPr lang="en-US" sz="1550" dirty="0"/>
          </a:p>
        </p:txBody>
      </p:sp>
      <p:sp>
        <p:nvSpPr>
          <p:cNvPr id="8" name="Text 6"/>
          <p:cNvSpPr/>
          <p:nvPr/>
        </p:nvSpPr>
        <p:spPr>
          <a:xfrm>
            <a:off x="8917543" y="4871204"/>
            <a:ext cx="4926568" cy="654963"/>
          </a:xfrm>
          <a:prstGeom prst="rect">
            <a:avLst/>
          </a:prstGeom>
          <a:noFill/>
          <a:ln/>
        </p:spPr>
        <p:txBody>
          <a:bodyPr wrap="none" lIns="0" tIns="0" rIns="0" bIns="0" rtlCol="0" anchor="t"/>
          <a:lstStyle/>
          <a:p>
            <a:pPr marL="0" indent="0" algn="ctr">
              <a:lnSpc>
                <a:spcPts val="5150"/>
              </a:lnSpc>
              <a:buNone/>
            </a:pPr>
            <a:r>
              <a:rPr lang="en-US" sz="5150" dirty="0">
                <a:solidFill>
                  <a:srgbClr val="2C2926"/>
                </a:solidFill>
                <a:latin typeface="Bricolage Grotesque Semi Bold" pitchFamily="34" charset="0"/>
                <a:ea typeface="Bricolage Grotesque Semi Bold" pitchFamily="34" charset="-122"/>
                <a:cs typeface="Bricolage Grotesque Semi Bold" pitchFamily="34" charset="-120"/>
              </a:rPr>
              <a:t>1</a:t>
            </a:r>
            <a:endParaRPr lang="en-US" sz="5150" dirty="0"/>
          </a:p>
        </p:txBody>
      </p:sp>
      <p:sp>
        <p:nvSpPr>
          <p:cNvPr id="9" name="Text 7"/>
          <p:cNvSpPr/>
          <p:nvPr/>
        </p:nvSpPr>
        <p:spPr>
          <a:xfrm>
            <a:off x="10140315" y="5774174"/>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Regional hub</a:t>
            </a:r>
            <a:endParaRPr lang="en-US" sz="1950" dirty="0"/>
          </a:p>
        </p:txBody>
      </p:sp>
      <p:sp>
        <p:nvSpPr>
          <p:cNvPr id="10" name="Text 8"/>
          <p:cNvSpPr/>
          <p:nvPr/>
        </p:nvSpPr>
        <p:spPr>
          <a:xfrm>
            <a:off x="8917543" y="6282690"/>
            <a:ext cx="4926568" cy="317540"/>
          </a:xfrm>
          <a:prstGeom prst="rect">
            <a:avLst/>
          </a:prstGeom>
          <a:noFill/>
          <a:ln/>
        </p:spPr>
        <p:txBody>
          <a:bodyPr wrap="none" lIns="0" tIns="0" rIns="0" bIns="0" rtlCol="0" anchor="t"/>
          <a:lstStyle/>
          <a:p>
            <a:pPr marL="0" indent="0" algn="ctr">
              <a:lnSpc>
                <a:spcPts val="2500"/>
              </a:lnSpc>
              <a:buNone/>
            </a:pPr>
            <a:r>
              <a:rPr lang="en-US" sz="1550" dirty="0">
                <a:solidFill>
                  <a:srgbClr val="2C2926"/>
                </a:solidFill>
                <a:latin typeface="Inter" pitchFamily="34" charset="0"/>
                <a:ea typeface="Inter" pitchFamily="34" charset="-122"/>
                <a:cs typeface="Inter" pitchFamily="34" charset="-120"/>
              </a:rPr>
              <a:t>Main employment centre</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10181" y="497562"/>
            <a:ext cx="7696438" cy="1131094"/>
          </a:xfrm>
          <a:prstGeom prst="rect">
            <a:avLst/>
          </a:prstGeom>
          <a:noFill/>
          <a:ln/>
        </p:spPr>
        <p:txBody>
          <a:bodyPr wrap="square" lIns="0" tIns="0" rIns="0" bIns="0" rtlCol="0" anchor="t"/>
          <a:lstStyle/>
          <a:p>
            <a:pPr marL="0" indent="0" algn="l">
              <a:lnSpc>
                <a:spcPts val="4450"/>
              </a:lnSpc>
              <a:buNone/>
            </a:pPr>
            <a:r>
              <a:rPr lang="en-US" sz="3550" dirty="0">
                <a:solidFill>
                  <a:srgbClr val="2C2926"/>
                </a:solidFill>
                <a:latin typeface="Bricolage Grotesque Semi Bold" pitchFamily="34" charset="0"/>
                <a:ea typeface="Bricolage Grotesque Semi Bold" pitchFamily="34" charset="-122"/>
                <a:cs typeface="Bricolage Grotesque Semi Bold" pitchFamily="34" charset="-120"/>
              </a:rPr>
              <a:t>Data Limitations and Regional Context</a:t>
            </a:r>
            <a:endParaRPr lang="en-US" sz="3550" dirty="0"/>
          </a:p>
        </p:txBody>
      </p:sp>
      <p:sp>
        <p:nvSpPr>
          <p:cNvPr id="4" name="Shape 1"/>
          <p:cNvSpPr/>
          <p:nvPr/>
        </p:nvSpPr>
        <p:spPr>
          <a:xfrm>
            <a:off x="6210181" y="1899999"/>
            <a:ext cx="3757732" cy="2825591"/>
          </a:xfrm>
          <a:prstGeom prst="roundRect">
            <a:avLst>
              <a:gd name="adj" fmla="val 3883"/>
            </a:avLst>
          </a:prstGeom>
          <a:solidFill>
            <a:srgbClr val="FFFFFF">
              <a:alpha val="95000"/>
            </a:srgbClr>
          </a:solidFill>
          <a:ln w="22860">
            <a:solidFill>
              <a:srgbClr val="F8ECD3"/>
            </a:solidFill>
            <a:prstDash val="solid"/>
          </a:ln>
        </p:spPr>
      </p:sp>
      <p:pic>
        <p:nvPicPr>
          <p:cNvPr id="5" name="Image 1" descr="preencoded.png"/>
          <p:cNvPicPr>
            <a:picLocks noChangeAspect="1"/>
          </p:cNvPicPr>
          <p:nvPr/>
        </p:nvPicPr>
        <p:blipFill>
          <a:blip r:embed="rId4"/>
          <a:stretch>
            <a:fillRect/>
          </a:stretch>
        </p:blipFill>
        <p:spPr>
          <a:xfrm>
            <a:off x="6187321" y="1899999"/>
            <a:ext cx="91440" cy="2825591"/>
          </a:xfrm>
          <a:prstGeom prst="rect">
            <a:avLst/>
          </a:prstGeom>
        </p:spPr>
      </p:pic>
      <p:sp>
        <p:nvSpPr>
          <p:cNvPr id="6" name="Text 2"/>
          <p:cNvSpPr/>
          <p:nvPr/>
        </p:nvSpPr>
        <p:spPr>
          <a:xfrm>
            <a:off x="6482477" y="2103715"/>
            <a:ext cx="2375178" cy="282773"/>
          </a:xfrm>
          <a:prstGeom prst="rect">
            <a:avLst/>
          </a:prstGeom>
          <a:noFill/>
          <a:ln/>
        </p:spPr>
        <p:txBody>
          <a:bodyPr wrap="none" lIns="0" tIns="0" rIns="0" bIns="0" rtlCol="0" anchor="t"/>
          <a:lstStyle/>
          <a:p>
            <a:pPr marL="0" indent="0" algn="l">
              <a:lnSpc>
                <a:spcPts val="220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Local Data Availability</a:t>
            </a:r>
            <a:endParaRPr lang="en-US" sz="1750" dirty="0"/>
          </a:p>
        </p:txBody>
      </p:sp>
      <p:sp>
        <p:nvSpPr>
          <p:cNvPr id="7" name="Text 3"/>
          <p:cNvSpPr/>
          <p:nvPr/>
        </p:nvSpPr>
        <p:spPr>
          <a:xfrm>
            <a:off x="6482477" y="2494955"/>
            <a:ext cx="3281720" cy="2026920"/>
          </a:xfrm>
          <a:prstGeom prst="rect">
            <a:avLst/>
          </a:prstGeom>
          <a:noFill/>
          <a:ln/>
        </p:spPr>
        <p:txBody>
          <a:bodyPr wrap="square" lIns="0" tIns="0" rIns="0" bIns="0" rtlCol="0" anchor="t"/>
          <a:lstStyle/>
          <a:p>
            <a:pPr marL="0" indent="0" algn="l">
              <a:lnSpc>
                <a:spcPts val="2250"/>
              </a:lnSpc>
              <a:buNone/>
            </a:pPr>
            <a:r>
              <a:rPr lang="en-US" sz="1400" dirty="0">
                <a:solidFill>
                  <a:srgbClr val="2C2926"/>
                </a:solidFill>
                <a:latin typeface="Inter" pitchFamily="34" charset="0"/>
                <a:ea typeface="Inter" pitchFamily="34" charset="-122"/>
                <a:cs typeface="Inter" pitchFamily="34" charset="-120"/>
              </a:rPr>
              <a:t>Specific monthly unemployment figures for Athlone alone are </a:t>
            </a:r>
            <a:r>
              <a:rPr lang="en-US" sz="1400" b="1" dirty="0">
                <a:solidFill>
                  <a:srgbClr val="2C2926"/>
                </a:solidFill>
                <a:latin typeface="Inter" pitchFamily="34" charset="0"/>
                <a:ea typeface="Inter" pitchFamily="34" charset="-122"/>
                <a:cs typeface="Inter" pitchFamily="34" charset="-120"/>
              </a:rPr>
              <a:t>not routinely published</a:t>
            </a:r>
            <a:r>
              <a:rPr lang="en-US" sz="1400" dirty="0">
                <a:solidFill>
                  <a:srgbClr val="2C2926"/>
                </a:solidFill>
                <a:latin typeface="Inter" pitchFamily="34" charset="0"/>
                <a:ea typeface="Inter" pitchFamily="34" charset="-122"/>
                <a:cs typeface="Inter" pitchFamily="34" charset="-120"/>
              </a:rPr>
              <a:t> by the Central Statistics Office (CSO). Labour market analysis must therefore rely on broader county-level data to understand local trends.</a:t>
            </a:r>
            <a:endParaRPr lang="en-US" sz="1400" dirty="0"/>
          </a:p>
        </p:txBody>
      </p:sp>
      <p:sp>
        <p:nvSpPr>
          <p:cNvPr id="8" name="Shape 4"/>
          <p:cNvSpPr/>
          <p:nvPr/>
        </p:nvSpPr>
        <p:spPr>
          <a:xfrm>
            <a:off x="10148768" y="1899999"/>
            <a:ext cx="3757851" cy="2825591"/>
          </a:xfrm>
          <a:prstGeom prst="roundRect">
            <a:avLst>
              <a:gd name="adj" fmla="val 3883"/>
            </a:avLst>
          </a:prstGeom>
          <a:solidFill>
            <a:srgbClr val="FFFFFF">
              <a:alpha val="95000"/>
            </a:srgbClr>
          </a:solidFill>
          <a:ln w="22860">
            <a:solidFill>
              <a:srgbClr val="F8ECD3"/>
            </a:solidFill>
            <a:prstDash val="solid"/>
          </a:ln>
        </p:spPr>
      </p:sp>
      <p:pic>
        <p:nvPicPr>
          <p:cNvPr id="9" name="Image 2" descr="preencoded.png"/>
          <p:cNvPicPr>
            <a:picLocks noChangeAspect="1"/>
          </p:cNvPicPr>
          <p:nvPr/>
        </p:nvPicPr>
        <p:blipFill>
          <a:blip r:embed="rId4"/>
          <a:stretch>
            <a:fillRect/>
          </a:stretch>
        </p:blipFill>
        <p:spPr>
          <a:xfrm>
            <a:off x="10125908" y="1899999"/>
            <a:ext cx="91440" cy="2825591"/>
          </a:xfrm>
          <a:prstGeom prst="rect">
            <a:avLst/>
          </a:prstGeom>
        </p:spPr>
      </p:pic>
      <p:sp>
        <p:nvSpPr>
          <p:cNvPr id="10" name="Text 5"/>
          <p:cNvSpPr/>
          <p:nvPr/>
        </p:nvSpPr>
        <p:spPr>
          <a:xfrm>
            <a:off x="10421064" y="2103715"/>
            <a:ext cx="2585323" cy="282773"/>
          </a:xfrm>
          <a:prstGeom prst="rect">
            <a:avLst/>
          </a:prstGeom>
          <a:noFill/>
          <a:ln/>
        </p:spPr>
        <p:txBody>
          <a:bodyPr wrap="none" lIns="0" tIns="0" rIns="0" bIns="0" rtlCol="0" anchor="t"/>
          <a:lstStyle/>
          <a:p>
            <a:pPr marL="0" indent="0" algn="l">
              <a:lnSpc>
                <a:spcPts val="220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County-Level Indicators</a:t>
            </a:r>
            <a:endParaRPr lang="en-US" sz="1750" dirty="0"/>
          </a:p>
        </p:txBody>
      </p:sp>
      <p:sp>
        <p:nvSpPr>
          <p:cNvPr id="11" name="Text 6"/>
          <p:cNvSpPr/>
          <p:nvPr/>
        </p:nvSpPr>
        <p:spPr>
          <a:xfrm>
            <a:off x="10421064" y="2494955"/>
            <a:ext cx="3281839" cy="2026920"/>
          </a:xfrm>
          <a:prstGeom prst="rect">
            <a:avLst/>
          </a:prstGeom>
          <a:noFill/>
          <a:ln/>
        </p:spPr>
        <p:txBody>
          <a:bodyPr wrap="square" lIns="0" tIns="0" rIns="0" bIns="0" rtlCol="0" anchor="t"/>
          <a:lstStyle/>
          <a:p>
            <a:pPr marL="0" indent="0" algn="l">
              <a:lnSpc>
                <a:spcPts val="2250"/>
              </a:lnSpc>
              <a:buNone/>
            </a:pPr>
            <a:r>
              <a:rPr lang="en-US" sz="1400" dirty="0">
                <a:solidFill>
                  <a:srgbClr val="2C2926"/>
                </a:solidFill>
                <a:latin typeface="Inter" pitchFamily="34" charset="0"/>
                <a:ea typeface="Inter" pitchFamily="34" charset="-122"/>
                <a:cs typeface="Inter" pitchFamily="34" charset="-120"/>
              </a:rPr>
              <a:t>County Westmeath unemployment data from the April 2022 census provides the most reliable proxy for understanding Athlone's labour market conditions, given the town's role as the principal employment centre.</a:t>
            </a:r>
            <a:endParaRPr lang="en-US" sz="1400" dirty="0"/>
          </a:p>
        </p:txBody>
      </p:sp>
      <p:sp>
        <p:nvSpPr>
          <p:cNvPr id="12" name="Shape 7"/>
          <p:cNvSpPr/>
          <p:nvPr/>
        </p:nvSpPr>
        <p:spPr>
          <a:xfrm>
            <a:off x="6210181" y="4906447"/>
            <a:ext cx="3757732" cy="2825591"/>
          </a:xfrm>
          <a:prstGeom prst="roundRect">
            <a:avLst>
              <a:gd name="adj" fmla="val 3883"/>
            </a:avLst>
          </a:prstGeom>
          <a:solidFill>
            <a:srgbClr val="FFFFFF">
              <a:alpha val="95000"/>
            </a:srgbClr>
          </a:solidFill>
          <a:ln w="22860">
            <a:solidFill>
              <a:srgbClr val="F8ECD3"/>
            </a:solidFill>
            <a:prstDash val="solid"/>
          </a:ln>
        </p:spPr>
      </p:sp>
      <p:pic>
        <p:nvPicPr>
          <p:cNvPr id="13" name="Image 3" descr="preencoded.png"/>
          <p:cNvPicPr>
            <a:picLocks noChangeAspect="1"/>
          </p:cNvPicPr>
          <p:nvPr/>
        </p:nvPicPr>
        <p:blipFill>
          <a:blip r:embed="rId4"/>
          <a:stretch>
            <a:fillRect/>
          </a:stretch>
        </p:blipFill>
        <p:spPr>
          <a:xfrm>
            <a:off x="6187321" y="4906447"/>
            <a:ext cx="91440" cy="2825591"/>
          </a:xfrm>
          <a:prstGeom prst="rect">
            <a:avLst/>
          </a:prstGeom>
        </p:spPr>
      </p:pic>
      <p:sp>
        <p:nvSpPr>
          <p:cNvPr id="14" name="Text 8"/>
          <p:cNvSpPr/>
          <p:nvPr/>
        </p:nvSpPr>
        <p:spPr>
          <a:xfrm>
            <a:off x="6482477" y="5110163"/>
            <a:ext cx="2587943" cy="282773"/>
          </a:xfrm>
          <a:prstGeom prst="rect">
            <a:avLst/>
          </a:prstGeom>
          <a:noFill/>
          <a:ln/>
        </p:spPr>
        <p:txBody>
          <a:bodyPr wrap="none" lIns="0" tIns="0" rIns="0" bIns="0" rtlCol="0" anchor="t"/>
          <a:lstStyle/>
          <a:p>
            <a:pPr marL="0" indent="0" algn="l">
              <a:lnSpc>
                <a:spcPts val="2200"/>
              </a:lnSpc>
              <a:buNone/>
            </a:pPr>
            <a:r>
              <a:rPr lang="en-US" sz="1750" dirty="0">
                <a:solidFill>
                  <a:srgbClr val="2C2926"/>
                </a:solidFill>
                <a:latin typeface="Bricolage Grotesque Semi Bold" pitchFamily="34" charset="0"/>
                <a:ea typeface="Bricolage Grotesque Semi Bold" pitchFamily="34" charset="-122"/>
                <a:cs typeface="Bricolage Grotesque Semi Bold" pitchFamily="34" charset="-120"/>
              </a:rPr>
              <a:t>Regional Benchmarking</a:t>
            </a:r>
            <a:endParaRPr lang="en-US" sz="1750" dirty="0"/>
          </a:p>
        </p:txBody>
      </p:sp>
      <p:sp>
        <p:nvSpPr>
          <p:cNvPr id="15" name="Text 9"/>
          <p:cNvSpPr/>
          <p:nvPr/>
        </p:nvSpPr>
        <p:spPr>
          <a:xfrm>
            <a:off x="6482477" y="5501402"/>
            <a:ext cx="3281720" cy="2026920"/>
          </a:xfrm>
          <a:prstGeom prst="rect">
            <a:avLst/>
          </a:prstGeom>
          <a:noFill/>
          <a:ln/>
        </p:spPr>
        <p:txBody>
          <a:bodyPr wrap="square" lIns="0" tIns="0" rIns="0" bIns="0" rtlCol="0" anchor="t"/>
          <a:lstStyle/>
          <a:p>
            <a:pPr marL="0" indent="0" algn="l">
              <a:lnSpc>
                <a:spcPts val="2250"/>
              </a:lnSpc>
              <a:buNone/>
            </a:pPr>
            <a:r>
              <a:rPr lang="en-US" sz="1400" dirty="0">
                <a:solidFill>
                  <a:srgbClr val="2C2926"/>
                </a:solidFill>
                <a:latin typeface="Inter" pitchFamily="34" charset="0"/>
                <a:ea typeface="Inter" pitchFamily="34" charset="-122"/>
                <a:cs typeface="Inter" pitchFamily="34" charset="-120"/>
              </a:rPr>
              <a:t>Athlone typically mirrors county labour market trends whilst often benefiting from greater economic diversification and stronger connectivity to larger labour markets compared with more rural parts of Westmeath.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062288" y="179743"/>
            <a:ext cx="7920871" cy="392073"/>
          </a:xfrm>
          <a:prstGeom prst="rect">
            <a:avLst/>
          </a:prstGeom>
          <a:noFill/>
          <a:ln/>
        </p:spPr>
        <p:txBody>
          <a:bodyPr wrap="none" lIns="0" tIns="0" rIns="0" bIns="0" rtlCol="0" anchor="t"/>
          <a:lstStyle/>
          <a:p>
            <a:pPr marL="0" indent="0" algn="l">
              <a:lnSpc>
                <a:spcPts val="3050"/>
              </a:lnSpc>
              <a:buNone/>
            </a:pPr>
            <a:r>
              <a:rPr lang="en-US" sz="2450" dirty="0">
                <a:solidFill>
                  <a:srgbClr val="2C2926"/>
                </a:solidFill>
                <a:latin typeface="Bricolage Grotesque Semi Bold" pitchFamily="34" charset="0"/>
                <a:ea typeface="Bricolage Grotesque Semi Bold" pitchFamily="34" charset="-122"/>
                <a:cs typeface="Bricolage Grotesque Semi Bold" pitchFamily="34" charset="-120"/>
              </a:rPr>
              <a:t>Westmeath Unemployment: A Story of Improvement</a:t>
            </a:r>
            <a:endParaRPr lang="en-US" sz="2450" dirty="0"/>
          </a:p>
        </p:txBody>
      </p:sp>
      <p:sp>
        <p:nvSpPr>
          <p:cNvPr id="3" name="Text 1"/>
          <p:cNvSpPr/>
          <p:nvPr/>
        </p:nvSpPr>
        <p:spPr>
          <a:xfrm>
            <a:off x="878486" y="975739"/>
            <a:ext cx="13626465" cy="200739"/>
          </a:xfrm>
          <a:prstGeom prst="rect">
            <a:avLst/>
          </a:prstGeom>
          <a:noFill/>
          <a:ln/>
        </p:spPr>
        <p:txBody>
          <a:bodyPr wrap="none" lIns="0" tIns="0" rIns="0" bIns="0" rtlCol="0" anchor="t"/>
          <a:lstStyle/>
          <a:p>
            <a:pPr marL="0" indent="0" algn="l">
              <a:lnSpc>
                <a:spcPts val="1550"/>
              </a:lnSpc>
              <a:buNone/>
            </a:pPr>
            <a:r>
              <a:rPr lang="en-US" sz="1200" dirty="0">
                <a:solidFill>
                  <a:srgbClr val="2C2926"/>
                </a:solidFill>
                <a:latin typeface="Inter" pitchFamily="34" charset="0"/>
                <a:ea typeface="Inter" pitchFamily="34" charset="-122"/>
                <a:cs typeface="Inter" pitchFamily="34" charset="-120"/>
              </a:rPr>
              <a:t>County Westmeath has experienced a </a:t>
            </a:r>
            <a:r>
              <a:rPr lang="en-US" sz="1200" b="1" dirty="0">
                <a:solidFill>
                  <a:srgbClr val="2C2926"/>
                </a:solidFill>
                <a:latin typeface="Inter" pitchFamily="34" charset="0"/>
                <a:ea typeface="Inter" pitchFamily="34" charset="-122"/>
                <a:cs typeface="Inter" pitchFamily="34" charset="-120"/>
              </a:rPr>
              <a:t>remarkable transformation</a:t>
            </a:r>
            <a:r>
              <a:rPr lang="en-US" sz="1200" dirty="0">
                <a:solidFill>
                  <a:srgbClr val="2C2926"/>
                </a:solidFill>
                <a:latin typeface="Inter" pitchFamily="34" charset="0"/>
                <a:ea typeface="Inter" pitchFamily="34" charset="-122"/>
                <a:cs typeface="Inter" pitchFamily="34" charset="-120"/>
              </a:rPr>
              <a:t> in its labour market over recent years, with unemployment rates declining substantially from post-crisis peaks.</a:t>
            </a:r>
            <a:endParaRPr lang="en-US" sz="1200" dirty="0"/>
          </a:p>
        </p:txBody>
      </p:sp>
      <p:pic>
        <p:nvPicPr>
          <p:cNvPr id="4" name="Image 0" descr="preencoded.png"/>
          <p:cNvPicPr>
            <a:picLocks noChangeAspect="1"/>
          </p:cNvPicPr>
          <p:nvPr/>
        </p:nvPicPr>
        <p:blipFill>
          <a:blip r:embed="rId3"/>
          <a:stretch>
            <a:fillRect/>
          </a:stretch>
        </p:blipFill>
        <p:spPr>
          <a:xfrm>
            <a:off x="1172583" y="1439823"/>
            <a:ext cx="11449779" cy="6411789"/>
          </a:xfrm>
          <a:prstGeom prst="rect">
            <a:avLst/>
          </a:prstGeom>
        </p:spPr>
      </p:pic>
      <p:sp>
        <p:nvSpPr>
          <p:cNvPr id="5" name="Text 2"/>
          <p:cNvSpPr/>
          <p:nvPr/>
        </p:nvSpPr>
        <p:spPr>
          <a:xfrm>
            <a:off x="501968" y="9101733"/>
            <a:ext cx="13626465" cy="401479"/>
          </a:xfrm>
          <a:prstGeom prst="rect">
            <a:avLst/>
          </a:prstGeom>
          <a:noFill/>
          <a:ln/>
        </p:spPr>
        <p:txBody>
          <a:bodyPr wrap="square" lIns="0" tIns="0" rIns="0" bIns="0" rtlCol="0" anchor="t"/>
          <a:lstStyle/>
          <a:p>
            <a:pPr marL="0" indent="0" algn="l">
              <a:lnSpc>
                <a:spcPts val="1550"/>
              </a:lnSpc>
              <a:buNone/>
            </a:pPr>
            <a:r>
              <a:rPr lang="en-US" sz="950" dirty="0">
                <a:solidFill>
                  <a:srgbClr val="2C2926"/>
                </a:solidFill>
                <a:latin typeface="Inter" pitchFamily="34" charset="0"/>
                <a:ea typeface="Inter" pitchFamily="34" charset="-122"/>
                <a:cs typeface="Inter" pitchFamily="34" charset="-120"/>
              </a:rPr>
              <a:t>The unemployment rate in Westmeath stood at approximately </a:t>
            </a:r>
            <a:r>
              <a:rPr lang="en-US" sz="950" b="1" dirty="0">
                <a:solidFill>
                  <a:srgbClr val="2C2926"/>
                </a:solidFill>
                <a:highlight>
                  <a:srgbClr val="E7BF6A"/>
                </a:highlight>
                <a:latin typeface="Inter" pitchFamily="34" charset="0"/>
                <a:ea typeface="Inter" pitchFamily="34" charset="-122"/>
                <a:cs typeface="Inter" pitchFamily="34" charset="-120"/>
              </a:rPr>
              <a:t>9% in 2022</a:t>
            </a:r>
            <a:r>
              <a:rPr lang="en-US" sz="950" dirty="0">
                <a:solidFill>
                  <a:srgbClr val="2C2926"/>
                </a:solidFill>
                <a:latin typeface="Inter" pitchFamily="34" charset="0"/>
                <a:ea typeface="Inter" pitchFamily="34" charset="-122"/>
                <a:cs typeface="Inter" pitchFamily="34" charset="-120"/>
              </a:rPr>
              <a:t>, representing a substantial decline from 16% in 2016. Whilst this improvement is significant, the county rate remains above the current national unemployment rate, suggesting ongoing structural challenges in the regional labour market.</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84908" y="0"/>
            <a:ext cx="7191613" cy="584359"/>
          </a:xfrm>
          <a:prstGeom prst="rect">
            <a:avLst/>
          </a:prstGeom>
          <a:noFill/>
          <a:ln/>
        </p:spPr>
        <p:txBody>
          <a:bodyPr wrap="none" lIns="0" tIns="0" rIns="0" bIns="0" rtlCol="0" anchor="t"/>
          <a:lstStyle/>
          <a:p>
            <a:pPr marL="0" indent="0" algn="l">
              <a:lnSpc>
                <a:spcPts val="4600"/>
              </a:lnSpc>
              <a:buNone/>
            </a:pPr>
            <a:r>
              <a:rPr lang="en-US" sz="3650" dirty="0">
                <a:solidFill>
                  <a:srgbClr val="2C2926"/>
                </a:solidFill>
                <a:latin typeface="Bricolage Grotesque Semi Bold" pitchFamily="34" charset="0"/>
                <a:ea typeface="Bricolage Grotesque Semi Bold" pitchFamily="34" charset="-122"/>
                <a:cs typeface="Bricolage Grotesque Semi Bold" pitchFamily="34" charset="-120"/>
              </a:rPr>
              <a:t>National Labour Market Context</a:t>
            </a:r>
            <a:endParaRPr lang="en-US" sz="3650" dirty="0"/>
          </a:p>
        </p:txBody>
      </p:sp>
      <p:pic>
        <p:nvPicPr>
          <p:cNvPr id="3" name="Image 0" descr="preencoded.png"/>
          <p:cNvPicPr>
            <a:picLocks noChangeAspect="1"/>
          </p:cNvPicPr>
          <p:nvPr/>
        </p:nvPicPr>
        <p:blipFill>
          <a:blip r:embed="rId3"/>
          <a:stretch>
            <a:fillRect/>
          </a:stretch>
        </p:blipFill>
        <p:spPr>
          <a:xfrm>
            <a:off x="941708" y="1008691"/>
            <a:ext cx="6339007" cy="6339007"/>
          </a:xfrm>
          <a:prstGeom prst="rect">
            <a:avLst/>
          </a:prstGeom>
        </p:spPr>
      </p:pic>
      <p:sp>
        <p:nvSpPr>
          <p:cNvPr id="4" name="Text 1"/>
          <p:cNvSpPr/>
          <p:nvPr/>
        </p:nvSpPr>
        <p:spPr>
          <a:xfrm>
            <a:off x="7550944" y="1566148"/>
            <a:ext cx="3965615" cy="350639"/>
          </a:xfrm>
          <a:prstGeom prst="rect">
            <a:avLst/>
          </a:prstGeom>
          <a:noFill/>
          <a:ln/>
        </p:spPr>
        <p:txBody>
          <a:bodyPr wrap="none" lIns="0" tIns="0" rIns="0" bIns="0" rtlCol="0" anchor="t"/>
          <a:lstStyle/>
          <a:p>
            <a:pPr marL="0" indent="0" algn="l">
              <a:lnSpc>
                <a:spcPts val="2750"/>
              </a:lnSpc>
              <a:buNone/>
            </a:pPr>
            <a:r>
              <a:rPr lang="en-US" sz="2200" dirty="0">
                <a:solidFill>
                  <a:srgbClr val="2C2926"/>
                </a:solidFill>
                <a:latin typeface="Bricolage Grotesque Semi Bold" pitchFamily="34" charset="0"/>
                <a:ea typeface="Bricolage Grotesque Semi Bold" pitchFamily="34" charset="-122"/>
                <a:cs typeface="Bricolage Grotesque Semi Bold" pitchFamily="34" charset="-120"/>
              </a:rPr>
              <a:t>Ireland's Strong Performance</a:t>
            </a:r>
            <a:endParaRPr lang="en-US" sz="2200" dirty="0"/>
          </a:p>
        </p:txBody>
      </p:sp>
      <p:sp>
        <p:nvSpPr>
          <p:cNvPr id="5" name="Text 2"/>
          <p:cNvSpPr/>
          <p:nvPr/>
        </p:nvSpPr>
        <p:spPr>
          <a:xfrm>
            <a:off x="7550944" y="2103715"/>
            <a:ext cx="6339007" cy="1196816"/>
          </a:xfrm>
          <a:prstGeom prst="rect">
            <a:avLst/>
          </a:prstGeom>
          <a:noFill/>
          <a:ln/>
        </p:spPr>
        <p:txBody>
          <a:bodyPr wrap="square" lIns="0" tIns="0" rIns="0" bIns="0" rtlCol="0" anchor="t"/>
          <a:lstStyle/>
          <a:p>
            <a:pPr marL="0" indent="0" algn="l">
              <a:lnSpc>
                <a:spcPts val="2350"/>
              </a:lnSpc>
              <a:buNone/>
            </a:pPr>
            <a:r>
              <a:rPr lang="en-US" sz="1450" dirty="0">
                <a:solidFill>
                  <a:srgbClr val="2C2926"/>
                </a:solidFill>
                <a:latin typeface="Inter" pitchFamily="34" charset="0"/>
                <a:ea typeface="Inter" pitchFamily="34" charset="-122"/>
                <a:cs typeface="Inter" pitchFamily="34" charset="-120"/>
              </a:rPr>
              <a:t>At the national level, Ireland's official unemployment rate has fluctuated around </a:t>
            </a:r>
            <a:r>
              <a:rPr lang="en-US" sz="1450" b="1" dirty="0">
                <a:solidFill>
                  <a:srgbClr val="2C2926"/>
                </a:solidFill>
                <a:latin typeface="Inter" pitchFamily="34" charset="0"/>
                <a:ea typeface="Inter" pitchFamily="34" charset="-122"/>
                <a:cs typeface="Inter" pitchFamily="34" charset="-120"/>
              </a:rPr>
              <a:t>4.7%–5% in 2025</a:t>
            </a:r>
            <a:r>
              <a:rPr lang="en-US" sz="1450" dirty="0">
                <a:solidFill>
                  <a:srgbClr val="2C2926"/>
                </a:solidFill>
                <a:latin typeface="Inter" pitchFamily="34" charset="0"/>
                <a:ea typeface="Inter" pitchFamily="34" charset="-122"/>
                <a:cs typeface="Inter" pitchFamily="34" charset="-120"/>
              </a:rPr>
              <a:t>, according to the latest seasonally adjusted labour force data from the Central Statistics Office and economic monitoring sources.</a:t>
            </a:r>
            <a:endParaRPr lang="en-US" sz="1450" dirty="0"/>
          </a:p>
        </p:txBody>
      </p:sp>
      <p:sp>
        <p:nvSpPr>
          <p:cNvPr id="6" name="Text 3"/>
          <p:cNvSpPr/>
          <p:nvPr/>
        </p:nvSpPr>
        <p:spPr>
          <a:xfrm>
            <a:off x="7550944" y="3468767"/>
            <a:ext cx="6339007" cy="1196816"/>
          </a:xfrm>
          <a:prstGeom prst="rect">
            <a:avLst/>
          </a:prstGeom>
          <a:noFill/>
          <a:ln/>
        </p:spPr>
        <p:txBody>
          <a:bodyPr wrap="square" lIns="0" tIns="0" rIns="0" bIns="0" rtlCol="0" anchor="t"/>
          <a:lstStyle/>
          <a:p>
            <a:pPr marL="0" indent="0" algn="l">
              <a:lnSpc>
                <a:spcPts val="2350"/>
              </a:lnSpc>
              <a:buNone/>
            </a:pPr>
            <a:r>
              <a:rPr lang="en-US" sz="1450" dirty="0">
                <a:solidFill>
                  <a:srgbClr val="2C2926"/>
                </a:solidFill>
                <a:latin typeface="Inter" pitchFamily="34" charset="0"/>
                <a:ea typeface="Inter" pitchFamily="34" charset="-122"/>
                <a:cs typeface="Inter" pitchFamily="34" charset="-120"/>
              </a:rPr>
              <a:t>This overall Irish unemployment rate places Ireland amongst countries with relatively </a:t>
            </a:r>
            <a:r>
              <a:rPr lang="en-US" sz="1450" b="1" dirty="0">
                <a:solidFill>
                  <a:srgbClr val="E7BF6A"/>
                </a:solidFill>
                <a:latin typeface="Inter" pitchFamily="34" charset="0"/>
                <a:ea typeface="Inter" pitchFamily="34" charset="-122"/>
                <a:cs typeface="Inter" pitchFamily="34" charset="-120"/>
              </a:rPr>
              <a:t>low joblessness</a:t>
            </a:r>
            <a:r>
              <a:rPr lang="en-US" sz="1450" dirty="0">
                <a:solidFill>
                  <a:srgbClr val="2C2926"/>
                </a:solidFill>
                <a:latin typeface="Inter" pitchFamily="34" charset="0"/>
                <a:ea typeface="Inter" pitchFamily="34" charset="-122"/>
                <a:cs typeface="Inter" pitchFamily="34" charset="-120"/>
              </a:rPr>
              <a:t> within the EU context, reflecting the country's robust economic recovery and continued growth across multiple sectors.</a:t>
            </a:r>
            <a:endParaRPr lang="en-US" sz="1450" dirty="0"/>
          </a:p>
        </p:txBody>
      </p:sp>
      <p:sp>
        <p:nvSpPr>
          <p:cNvPr id="7" name="Text 4"/>
          <p:cNvSpPr/>
          <p:nvPr/>
        </p:nvSpPr>
        <p:spPr>
          <a:xfrm>
            <a:off x="7550944" y="4833818"/>
            <a:ext cx="6339007" cy="897612"/>
          </a:xfrm>
          <a:prstGeom prst="rect">
            <a:avLst/>
          </a:prstGeom>
          <a:noFill/>
          <a:ln/>
        </p:spPr>
        <p:txBody>
          <a:bodyPr wrap="square" lIns="0" tIns="0" rIns="0" bIns="0" rtlCol="0" anchor="t"/>
          <a:lstStyle/>
          <a:p>
            <a:pPr marL="0" indent="0" algn="l">
              <a:lnSpc>
                <a:spcPts val="2350"/>
              </a:lnSpc>
              <a:buNone/>
            </a:pPr>
            <a:r>
              <a:rPr lang="en-US" sz="1450" dirty="0">
                <a:solidFill>
                  <a:srgbClr val="2C2926"/>
                </a:solidFill>
                <a:latin typeface="Inter" pitchFamily="34" charset="0"/>
                <a:ea typeface="Inter" pitchFamily="34" charset="-122"/>
                <a:cs typeface="Inter" pitchFamily="34" charset="-120"/>
              </a:rPr>
              <a:t>However, </a:t>
            </a:r>
            <a:r>
              <a:rPr lang="en-US" sz="1450" b="1" dirty="0">
                <a:solidFill>
                  <a:srgbClr val="2C2926"/>
                </a:solidFill>
                <a:latin typeface="Inter" pitchFamily="34" charset="0"/>
                <a:ea typeface="Inter" pitchFamily="34" charset="-122"/>
                <a:cs typeface="Inter" pitchFamily="34" charset="-120"/>
              </a:rPr>
              <a:t>regional variations persist</a:t>
            </a:r>
            <a:r>
              <a:rPr lang="en-US" sz="1450" dirty="0">
                <a:solidFill>
                  <a:srgbClr val="2C2926"/>
                </a:solidFill>
                <a:latin typeface="Inter" pitchFamily="34" charset="0"/>
                <a:ea typeface="Inter" pitchFamily="34" charset="-122"/>
                <a:cs typeface="Inter" pitchFamily="34" charset="-120"/>
              </a:rPr>
              <a:t>, especially between urban centres and more rural or peripheral areas, highlighting the importance of place-based labour market analysis.</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739259"/>
            <a:ext cx="6633924"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Athlone's Economic Sectors</a:t>
            </a:r>
            <a:endParaRPr lang="en-US" sz="3900" dirty="0"/>
          </a:p>
        </p:txBody>
      </p:sp>
      <p:sp>
        <p:nvSpPr>
          <p:cNvPr id="4" name="Text 1"/>
          <p:cNvSpPr/>
          <p:nvPr/>
        </p:nvSpPr>
        <p:spPr>
          <a:xfrm>
            <a:off x="793790" y="1656993"/>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Athlone benefits from </a:t>
            </a:r>
            <a:r>
              <a:rPr lang="en-US" sz="1550" b="1" dirty="0">
                <a:solidFill>
                  <a:srgbClr val="2C2926"/>
                </a:solidFill>
                <a:latin typeface="Inter" pitchFamily="34" charset="0"/>
                <a:ea typeface="Inter" pitchFamily="34" charset="-122"/>
                <a:cs typeface="Inter" pitchFamily="34" charset="-120"/>
              </a:rPr>
              <a:t>substantial economic diversification</a:t>
            </a:r>
            <a:r>
              <a:rPr lang="en-US" sz="1550" dirty="0">
                <a:solidFill>
                  <a:srgbClr val="2C2926"/>
                </a:solidFill>
                <a:latin typeface="Inter" pitchFamily="34" charset="0"/>
                <a:ea typeface="Inter" pitchFamily="34" charset="-122"/>
                <a:cs typeface="Inter" pitchFamily="34" charset="-120"/>
              </a:rPr>
              <a:t> across multiple employment sectors, providing resilience and opportunity for job seekers across varied skill levels and occupational categories.</a:t>
            </a:r>
            <a:endParaRPr lang="en-US" sz="1550" dirty="0"/>
          </a:p>
        </p:txBody>
      </p:sp>
      <p:pic>
        <p:nvPicPr>
          <p:cNvPr id="5"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93790" y="2832854"/>
            <a:ext cx="496133" cy="496133"/>
          </a:xfrm>
          <a:prstGeom prst="rect">
            <a:avLst/>
          </a:prstGeom>
        </p:spPr>
      </p:pic>
      <p:sp>
        <p:nvSpPr>
          <p:cNvPr id="6" name="Text 2"/>
          <p:cNvSpPr/>
          <p:nvPr/>
        </p:nvSpPr>
        <p:spPr>
          <a:xfrm>
            <a:off x="1537930" y="295060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Retail &amp; Services</a:t>
            </a:r>
            <a:endParaRPr lang="en-US" sz="1950" dirty="0"/>
          </a:p>
        </p:txBody>
      </p:sp>
      <p:sp>
        <p:nvSpPr>
          <p:cNvPr id="7" name="Text 3"/>
          <p:cNvSpPr/>
          <p:nvPr/>
        </p:nvSpPr>
        <p:spPr>
          <a:xfrm>
            <a:off x="1537930" y="3379827"/>
            <a:ext cx="6812280"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Significant employment in retail trade, hospitality, and consumer services, serving both local residents and the broader Midlands catchment area.</a:t>
            </a:r>
            <a:endParaRPr lang="en-US" sz="1550" dirty="0"/>
          </a:p>
        </p:txBody>
      </p:sp>
      <p:pic>
        <p:nvPicPr>
          <p:cNvPr id="8" name="Image 2" descr="preencoded.png"/>
          <p:cNvPicPr>
            <a:picLocks noChangeAspect="1"/>
          </p:cNvPicPr>
          <p:nvPr/>
        </p:nvPicPr>
        <p:blipFill>
          <a:blip r:embed="rId4">
            <a:extLst>
              <a:ext uri="{96DAC541-7B7A-43D3-8B79-37D633B846F1}">
                <asvg:svgBlip xmlns:asvg="http://schemas.microsoft.com/office/drawing/2016/SVG/main" xmlns="" r:embed="rId6"/>
              </a:ext>
            </a:extLst>
          </a:blip>
          <a:stretch>
            <a:fillRect/>
          </a:stretch>
        </p:blipFill>
        <p:spPr>
          <a:xfrm>
            <a:off x="793790" y="4729282"/>
            <a:ext cx="496133" cy="496133"/>
          </a:xfrm>
          <a:prstGeom prst="rect">
            <a:avLst/>
          </a:prstGeom>
        </p:spPr>
      </p:pic>
      <p:sp>
        <p:nvSpPr>
          <p:cNvPr id="9" name="Text 4"/>
          <p:cNvSpPr/>
          <p:nvPr/>
        </p:nvSpPr>
        <p:spPr>
          <a:xfrm>
            <a:off x="1537930" y="484703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Health &amp; Education</a:t>
            </a:r>
            <a:endParaRPr lang="en-US" sz="1950" dirty="0"/>
          </a:p>
        </p:txBody>
      </p:sp>
      <p:sp>
        <p:nvSpPr>
          <p:cNvPr id="10" name="Text 5"/>
          <p:cNvSpPr/>
          <p:nvPr/>
        </p:nvSpPr>
        <p:spPr>
          <a:xfrm>
            <a:off x="1537930" y="5276255"/>
            <a:ext cx="6812280"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Major employers include healthcare facilities and educational institutions, providing stable professional employment opportunities.</a:t>
            </a:r>
            <a:endParaRPr lang="en-US" sz="1550" dirty="0"/>
          </a:p>
        </p:txBody>
      </p:sp>
      <p:pic>
        <p:nvPicPr>
          <p:cNvPr id="11"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793790" y="6308169"/>
            <a:ext cx="496133" cy="496133"/>
          </a:xfrm>
          <a:prstGeom prst="rect">
            <a:avLst/>
          </a:prstGeom>
        </p:spPr>
      </p:pic>
      <p:sp>
        <p:nvSpPr>
          <p:cNvPr id="12" name="Text 6"/>
          <p:cNvSpPr/>
          <p:nvPr/>
        </p:nvSpPr>
        <p:spPr>
          <a:xfrm>
            <a:off x="1537930" y="6425922"/>
            <a:ext cx="3140512"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Logistics &amp; Manufacturing</a:t>
            </a:r>
            <a:endParaRPr lang="en-US" sz="1950" dirty="0"/>
          </a:p>
        </p:txBody>
      </p:sp>
      <p:sp>
        <p:nvSpPr>
          <p:cNvPr id="13" name="Text 7"/>
          <p:cNvSpPr/>
          <p:nvPr/>
        </p:nvSpPr>
        <p:spPr>
          <a:xfrm>
            <a:off x="1537930" y="6855143"/>
            <a:ext cx="6812280" cy="63507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Strategic location supports logistics operations and light manufacturing, leveraging connectivity to national transport networks.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910715"/>
            <a:ext cx="8154472"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Labour Market Demand Indicators</a:t>
            </a:r>
            <a:endParaRPr lang="en-US" sz="3900" dirty="0"/>
          </a:p>
        </p:txBody>
      </p:sp>
      <p:sp>
        <p:nvSpPr>
          <p:cNvPr id="3" name="Shape 1"/>
          <p:cNvSpPr/>
          <p:nvPr/>
        </p:nvSpPr>
        <p:spPr>
          <a:xfrm>
            <a:off x="793790" y="2927628"/>
            <a:ext cx="6422231" cy="3391257"/>
          </a:xfrm>
          <a:prstGeom prst="roundRect">
            <a:avLst>
              <a:gd name="adj" fmla="val 2458"/>
            </a:avLst>
          </a:prstGeom>
          <a:solidFill>
            <a:srgbClr val="FFFFFF"/>
          </a:solidFill>
          <a:ln w="7620">
            <a:solidFill>
              <a:srgbClr val="F8ECD3"/>
            </a:solidFill>
            <a:prstDash val="solid"/>
          </a:ln>
        </p:spPr>
      </p:sp>
      <p:sp>
        <p:nvSpPr>
          <p:cNvPr id="4" name="Text 2"/>
          <p:cNvSpPr/>
          <p:nvPr/>
        </p:nvSpPr>
        <p:spPr>
          <a:xfrm>
            <a:off x="999768" y="313360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Online Job Postings</a:t>
            </a:r>
            <a:endParaRPr lang="en-US" sz="1950" dirty="0"/>
          </a:p>
        </p:txBody>
      </p:sp>
      <p:sp>
        <p:nvSpPr>
          <p:cNvPr id="5" name="Text 3"/>
          <p:cNvSpPr/>
          <p:nvPr/>
        </p:nvSpPr>
        <p:spPr>
          <a:xfrm>
            <a:off x="999768" y="3562826"/>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Recent job postings on platforms such as Indeed reflect a range of openings across Athlone's diverse sectors, indicating </a:t>
            </a:r>
            <a:r>
              <a:rPr lang="en-US" sz="1550" b="1" dirty="0">
                <a:solidFill>
                  <a:srgbClr val="2C2926"/>
                </a:solidFill>
                <a:latin typeface="Inter" pitchFamily="34" charset="0"/>
                <a:ea typeface="Inter" pitchFamily="34" charset="-122"/>
                <a:cs typeface="Inter" pitchFamily="34" charset="-120"/>
              </a:rPr>
              <a:t>ongoing demand across multiple occupational categories</a:t>
            </a:r>
            <a:r>
              <a:rPr lang="en-US" sz="1550" dirty="0">
                <a:solidFill>
                  <a:srgbClr val="2C2926"/>
                </a:solidFill>
                <a:latin typeface="Inter" pitchFamily="34" charset="0"/>
                <a:ea typeface="Inter" pitchFamily="34" charset="-122"/>
                <a:cs typeface="Inter" pitchFamily="34" charset="-120"/>
              </a:rPr>
              <a:t>.</a:t>
            </a:r>
            <a:endParaRPr lang="en-US" sz="1550" dirty="0"/>
          </a:p>
        </p:txBody>
      </p:sp>
      <p:sp>
        <p:nvSpPr>
          <p:cNvPr id="6" name="Text 4"/>
          <p:cNvSpPr/>
          <p:nvPr/>
        </p:nvSpPr>
        <p:spPr>
          <a:xfrm>
            <a:off x="999768" y="4634508"/>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Retail and customer service roles</a:t>
            </a:r>
            <a:endParaRPr lang="en-US" sz="1550" dirty="0"/>
          </a:p>
        </p:txBody>
      </p:sp>
      <p:sp>
        <p:nvSpPr>
          <p:cNvPr id="7" name="Text 5"/>
          <p:cNvSpPr/>
          <p:nvPr/>
        </p:nvSpPr>
        <p:spPr>
          <a:xfrm>
            <a:off x="999768" y="5021461"/>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Healthcare and social care positions</a:t>
            </a:r>
            <a:endParaRPr lang="en-US" sz="1550" dirty="0"/>
          </a:p>
        </p:txBody>
      </p:sp>
      <p:sp>
        <p:nvSpPr>
          <p:cNvPr id="8" name="Text 6"/>
          <p:cNvSpPr/>
          <p:nvPr/>
        </p:nvSpPr>
        <p:spPr>
          <a:xfrm>
            <a:off x="999768" y="5408414"/>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Administrative and office support</a:t>
            </a:r>
            <a:endParaRPr lang="en-US" sz="1550" dirty="0"/>
          </a:p>
        </p:txBody>
      </p:sp>
      <p:sp>
        <p:nvSpPr>
          <p:cNvPr id="9" name="Text 7"/>
          <p:cNvSpPr/>
          <p:nvPr/>
        </p:nvSpPr>
        <p:spPr>
          <a:xfrm>
            <a:off x="999768" y="5795367"/>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C2926"/>
                </a:solidFill>
                <a:latin typeface="Inter" pitchFamily="34" charset="0"/>
                <a:ea typeface="Inter" pitchFamily="34" charset="-122"/>
                <a:cs typeface="Inter" pitchFamily="34" charset="-120"/>
              </a:rPr>
              <a:t>Technical and skilled trades</a:t>
            </a:r>
            <a:endParaRPr lang="en-US" sz="1550" dirty="0"/>
          </a:p>
        </p:txBody>
      </p:sp>
      <p:sp>
        <p:nvSpPr>
          <p:cNvPr id="10" name="Shape 8"/>
          <p:cNvSpPr/>
          <p:nvPr/>
        </p:nvSpPr>
        <p:spPr>
          <a:xfrm>
            <a:off x="7414379" y="2927628"/>
            <a:ext cx="6422231" cy="3391257"/>
          </a:xfrm>
          <a:prstGeom prst="roundRect">
            <a:avLst>
              <a:gd name="adj" fmla="val 2458"/>
            </a:avLst>
          </a:prstGeom>
          <a:solidFill>
            <a:srgbClr val="FFFFFF"/>
          </a:solidFill>
          <a:ln w="7620">
            <a:solidFill>
              <a:srgbClr val="F8ECD3"/>
            </a:solidFill>
            <a:prstDash val="solid"/>
          </a:ln>
        </p:spPr>
      </p:sp>
      <p:sp>
        <p:nvSpPr>
          <p:cNvPr id="11" name="Text 9"/>
          <p:cNvSpPr/>
          <p:nvPr/>
        </p:nvSpPr>
        <p:spPr>
          <a:xfrm>
            <a:off x="7620357" y="313360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Sectoral Growth</a:t>
            </a:r>
            <a:endParaRPr lang="en-US" sz="1950" dirty="0"/>
          </a:p>
        </p:txBody>
      </p:sp>
      <p:sp>
        <p:nvSpPr>
          <p:cNvPr id="12" name="Text 10"/>
          <p:cNvSpPr/>
          <p:nvPr/>
        </p:nvSpPr>
        <p:spPr>
          <a:xfrm>
            <a:off x="7620357" y="3562826"/>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The town's </a:t>
            </a:r>
            <a:r>
              <a:rPr lang="en-US" sz="1550" b="1" dirty="0">
                <a:solidFill>
                  <a:srgbClr val="2C2926"/>
                </a:solidFill>
                <a:latin typeface="Inter" pitchFamily="34" charset="0"/>
                <a:ea typeface="Inter" pitchFamily="34" charset="-122"/>
                <a:cs typeface="Inter" pitchFamily="34" charset="-120"/>
              </a:rPr>
              <a:t>economic diversification</a:t>
            </a:r>
            <a:r>
              <a:rPr lang="en-US" sz="1550" dirty="0">
                <a:solidFill>
                  <a:srgbClr val="2C2926"/>
                </a:solidFill>
                <a:latin typeface="Inter" pitchFamily="34" charset="0"/>
                <a:ea typeface="Inter" pitchFamily="34" charset="-122"/>
                <a:cs typeface="Inter" pitchFamily="34" charset="-120"/>
              </a:rPr>
              <a:t> continues to support employment creation, with particular strength in service sectors and logistics operations benefiting from Athlone's central location.</a:t>
            </a:r>
            <a:endParaRPr lang="en-US" sz="1550" dirty="0"/>
          </a:p>
        </p:txBody>
      </p:sp>
      <p:sp>
        <p:nvSpPr>
          <p:cNvPr id="13" name="Text 11"/>
          <p:cNvSpPr/>
          <p:nvPr/>
        </p:nvSpPr>
        <p:spPr>
          <a:xfrm>
            <a:off x="7620357" y="4952048"/>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This variety of opportunities helps to absorb job seekers with different skill sets and experience levels, contributing to the overall reduction in unemployment rates.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358860"/>
            <a:ext cx="9839444" cy="620078"/>
          </a:xfrm>
          <a:prstGeom prst="rect">
            <a:avLst/>
          </a:prstGeom>
          <a:noFill/>
          <a:ln/>
        </p:spPr>
        <p:txBody>
          <a:bodyPr wrap="none" lIns="0" tIns="0" rIns="0" bIns="0" rtlCol="0" anchor="t"/>
          <a:lstStyle/>
          <a:p>
            <a:pPr marL="0" indent="0" algn="l">
              <a:lnSpc>
                <a:spcPts val="485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Progress Over Time: A Positive Trajectory</a:t>
            </a:r>
            <a:endParaRPr lang="en-US" sz="3900" dirty="0"/>
          </a:p>
        </p:txBody>
      </p:sp>
      <p:sp>
        <p:nvSpPr>
          <p:cNvPr id="3" name="Text 1"/>
          <p:cNvSpPr/>
          <p:nvPr/>
        </p:nvSpPr>
        <p:spPr>
          <a:xfrm>
            <a:off x="793790" y="2455188"/>
            <a:ext cx="8308300"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The </a:t>
            </a:r>
            <a:r>
              <a:rPr lang="en-US" sz="1550" b="1" dirty="0">
                <a:solidFill>
                  <a:srgbClr val="2C2926"/>
                </a:solidFill>
                <a:highlight>
                  <a:srgbClr val="E7BF6A"/>
                </a:highlight>
                <a:latin typeface="Inter" pitchFamily="34" charset="0"/>
                <a:ea typeface="Inter" pitchFamily="34" charset="-122"/>
                <a:cs typeface="Inter" pitchFamily="34" charset="-120"/>
              </a:rPr>
              <a:t>county-wide unemployment reduction</a:t>
            </a:r>
            <a:r>
              <a:rPr lang="en-US" sz="1550" dirty="0">
                <a:solidFill>
                  <a:srgbClr val="2C2926"/>
                </a:solidFill>
                <a:latin typeface="Inter" pitchFamily="34" charset="0"/>
                <a:ea typeface="Inter" pitchFamily="34" charset="-122"/>
                <a:cs typeface="Inter" pitchFamily="34" charset="-120"/>
              </a:rPr>
              <a:t> from 16% in 2016 to approximately 9% in 2022 suggests significant labour market improvement over time in Athlone's broader catchment area.</a:t>
            </a:r>
            <a:endParaRPr lang="en-US" sz="1550" dirty="0"/>
          </a:p>
        </p:txBody>
      </p:sp>
      <p:sp>
        <p:nvSpPr>
          <p:cNvPr id="4" name="Text 2"/>
          <p:cNvSpPr/>
          <p:nvPr/>
        </p:nvSpPr>
        <p:spPr>
          <a:xfrm>
            <a:off x="793790" y="3586401"/>
            <a:ext cx="8308300" cy="317540"/>
          </a:xfrm>
          <a:prstGeom prst="rect">
            <a:avLst/>
          </a:prstGeom>
          <a:noFill/>
          <a:ln/>
        </p:spPr>
        <p:txBody>
          <a:bodyPr wrap="non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This substantial decline reflects:</a:t>
            </a:r>
            <a:endParaRPr lang="en-US" sz="1550" dirty="0"/>
          </a:p>
        </p:txBody>
      </p:sp>
      <p:sp>
        <p:nvSpPr>
          <p:cNvPr id="5" name="Text 3"/>
          <p:cNvSpPr/>
          <p:nvPr/>
        </p:nvSpPr>
        <p:spPr>
          <a:xfrm>
            <a:off x="793790" y="4082534"/>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2C2926"/>
                </a:solidFill>
                <a:latin typeface="Inter" pitchFamily="34" charset="0"/>
                <a:ea typeface="Inter" pitchFamily="34" charset="-122"/>
                <a:cs typeface="Inter" pitchFamily="34" charset="-120"/>
              </a:rPr>
              <a:t>Economic recovery</a:t>
            </a:r>
            <a:r>
              <a:rPr lang="en-US" sz="1550" dirty="0">
                <a:solidFill>
                  <a:srgbClr val="2C2926"/>
                </a:solidFill>
                <a:latin typeface="Inter" pitchFamily="34" charset="0"/>
                <a:ea typeface="Inter" pitchFamily="34" charset="-122"/>
                <a:cs typeface="Inter" pitchFamily="34" charset="-120"/>
              </a:rPr>
              <a:t> following the financial crisis and subsequent challenges</a:t>
            </a:r>
            <a:endParaRPr lang="en-US" sz="1550" dirty="0"/>
          </a:p>
        </p:txBody>
      </p:sp>
      <p:sp>
        <p:nvSpPr>
          <p:cNvPr id="6" name="Text 4"/>
          <p:cNvSpPr/>
          <p:nvPr/>
        </p:nvSpPr>
        <p:spPr>
          <a:xfrm>
            <a:off x="793790" y="4469487"/>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2C2926"/>
                </a:solidFill>
                <a:latin typeface="Inter" pitchFamily="34" charset="0"/>
                <a:ea typeface="Inter" pitchFamily="34" charset="-122"/>
                <a:cs typeface="Inter" pitchFamily="34" charset="-120"/>
              </a:rPr>
              <a:t>Job creation</a:t>
            </a:r>
            <a:r>
              <a:rPr lang="en-US" sz="1550" dirty="0">
                <a:solidFill>
                  <a:srgbClr val="2C2926"/>
                </a:solidFill>
                <a:latin typeface="Inter" pitchFamily="34" charset="0"/>
                <a:ea typeface="Inter" pitchFamily="34" charset="-122"/>
                <a:cs typeface="Inter" pitchFamily="34" charset="-120"/>
              </a:rPr>
              <a:t> across multiple sectors in the Midlands region</a:t>
            </a:r>
            <a:endParaRPr lang="en-US" sz="1550" dirty="0"/>
          </a:p>
        </p:txBody>
      </p:sp>
      <p:sp>
        <p:nvSpPr>
          <p:cNvPr id="7" name="Text 5"/>
          <p:cNvSpPr/>
          <p:nvPr/>
        </p:nvSpPr>
        <p:spPr>
          <a:xfrm>
            <a:off x="793790" y="4856440"/>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2C2926"/>
                </a:solidFill>
                <a:latin typeface="Inter" pitchFamily="34" charset="0"/>
                <a:ea typeface="Inter" pitchFamily="34" charset="-122"/>
                <a:cs typeface="Inter" pitchFamily="34" charset="-120"/>
              </a:rPr>
              <a:t>Improved labour market matching</a:t>
            </a:r>
            <a:r>
              <a:rPr lang="en-US" sz="1550" dirty="0">
                <a:solidFill>
                  <a:srgbClr val="2C2926"/>
                </a:solidFill>
                <a:latin typeface="Inter" pitchFamily="34" charset="0"/>
                <a:ea typeface="Inter" pitchFamily="34" charset="-122"/>
                <a:cs typeface="Inter" pitchFamily="34" charset="-120"/>
              </a:rPr>
              <a:t> between job seekers and available opportunities</a:t>
            </a:r>
            <a:endParaRPr lang="en-US" sz="1550" dirty="0"/>
          </a:p>
        </p:txBody>
      </p:sp>
      <p:sp>
        <p:nvSpPr>
          <p:cNvPr id="8" name="Text 6"/>
          <p:cNvSpPr/>
          <p:nvPr/>
        </p:nvSpPr>
        <p:spPr>
          <a:xfrm>
            <a:off x="793790" y="5243393"/>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2C2926"/>
                </a:solidFill>
                <a:latin typeface="Inter" pitchFamily="34" charset="0"/>
                <a:ea typeface="Inter" pitchFamily="34" charset="-122"/>
                <a:cs typeface="Inter" pitchFamily="34" charset="-120"/>
              </a:rPr>
              <a:t>Enhanced training and education</a:t>
            </a:r>
            <a:r>
              <a:rPr lang="en-US" sz="1550" dirty="0">
                <a:solidFill>
                  <a:srgbClr val="2C2926"/>
                </a:solidFill>
                <a:latin typeface="Inter" pitchFamily="34" charset="0"/>
                <a:ea typeface="Inter" pitchFamily="34" charset="-122"/>
                <a:cs typeface="Inter" pitchFamily="34" charset="-120"/>
              </a:rPr>
              <a:t> programmes supporting workforce development</a:t>
            </a:r>
            <a:endParaRPr lang="en-US" sz="1550" dirty="0"/>
          </a:p>
        </p:txBody>
      </p:sp>
      <p:sp>
        <p:nvSpPr>
          <p:cNvPr id="9" name="Text 7"/>
          <p:cNvSpPr/>
          <p:nvPr/>
        </p:nvSpPr>
        <p:spPr>
          <a:xfrm>
            <a:off x="793790" y="5739527"/>
            <a:ext cx="8308300" cy="952619"/>
          </a:xfrm>
          <a:prstGeom prst="rect">
            <a:avLst/>
          </a:prstGeom>
          <a:noFill/>
          <a:ln/>
        </p:spPr>
        <p:txBody>
          <a:bodyPr wrap="square" lIns="0" tIns="0" rIns="0" bIns="0" rtlCol="0" anchor="t"/>
          <a:lstStyle/>
          <a:p>
            <a:pPr marL="0" indent="0" algn="l">
              <a:lnSpc>
                <a:spcPts val="2500"/>
              </a:lnSpc>
              <a:buNone/>
            </a:pPr>
            <a:r>
              <a:rPr lang="en-US" sz="1550" dirty="0">
                <a:solidFill>
                  <a:srgbClr val="2C2926"/>
                </a:solidFill>
                <a:latin typeface="Inter" pitchFamily="34" charset="0"/>
                <a:ea typeface="Inter" pitchFamily="34" charset="-122"/>
                <a:cs typeface="Inter" pitchFamily="34" charset="-120"/>
              </a:rPr>
              <a:t>Even with this progress, local rates may vary by neighbourhood and demographic group, suggesting that targeted interventions may still be necessary for specific populations facing barriers to employment.</a:t>
            </a:r>
            <a:endParaRPr lang="en-US" sz="1550" dirty="0"/>
          </a:p>
        </p:txBody>
      </p:sp>
      <p:sp>
        <p:nvSpPr>
          <p:cNvPr id="10" name="Text 8"/>
          <p:cNvSpPr/>
          <p:nvPr/>
        </p:nvSpPr>
        <p:spPr>
          <a:xfrm>
            <a:off x="10498336" y="3789759"/>
            <a:ext cx="2441138" cy="496133"/>
          </a:xfrm>
          <a:prstGeom prst="rect">
            <a:avLst/>
          </a:prstGeom>
          <a:noFill/>
          <a:ln/>
        </p:spPr>
        <p:txBody>
          <a:bodyPr wrap="none" lIns="0" tIns="0" rIns="0" bIns="0" rtlCol="0" anchor="t"/>
          <a:lstStyle/>
          <a:p>
            <a:pPr marL="0" indent="0" algn="ctr">
              <a:lnSpc>
                <a:spcPts val="3900"/>
              </a:lnSpc>
              <a:buNone/>
            </a:pPr>
            <a:r>
              <a:rPr lang="en-US" sz="3900" dirty="0">
                <a:solidFill>
                  <a:srgbClr val="2C2926"/>
                </a:solidFill>
                <a:latin typeface="Bricolage Grotesque Semi Bold" pitchFamily="34" charset="0"/>
                <a:ea typeface="Bricolage Grotesque Semi Bold" pitchFamily="34" charset="-122"/>
                <a:cs typeface="Bricolage Grotesque Semi Bold" pitchFamily="34" charset="-120"/>
              </a:rPr>
              <a:t>44%</a:t>
            </a:r>
            <a:endParaRPr lang="en-US" sz="3900" dirty="0"/>
          </a:p>
        </p:txBody>
      </p:sp>
      <p:pic>
        <p:nvPicPr>
          <p:cNvPr id="11" name="Image 0" descr="preencoded.png"/>
          <p:cNvPicPr>
            <a:picLocks noChangeAspect="1"/>
          </p:cNvPicPr>
          <p:nvPr/>
        </p:nvPicPr>
        <p:blipFill>
          <a:blip r:embed="rId3"/>
          <a:stretch>
            <a:fillRect/>
          </a:stretch>
        </p:blipFill>
        <p:spPr>
          <a:xfrm>
            <a:off x="10230445" y="2549366"/>
            <a:ext cx="2977039" cy="2977039"/>
          </a:xfrm>
          <a:prstGeom prst="rect">
            <a:avLst/>
          </a:prstGeom>
        </p:spPr>
      </p:pic>
      <p:sp>
        <p:nvSpPr>
          <p:cNvPr id="12" name="Text 9"/>
          <p:cNvSpPr/>
          <p:nvPr/>
        </p:nvSpPr>
        <p:spPr>
          <a:xfrm>
            <a:off x="10478453" y="5774293"/>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2C2926"/>
                </a:solidFill>
                <a:latin typeface="Bricolage Grotesque Semi Bold" pitchFamily="34" charset="0"/>
                <a:ea typeface="Bricolage Grotesque Semi Bold" pitchFamily="34" charset="-122"/>
                <a:cs typeface="Bricolage Grotesque Semi Bold" pitchFamily="34" charset="-120"/>
              </a:rPr>
              <a:t>Reduction achieved</a:t>
            </a:r>
            <a:endParaRPr lang="en-US" sz="1950" dirty="0"/>
          </a:p>
        </p:txBody>
      </p:sp>
      <p:sp>
        <p:nvSpPr>
          <p:cNvPr id="13" name="Text 10"/>
          <p:cNvSpPr/>
          <p:nvPr/>
        </p:nvSpPr>
        <p:spPr>
          <a:xfrm>
            <a:off x="9593818" y="6282809"/>
            <a:ext cx="4250293" cy="317540"/>
          </a:xfrm>
          <a:prstGeom prst="rect">
            <a:avLst/>
          </a:prstGeom>
          <a:noFill/>
          <a:ln/>
        </p:spPr>
        <p:txBody>
          <a:bodyPr wrap="none" lIns="0" tIns="0" rIns="0" bIns="0" rtlCol="0" anchor="t"/>
          <a:lstStyle/>
          <a:p>
            <a:pPr marL="0" indent="0" algn="ctr">
              <a:lnSpc>
                <a:spcPts val="2500"/>
              </a:lnSpc>
              <a:buNone/>
            </a:pPr>
            <a:r>
              <a:rPr lang="en-US" sz="1550" dirty="0">
                <a:solidFill>
                  <a:srgbClr val="2C2926"/>
                </a:solidFill>
                <a:latin typeface="Inter" pitchFamily="34" charset="0"/>
                <a:ea typeface="Inter" pitchFamily="34" charset="-122"/>
                <a:cs typeface="Inter" pitchFamily="34" charset="-120"/>
              </a:rPr>
              <a:t>Decline from 2016 to 2022</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2184930" y="0"/>
            <a:ext cx="5893713" cy="513517"/>
          </a:xfrm>
          <a:prstGeom prst="rect">
            <a:avLst/>
          </a:prstGeom>
          <a:noFill/>
          <a:ln/>
        </p:spPr>
        <p:txBody>
          <a:bodyPr wrap="none" lIns="0" tIns="0" rIns="0" bIns="0" rtlCol="0" anchor="t"/>
          <a:lstStyle/>
          <a:p>
            <a:pPr marL="0" indent="0" algn="l">
              <a:lnSpc>
                <a:spcPts val="4000"/>
              </a:lnSpc>
              <a:buNone/>
            </a:pPr>
            <a:r>
              <a:rPr lang="en-US" sz="3200" dirty="0">
                <a:solidFill>
                  <a:srgbClr val="2C2926"/>
                </a:solidFill>
                <a:latin typeface="Bricolage Grotesque Semi Bold" pitchFamily="34" charset="0"/>
                <a:ea typeface="Bricolage Grotesque Semi Bold" pitchFamily="34" charset="-122"/>
                <a:cs typeface="Bricolage Grotesque Semi Bold" pitchFamily="34" charset="-120"/>
              </a:rPr>
              <a:t>Key Insights for Policymakers</a:t>
            </a:r>
            <a:endParaRPr lang="en-US" sz="3200" dirty="0"/>
          </a:p>
        </p:txBody>
      </p:sp>
      <p:sp>
        <p:nvSpPr>
          <p:cNvPr id="4" name="Text 1"/>
          <p:cNvSpPr/>
          <p:nvPr/>
        </p:nvSpPr>
        <p:spPr>
          <a:xfrm>
            <a:off x="657344" y="1339572"/>
            <a:ext cx="164306" cy="205383"/>
          </a:xfrm>
          <a:prstGeom prst="rect">
            <a:avLst/>
          </a:prstGeom>
          <a:noFill/>
          <a:ln/>
        </p:spPr>
        <p:txBody>
          <a:bodyPr wrap="none" lIns="0" tIns="0" rIns="0" bIns="0" rtlCol="0" anchor="t"/>
          <a:lstStyle/>
          <a:p>
            <a:pPr marL="0" indent="0" algn="l">
              <a:lnSpc>
                <a:spcPts val="2050"/>
              </a:lnSpc>
              <a:buNone/>
            </a:pPr>
            <a:r>
              <a:rPr lang="en-US" sz="1250" dirty="0">
                <a:solidFill>
                  <a:srgbClr val="2C2926"/>
                </a:solidFill>
                <a:latin typeface="Bricolage Grotesque Light" pitchFamily="34" charset="0"/>
                <a:ea typeface="Bricolage Grotesque Light" pitchFamily="34" charset="-122"/>
                <a:cs typeface="Bricolage Grotesque Light" pitchFamily="34" charset="-120"/>
              </a:rPr>
              <a:t>01</a:t>
            </a:r>
            <a:endParaRPr lang="en-US" sz="1250" dirty="0"/>
          </a:p>
        </p:txBody>
      </p:sp>
      <p:pic>
        <p:nvPicPr>
          <p:cNvPr id="5" name="Image 1" descr="preencoded.png"/>
          <p:cNvPicPr>
            <a:picLocks noChangeAspect="1"/>
          </p:cNvPicPr>
          <p:nvPr/>
        </p:nvPicPr>
        <p:blipFill>
          <a:blip r:embed="rId4"/>
          <a:stretch>
            <a:fillRect/>
          </a:stretch>
        </p:blipFill>
        <p:spPr>
          <a:xfrm>
            <a:off x="657344" y="1596033"/>
            <a:ext cx="7829312" cy="22860"/>
          </a:xfrm>
          <a:prstGeom prst="rect">
            <a:avLst/>
          </a:prstGeom>
        </p:spPr>
      </p:pic>
      <p:sp>
        <p:nvSpPr>
          <p:cNvPr id="6" name="Text 2"/>
          <p:cNvSpPr/>
          <p:nvPr/>
        </p:nvSpPr>
        <p:spPr>
          <a:xfrm>
            <a:off x="657344" y="1723906"/>
            <a:ext cx="3552111" cy="256699"/>
          </a:xfrm>
          <a:prstGeom prst="rect">
            <a:avLst/>
          </a:prstGeom>
          <a:noFill/>
          <a:ln/>
        </p:spPr>
        <p:txBody>
          <a:bodyPr wrap="none" lIns="0" tIns="0" rIns="0" bIns="0" rtlCol="0" anchor="t"/>
          <a:lstStyle/>
          <a:p>
            <a:pPr marL="0" indent="0" algn="l">
              <a:lnSpc>
                <a:spcPts val="2000"/>
              </a:lnSpc>
              <a:buNone/>
            </a:pPr>
            <a:r>
              <a:rPr lang="en-US" sz="1600" dirty="0">
                <a:solidFill>
                  <a:srgbClr val="2C2926"/>
                </a:solidFill>
                <a:latin typeface="Bricolage Grotesque Semi Bold" pitchFamily="34" charset="0"/>
                <a:ea typeface="Bricolage Grotesque Semi Bold" pitchFamily="34" charset="-122"/>
                <a:cs typeface="Bricolage Grotesque Semi Bold" pitchFamily="34" charset="-120"/>
              </a:rPr>
              <a:t>National strength, regional variation</a:t>
            </a:r>
            <a:endParaRPr lang="en-US" sz="1600" dirty="0"/>
          </a:p>
        </p:txBody>
      </p:sp>
      <p:sp>
        <p:nvSpPr>
          <p:cNvPr id="7" name="Text 3"/>
          <p:cNvSpPr/>
          <p:nvPr/>
        </p:nvSpPr>
        <p:spPr>
          <a:xfrm>
            <a:off x="657344" y="2079188"/>
            <a:ext cx="7829312" cy="525780"/>
          </a:xfrm>
          <a:prstGeom prst="rect">
            <a:avLst/>
          </a:prstGeom>
          <a:noFill/>
          <a:ln/>
        </p:spPr>
        <p:txBody>
          <a:bodyPr wrap="square" lIns="0" tIns="0" rIns="0" bIns="0" rtlCol="0" anchor="t"/>
          <a:lstStyle/>
          <a:p>
            <a:pPr marL="0" indent="0" algn="l">
              <a:lnSpc>
                <a:spcPts val="2050"/>
              </a:lnSpc>
              <a:buNone/>
            </a:pPr>
            <a:r>
              <a:rPr lang="en-US" sz="1250" dirty="0">
                <a:solidFill>
                  <a:srgbClr val="2C2926"/>
                </a:solidFill>
                <a:latin typeface="Inter" pitchFamily="34" charset="0"/>
                <a:ea typeface="Inter" pitchFamily="34" charset="-122"/>
                <a:cs typeface="Inter" pitchFamily="34" charset="-120"/>
              </a:rPr>
              <a:t>Whilst Ireland's national unemployment remains low at around 5%, Westmeath's 9% rate indicates that labour market conditions vary significantly by region, requiring place-based policy responses.</a:t>
            </a:r>
            <a:endParaRPr lang="en-US" sz="1250" dirty="0"/>
          </a:p>
        </p:txBody>
      </p:sp>
      <p:sp>
        <p:nvSpPr>
          <p:cNvPr id="8" name="Text 4"/>
          <p:cNvSpPr/>
          <p:nvPr/>
        </p:nvSpPr>
        <p:spPr>
          <a:xfrm>
            <a:off x="657344" y="2892504"/>
            <a:ext cx="164306" cy="205383"/>
          </a:xfrm>
          <a:prstGeom prst="rect">
            <a:avLst/>
          </a:prstGeom>
          <a:noFill/>
          <a:ln/>
        </p:spPr>
        <p:txBody>
          <a:bodyPr wrap="none" lIns="0" tIns="0" rIns="0" bIns="0" rtlCol="0" anchor="t"/>
          <a:lstStyle/>
          <a:p>
            <a:pPr marL="0" indent="0" algn="l">
              <a:lnSpc>
                <a:spcPts val="2050"/>
              </a:lnSpc>
              <a:buNone/>
            </a:pPr>
            <a:r>
              <a:rPr lang="en-US" sz="1250" dirty="0">
                <a:solidFill>
                  <a:srgbClr val="2C2926"/>
                </a:solidFill>
                <a:latin typeface="Bricolage Grotesque Light" pitchFamily="34" charset="0"/>
                <a:ea typeface="Bricolage Grotesque Light" pitchFamily="34" charset="-122"/>
                <a:cs typeface="Bricolage Grotesque Light" pitchFamily="34" charset="-120"/>
              </a:rPr>
              <a:t>02</a:t>
            </a:r>
            <a:endParaRPr lang="en-US" sz="1250" dirty="0"/>
          </a:p>
        </p:txBody>
      </p:sp>
      <p:pic>
        <p:nvPicPr>
          <p:cNvPr id="9" name="Image 2" descr="preencoded.png"/>
          <p:cNvPicPr>
            <a:picLocks noChangeAspect="1"/>
          </p:cNvPicPr>
          <p:nvPr/>
        </p:nvPicPr>
        <p:blipFill>
          <a:blip r:embed="rId4"/>
          <a:stretch>
            <a:fillRect/>
          </a:stretch>
        </p:blipFill>
        <p:spPr>
          <a:xfrm>
            <a:off x="657344" y="3132534"/>
            <a:ext cx="7829312" cy="22860"/>
          </a:xfrm>
          <a:prstGeom prst="rect">
            <a:avLst/>
          </a:prstGeom>
        </p:spPr>
      </p:pic>
      <p:sp>
        <p:nvSpPr>
          <p:cNvPr id="10" name="Text 5"/>
          <p:cNvSpPr/>
          <p:nvPr/>
        </p:nvSpPr>
        <p:spPr>
          <a:xfrm>
            <a:off x="657344" y="3276838"/>
            <a:ext cx="2547342" cy="256699"/>
          </a:xfrm>
          <a:prstGeom prst="rect">
            <a:avLst/>
          </a:prstGeom>
          <a:noFill/>
          <a:ln/>
        </p:spPr>
        <p:txBody>
          <a:bodyPr wrap="none" lIns="0" tIns="0" rIns="0" bIns="0" rtlCol="0" anchor="t"/>
          <a:lstStyle/>
          <a:p>
            <a:pPr marL="0" indent="0" algn="l">
              <a:lnSpc>
                <a:spcPts val="2000"/>
              </a:lnSpc>
              <a:buNone/>
            </a:pPr>
            <a:r>
              <a:rPr lang="en-US" sz="1600" dirty="0">
                <a:solidFill>
                  <a:srgbClr val="2C2926"/>
                </a:solidFill>
                <a:latin typeface="Bricolage Grotesque Semi Bold" pitchFamily="34" charset="0"/>
                <a:ea typeface="Bricolage Grotesque Semi Bold" pitchFamily="34" charset="-122"/>
                <a:cs typeface="Bricolage Grotesque Semi Bold" pitchFamily="34" charset="-120"/>
              </a:rPr>
              <a:t>Progress but gaps remain</a:t>
            </a:r>
            <a:endParaRPr lang="en-US" sz="1600" dirty="0"/>
          </a:p>
        </p:txBody>
      </p:sp>
      <p:sp>
        <p:nvSpPr>
          <p:cNvPr id="11" name="Text 6"/>
          <p:cNvSpPr/>
          <p:nvPr/>
        </p:nvSpPr>
        <p:spPr>
          <a:xfrm>
            <a:off x="657344" y="3632121"/>
            <a:ext cx="7829312" cy="788670"/>
          </a:xfrm>
          <a:prstGeom prst="rect">
            <a:avLst/>
          </a:prstGeom>
          <a:noFill/>
          <a:ln/>
        </p:spPr>
        <p:txBody>
          <a:bodyPr wrap="square" lIns="0" tIns="0" rIns="0" bIns="0" rtlCol="0" anchor="t"/>
          <a:lstStyle/>
          <a:p>
            <a:pPr marL="0" indent="0" algn="l">
              <a:lnSpc>
                <a:spcPts val="2050"/>
              </a:lnSpc>
              <a:buNone/>
            </a:pPr>
            <a:r>
              <a:rPr lang="en-US" sz="1250" dirty="0">
                <a:solidFill>
                  <a:srgbClr val="2C2926"/>
                </a:solidFill>
                <a:latin typeface="Inter" pitchFamily="34" charset="0"/>
                <a:ea typeface="Inter" pitchFamily="34" charset="-122"/>
                <a:cs typeface="Inter" pitchFamily="34" charset="-120"/>
              </a:rPr>
              <a:t>The substantial improvement in Westmeath unemployment since 2016 demonstrates the effectiveness of economic recovery, yet the gap with national rates suggests ongoing structural challenges.</a:t>
            </a:r>
            <a:endParaRPr lang="en-US" sz="1250" dirty="0"/>
          </a:p>
        </p:txBody>
      </p:sp>
      <p:sp>
        <p:nvSpPr>
          <p:cNvPr id="12" name="Text 7"/>
          <p:cNvSpPr/>
          <p:nvPr/>
        </p:nvSpPr>
        <p:spPr>
          <a:xfrm>
            <a:off x="657344" y="4708327"/>
            <a:ext cx="164306" cy="205383"/>
          </a:xfrm>
          <a:prstGeom prst="rect">
            <a:avLst/>
          </a:prstGeom>
          <a:noFill/>
          <a:ln/>
        </p:spPr>
        <p:txBody>
          <a:bodyPr wrap="none" lIns="0" tIns="0" rIns="0" bIns="0" rtlCol="0" anchor="t"/>
          <a:lstStyle/>
          <a:p>
            <a:pPr marL="0" indent="0" algn="l">
              <a:lnSpc>
                <a:spcPts val="2050"/>
              </a:lnSpc>
              <a:buNone/>
            </a:pPr>
            <a:r>
              <a:rPr lang="en-US" sz="1250" dirty="0">
                <a:solidFill>
                  <a:srgbClr val="2C2926"/>
                </a:solidFill>
                <a:latin typeface="Bricolage Grotesque Light" pitchFamily="34" charset="0"/>
                <a:ea typeface="Bricolage Grotesque Light" pitchFamily="34" charset="-122"/>
                <a:cs typeface="Bricolage Grotesque Light" pitchFamily="34" charset="-120"/>
              </a:rPr>
              <a:t>03</a:t>
            </a:r>
            <a:endParaRPr lang="en-US" sz="1250" dirty="0"/>
          </a:p>
        </p:txBody>
      </p:sp>
      <p:pic>
        <p:nvPicPr>
          <p:cNvPr id="13" name="Image 3" descr="preencoded.png"/>
          <p:cNvPicPr>
            <a:picLocks noChangeAspect="1"/>
          </p:cNvPicPr>
          <p:nvPr/>
        </p:nvPicPr>
        <p:blipFill>
          <a:blip r:embed="rId4"/>
          <a:stretch>
            <a:fillRect/>
          </a:stretch>
        </p:blipFill>
        <p:spPr>
          <a:xfrm>
            <a:off x="657344" y="4931926"/>
            <a:ext cx="7829312" cy="22860"/>
          </a:xfrm>
          <a:prstGeom prst="rect">
            <a:avLst/>
          </a:prstGeom>
        </p:spPr>
      </p:pic>
      <p:sp>
        <p:nvSpPr>
          <p:cNvPr id="14" name="Text 8"/>
          <p:cNvSpPr/>
          <p:nvPr/>
        </p:nvSpPr>
        <p:spPr>
          <a:xfrm>
            <a:off x="657344" y="5092660"/>
            <a:ext cx="2616398" cy="256699"/>
          </a:xfrm>
          <a:prstGeom prst="rect">
            <a:avLst/>
          </a:prstGeom>
          <a:noFill/>
          <a:ln/>
        </p:spPr>
        <p:txBody>
          <a:bodyPr wrap="none" lIns="0" tIns="0" rIns="0" bIns="0" rtlCol="0" anchor="t"/>
          <a:lstStyle/>
          <a:p>
            <a:pPr marL="0" indent="0" algn="l">
              <a:lnSpc>
                <a:spcPts val="2000"/>
              </a:lnSpc>
              <a:buNone/>
            </a:pPr>
            <a:r>
              <a:rPr lang="en-US" sz="1600" dirty="0">
                <a:solidFill>
                  <a:srgbClr val="2C2926"/>
                </a:solidFill>
                <a:latin typeface="Bricolage Grotesque Semi Bold" pitchFamily="34" charset="0"/>
                <a:ea typeface="Bricolage Grotesque Semi Bold" pitchFamily="34" charset="-122"/>
                <a:cs typeface="Bricolage Grotesque Semi Bold" pitchFamily="34" charset="-120"/>
              </a:rPr>
              <a:t>Diversification as strength</a:t>
            </a:r>
            <a:endParaRPr lang="en-US" sz="1600" dirty="0"/>
          </a:p>
        </p:txBody>
      </p:sp>
      <p:sp>
        <p:nvSpPr>
          <p:cNvPr id="15" name="Text 9"/>
          <p:cNvSpPr/>
          <p:nvPr/>
        </p:nvSpPr>
        <p:spPr>
          <a:xfrm>
            <a:off x="657344" y="5447943"/>
            <a:ext cx="7829312" cy="525780"/>
          </a:xfrm>
          <a:prstGeom prst="rect">
            <a:avLst/>
          </a:prstGeom>
          <a:noFill/>
          <a:ln/>
        </p:spPr>
        <p:txBody>
          <a:bodyPr wrap="square" lIns="0" tIns="0" rIns="0" bIns="0" rtlCol="0" anchor="t"/>
          <a:lstStyle/>
          <a:p>
            <a:pPr marL="0" indent="0" algn="l">
              <a:lnSpc>
                <a:spcPts val="2050"/>
              </a:lnSpc>
              <a:buNone/>
            </a:pPr>
            <a:r>
              <a:rPr lang="en-US" sz="1250" dirty="0">
                <a:solidFill>
                  <a:srgbClr val="2C2926"/>
                </a:solidFill>
                <a:latin typeface="Inter" pitchFamily="34" charset="0"/>
                <a:ea typeface="Inter" pitchFamily="34" charset="-122"/>
                <a:cs typeface="Inter" pitchFamily="34" charset="-120"/>
              </a:rPr>
              <a:t>Athlone's diverse employment base across retail, services, healthcare, education, and logistics provides resilience and varied opportunities, supporting continued labour market improvement.</a:t>
            </a:r>
            <a:endParaRPr lang="en-US" sz="1250" dirty="0"/>
          </a:p>
        </p:txBody>
      </p:sp>
      <p:sp>
        <p:nvSpPr>
          <p:cNvPr id="16" name="Text 10"/>
          <p:cNvSpPr/>
          <p:nvPr/>
        </p:nvSpPr>
        <p:spPr>
          <a:xfrm>
            <a:off x="657344" y="6261259"/>
            <a:ext cx="164306" cy="205383"/>
          </a:xfrm>
          <a:prstGeom prst="rect">
            <a:avLst/>
          </a:prstGeom>
          <a:noFill/>
          <a:ln/>
        </p:spPr>
        <p:txBody>
          <a:bodyPr wrap="none" lIns="0" tIns="0" rIns="0" bIns="0" rtlCol="0" anchor="t"/>
          <a:lstStyle/>
          <a:p>
            <a:pPr marL="0" indent="0" algn="l">
              <a:lnSpc>
                <a:spcPts val="2050"/>
              </a:lnSpc>
              <a:buNone/>
            </a:pPr>
            <a:r>
              <a:rPr lang="en-US" sz="1250" dirty="0">
                <a:solidFill>
                  <a:srgbClr val="2C2926"/>
                </a:solidFill>
                <a:latin typeface="Bricolage Grotesque Light" pitchFamily="34" charset="0"/>
                <a:ea typeface="Bricolage Grotesque Light" pitchFamily="34" charset="-122"/>
                <a:cs typeface="Bricolage Grotesque Light" pitchFamily="34" charset="-120"/>
              </a:rPr>
              <a:t>04</a:t>
            </a:r>
            <a:endParaRPr lang="en-US" sz="1250" dirty="0"/>
          </a:p>
        </p:txBody>
      </p:sp>
      <p:pic>
        <p:nvPicPr>
          <p:cNvPr id="17" name="Image 4" descr="preencoded.png"/>
          <p:cNvPicPr>
            <a:picLocks noChangeAspect="1"/>
          </p:cNvPicPr>
          <p:nvPr/>
        </p:nvPicPr>
        <p:blipFill>
          <a:blip r:embed="rId4"/>
          <a:stretch>
            <a:fillRect/>
          </a:stretch>
        </p:blipFill>
        <p:spPr>
          <a:xfrm>
            <a:off x="657344" y="6468428"/>
            <a:ext cx="7829312" cy="22860"/>
          </a:xfrm>
          <a:prstGeom prst="rect">
            <a:avLst/>
          </a:prstGeom>
        </p:spPr>
      </p:pic>
      <p:sp>
        <p:nvSpPr>
          <p:cNvPr id="18" name="Text 11"/>
          <p:cNvSpPr/>
          <p:nvPr/>
        </p:nvSpPr>
        <p:spPr>
          <a:xfrm>
            <a:off x="657344" y="6645592"/>
            <a:ext cx="2054185" cy="256699"/>
          </a:xfrm>
          <a:prstGeom prst="rect">
            <a:avLst/>
          </a:prstGeom>
          <a:noFill/>
          <a:ln/>
        </p:spPr>
        <p:txBody>
          <a:bodyPr wrap="none" lIns="0" tIns="0" rIns="0" bIns="0" rtlCol="0" anchor="t"/>
          <a:lstStyle/>
          <a:p>
            <a:pPr marL="0" indent="0" algn="l">
              <a:lnSpc>
                <a:spcPts val="2000"/>
              </a:lnSpc>
              <a:buNone/>
            </a:pPr>
            <a:r>
              <a:rPr lang="en-US" sz="1600" dirty="0">
                <a:solidFill>
                  <a:srgbClr val="2C2926"/>
                </a:solidFill>
                <a:latin typeface="Bricolage Grotesque Semi Bold" pitchFamily="34" charset="0"/>
                <a:ea typeface="Bricolage Grotesque Semi Bold" pitchFamily="34" charset="-122"/>
                <a:cs typeface="Bricolage Grotesque Semi Bold" pitchFamily="34" charset="-120"/>
              </a:rPr>
              <a:t>Data needs</a:t>
            </a:r>
            <a:endParaRPr lang="en-US" sz="1600" dirty="0"/>
          </a:p>
        </p:txBody>
      </p:sp>
      <p:sp>
        <p:nvSpPr>
          <p:cNvPr id="19" name="Text 12"/>
          <p:cNvSpPr/>
          <p:nvPr/>
        </p:nvSpPr>
        <p:spPr>
          <a:xfrm>
            <a:off x="657344" y="7000875"/>
            <a:ext cx="7829312" cy="525780"/>
          </a:xfrm>
          <a:prstGeom prst="rect">
            <a:avLst/>
          </a:prstGeom>
          <a:noFill/>
          <a:ln/>
        </p:spPr>
        <p:txBody>
          <a:bodyPr wrap="square" lIns="0" tIns="0" rIns="0" bIns="0" rtlCol="0" anchor="t"/>
          <a:lstStyle/>
          <a:p>
            <a:pPr marL="0" indent="0" algn="l">
              <a:lnSpc>
                <a:spcPts val="2050"/>
              </a:lnSpc>
              <a:buNone/>
            </a:pPr>
            <a:r>
              <a:rPr lang="en-US" sz="1250" dirty="0">
                <a:solidFill>
                  <a:srgbClr val="2C2926"/>
                </a:solidFill>
                <a:latin typeface="Inter" pitchFamily="34" charset="0"/>
                <a:ea typeface="Inter" pitchFamily="34" charset="-122"/>
                <a:cs typeface="Inter" pitchFamily="34" charset="-120"/>
              </a:rPr>
              <a:t>More granular, town-level unemployment data would enable better-targeted interventions and more precise monitoring of local labour market conditions.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832324" y="169783"/>
            <a:ext cx="6561296" cy="392906"/>
          </a:xfrm>
          <a:prstGeom prst="rect">
            <a:avLst/>
          </a:prstGeom>
          <a:noFill/>
          <a:ln/>
        </p:spPr>
        <p:txBody>
          <a:bodyPr wrap="none" lIns="0" tIns="0" rIns="0" bIns="0" rtlCol="0" anchor="t"/>
          <a:lstStyle/>
          <a:p>
            <a:pPr marL="0" indent="0" algn="l">
              <a:lnSpc>
                <a:spcPts val="3050"/>
              </a:lnSpc>
              <a:buNone/>
            </a:pPr>
            <a:r>
              <a:rPr lang="en-US" sz="2450" dirty="0">
                <a:solidFill>
                  <a:srgbClr val="2C2926"/>
                </a:solidFill>
                <a:latin typeface="Bricolage Grotesque Semi Bold" pitchFamily="34" charset="0"/>
                <a:ea typeface="Bricolage Grotesque Semi Bold" pitchFamily="34" charset="-122"/>
                <a:cs typeface="Bricolage Grotesque Semi Bold" pitchFamily="34" charset="-120"/>
              </a:rPr>
              <a:t>Summary: Athlone's Labour Market Outlook</a:t>
            </a:r>
            <a:endParaRPr lang="en-US" sz="2450" dirty="0"/>
          </a:p>
        </p:txBody>
      </p:sp>
      <p:sp>
        <p:nvSpPr>
          <p:cNvPr id="3" name="Text 1"/>
          <p:cNvSpPr/>
          <p:nvPr/>
        </p:nvSpPr>
        <p:spPr>
          <a:xfrm>
            <a:off x="1288109" y="1052632"/>
            <a:ext cx="1885831" cy="235744"/>
          </a:xfrm>
          <a:prstGeom prst="rect">
            <a:avLst/>
          </a:prstGeom>
          <a:noFill/>
          <a:ln/>
        </p:spPr>
        <p:txBody>
          <a:bodyPr wrap="none" lIns="0" tIns="0" rIns="0" bIns="0" rtlCol="0" anchor="t"/>
          <a:lstStyle/>
          <a:p>
            <a:pPr marL="0" indent="0" algn="l">
              <a:lnSpc>
                <a:spcPts val="1850"/>
              </a:lnSpc>
              <a:buNone/>
            </a:pPr>
            <a:r>
              <a:rPr lang="en-US" sz="1450" dirty="0">
                <a:solidFill>
                  <a:srgbClr val="2C2926"/>
                </a:solidFill>
                <a:latin typeface="Bricolage Grotesque Semi Bold" pitchFamily="34" charset="0"/>
                <a:ea typeface="Bricolage Grotesque Semi Bold" pitchFamily="34" charset="-122"/>
                <a:cs typeface="Bricolage Grotesque Semi Bold" pitchFamily="34" charset="-120"/>
              </a:rPr>
              <a:t>Current Position</a:t>
            </a:r>
            <a:endParaRPr lang="en-US" sz="1450" dirty="0"/>
          </a:p>
        </p:txBody>
      </p:sp>
      <p:sp>
        <p:nvSpPr>
          <p:cNvPr id="4" name="Shape 2"/>
          <p:cNvSpPr/>
          <p:nvPr/>
        </p:nvSpPr>
        <p:spPr>
          <a:xfrm>
            <a:off x="911066" y="1429702"/>
            <a:ext cx="6250782" cy="831017"/>
          </a:xfrm>
          <a:prstGeom prst="roundRect">
            <a:avLst>
              <a:gd name="adj" fmla="val 9891"/>
            </a:avLst>
          </a:prstGeom>
          <a:solidFill>
            <a:srgbClr val="F4E3BD"/>
          </a:solidFill>
          <a:ln/>
        </p:spPr>
      </p:sp>
      <p:sp>
        <p:nvSpPr>
          <p:cNvPr id="6" name="Text 3"/>
          <p:cNvSpPr/>
          <p:nvPr/>
        </p:nvSpPr>
        <p:spPr>
          <a:xfrm>
            <a:off x="1075764" y="1586627"/>
            <a:ext cx="5960471" cy="568762"/>
          </a:xfrm>
          <a:prstGeom prst="rect">
            <a:avLst/>
          </a:prstGeom>
          <a:noFill/>
          <a:ln/>
        </p:spPr>
        <p:txBody>
          <a:bodyPr wrap="none" lIns="0" tIns="0" rIns="0" bIns="0" rtlCol="0" anchor="t"/>
          <a:lstStyle/>
          <a:p>
            <a:pPr marL="0" indent="0" algn="l">
              <a:lnSpc>
                <a:spcPts val="1550"/>
              </a:lnSpc>
              <a:buNone/>
            </a:pPr>
            <a:r>
              <a:rPr lang="en-US" sz="1600" b="1" dirty="0">
                <a:solidFill>
                  <a:srgbClr val="000000"/>
                </a:solidFill>
                <a:latin typeface="Inter" pitchFamily="34" charset="0"/>
                <a:ea typeface="Inter" pitchFamily="34" charset="-122"/>
                <a:cs typeface="Inter" pitchFamily="34" charset="-120"/>
              </a:rPr>
              <a:t>No precise current unemployment rate for Athlone alone</a:t>
            </a:r>
            <a:r>
              <a:rPr lang="en-US" sz="1600" dirty="0">
                <a:solidFill>
                  <a:srgbClr val="000000"/>
                </a:solidFill>
                <a:latin typeface="Inter" pitchFamily="34" charset="0"/>
                <a:ea typeface="Inter" pitchFamily="34" charset="-122"/>
                <a:cs typeface="Inter" pitchFamily="34" charset="-120"/>
              </a:rPr>
              <a:t> </a:t>
            </a:r>
            <a:endParaRPr lang="ro-RO" sz="1600" dirty="0" smtClean="0">
              <a:solidFill>
                <a:srgbClr val="000000"/>
              </a:solidFill>
              <a:latin typeface="Inter" pitchFamily="34" charset="0"/>
              <a:ea typeface="Inter" pitchFamily="34" charset="-122"/>
              <a:cs typeface="Inter" pitchFamily="34" charset="-120"/>
            </a:endParaRPr>
          </a:p>
          <a:p>
            <a:pPr marL="0" indent="0" algn="l">
              <a:lnSpc>
                <a:spcPts val="1550"/>
              </a:lnSpc>
              <a:buNone/>
            </a:pPr>
            <a:r>
              <a:rPr lang="en-US" sz="1600" dirty="0" smtClean="0">
                <a:solidFill>
                  <a:srgbClr val="000000"/>
                </a:solidFill>
                <a:latin typeface="Inter" pitchFamily="34" charset="0"/>
                <a:ea typeface="Inter" pitchFamily="34" charset="-122"/>
                <a:cs typeface="Inter" pitchFamily="34" charset="-120"/>
              </a:rPr>
              <a:t>is </a:t>
            </a:r>
            <a:r>
              <a:rPr lang="en-US" sz="1600" dirty="0">
                <a:solidFill>
                  <a:srgbClr val="000000"/>
                </a:solidFill>
                <a:latin typeface="Inter" pitchFamily="34" charset="0"/>
                <a:ea typeface="Inter" pitchFamily="34" charset="-122"/>
                <a:cs typeface="Inter" pitchFamily="34" charset="-120"/>
              </a:rPr>
              <a:t>regularly published by official sources.</a:t>
            </a:r>
            <a:endParaRPr lang="en-US" sz="1600" dirty="0"/>
          </a:p>
        </p:txBody>
      </p:sp>
      <p:sp>
        <p:nvSpPr>
          <p:cNvPr id="7" name="Text 4"/>
          <p:cNvSpPr/>
          <p:nvPr/>
        </p:nvSpPr>
        <p:spPr>
          <a:xfrm>
            <a:off x="1161826" y="2760068"/>
            <a:ext cx="6000022" cy="681325"/>
          </a:xfrm>
          <a:prstGeom prst="rect">
            <a:avLst/>
          </a:prstGeom>
          <a:noFill/>
          <a:ln/>
        </p:spPr>
        <p:txBody>
          <a:bodyPr wrap="square" lIns="0" tIns="0" rIns="0" bIns="0" rtlCol="0" anchor="t"/>
          <a:lstStyle/>
          <a:p>
            <a:pPr marL="0" indent="0" algn="l">
              <a:lnSpc>
                <a:spcPts val="1550"/>
              </a:lnSpc>
              <a:buNone/>
            </a:pPr>
            <a:r>
              <a:rPr lang="en-US" sz="1400" dirty="0">
                <a:solidFill>
                  <a:srgbClr val="2C2926"/>
                </a:solidFill>
                <a:latin typeface="Inter" pitchFamily="34" charset="0"/>
                <a:ea typeface="Inter" pitchFamily="34" charset="-122"/>
                <a:cs typeface="Inter" pitchFamily="34" charset="-120"/>
              </a:rPr>
              <a:t>County Westmeath figures from the 2022 census indicate a substantial decline in joblessness to approximately </a:t>
            </a:r>
            <a:r>
              <a:rPr lang="en-US" sz="1400" b="1" dirty="0">
                <a:solidFill>
                  <a:srgbClr val="E7BF6A"/>
                </a:solidFill>
                <a:latin typeface="Inter" pitchFamily="34" charset="0"/>
                <a:ea typeface="Inter" pitchFamily="34" charset="-122"/>
                <a:cs typeface="Inter" pitchFamily="34" charset="-120"/>
              </a:rPr>
              <a:t>9%</a:t>
            </a:r>
            <a:r>
              <a:rPr lang="en-US" sz="1400" dirty="0">
                <a:solidFill>
                  <a:srgbClr val="2C2926"/>
                </a:solidFill>
                <a:latin typeface="Inter" pitchFamily="34" charset="0"/>
                <a:ea typeface="Inter" pitchFamily="34" charset="-122"/>
                <a:cs typeface="Inter" pitchFamily="34" charset="-120"/>
              </a:rPr>
              <a:t>, down from 16% in 2016.</a:t>
            </a:r>
            <a:endParaRPr lang="en-US" sz="1400" dirty="0"/>
          </a:p>
        </p:txBody>
      </p:sp>
      <p:sp>
        <p:nvSpPr>
          <p:cNvPr id="8" name="Text 5"/>
          <p:cNvSpPr/>
          <p:nvPr/>
        </p:nvSpPr>
        <p:spPr>
          <a:xfrm>
            <a:off x="1161826" y="3775934"/>
            <a:ext cx="5902271" cy="213656"/>
          </a:xfrm>
          <a:prstGeom prst="rect">
            <a:avLst/>
          </a:prstGeom>
          <a:noFill/>
          <a:ln/>
        </p:spPr>
        <p:txBody>
          <a:bodyPr wrap="square" lIns="0" tIns="0" rIns="0" bIns="0" rtlCol="0" anchor="t"/>
          <a:lstStyle/>
          <a:p>
            <a:pPr marL="0" indent="0" algn="l">
              <a:lnSpc>
                <a:spcPts val="1550"/>
              </a:lnSpc>
              <a:buNone/>
            </a:pPr>
            <a:r>
              <a:rPr lang="en-US" sz="1400" dirty="0">
                <a:solidFill>
                  <a:srgbClr val="2C2926"/>
                </a:solidFill>
                <a:latin typeface="Inter" pitchFamily="34" charset="0"/>
                <a:ea typeface="Inter" pitchFamily="34" charset="-122"/>
                <a:cs typeface="Inter" pitchFamily="34" charset="-120"/>
              </a:rPr>
              <a:t>National unemployment in Ireland remains relatively low at around </a:t>
            </a:r>
            <a:r>
              <a:rPr lang="en-US" sz="1400" b="1" dirty="0">
                <a:solidFill>
                  <a:srgbClr val="2C2926"/>
                </a:solidFill>
                <a:latin typeface="Inter" pitchFamily="34" charset="0"/>
                <a:ea typeface="Inter" pitchFamily="34" charset="-122"/>
                <a:cs typeface="Inter" pitchFamily="34" charset="-120"/>
              </a:rPr>
              <a:t>5% in late 2025</a:t>
            </a:r>
            <a:r>
              <a:rPr lang="en-US" sz="1400" dirty="0">
                <a:solidFill>
                  <a:srgbClr val="2C2926"/>
                </a:solidFill>
                <a:latin typeface="Inter" pitchFamily="34" charset="0"/>
                <a:ea typeface="Inter" pitchFamily="34" charset="-122"/>
                <a:cs typeface="Inter" pitchFamily="34" charset="-120"/>
              </a:rPr>
              <a:t>, suggesting that labour market conditions in Athlone and surrounding counties are likely influenced by broader economic strength.</a:t>
            </a:r>
            <a:endParaRPr lang="en-US" sz="1400" dirty="0"/>
          </a:p>
        </p:txBody>
      </p:sp>
      <p:sp>
        <p:nvSpPr>
          <p:cNvPr id="9" name="Text 6"/>
          <p:cNvSpPr/>
          <p:nvPr/>
        </p:nvSpPr>
        <p:spPr>
          <a:xfrm>
            <a:off x="7476173" y="1052632"/>
            <a:ext cx="1885831" cy="235744"/>
          </a:xfrm>
          <a:prstGeom prst="rect">
            <a:avLst/>
          </a:prstGeom>
          <a:noFill/>
          <a:ln/>
        </p:spPr>
        <p:txBody>
          <a:bodyPr wrap="none" lIns="0" tIns="0" rIns="0" bIns="0" rtlCol="0" anchor="t"/>
          <a:lstStyle/>
          <a:p>
            <a:pPr marL="0" indent="0" algn="l">
              <a:lnSpc>
                <a:spcPts val="1850"/>
              </a:lnSpc>
              <a:buNone/>
            </a:pPr>
            <a:r>
              <a:rPr lang="en-US" sz="1450" dirty="0">
                <a:solidFill>
                  <a:srgbClr val="2C2926"/>
                </a:solidFill>
                <a:latin typeface="Bricolage Grotesque Semi Bold" pitchFamily="34" charset="0"/>
                <a:ea typeface="Bricolage Grotesque Semi Bold" pitchFamily="34" charset="-122"/>
                <a:cs typeface="Bricolage Grotesque Semi Bold" pitchFamily="34" charset="-120"/>
              </a:rPr>
              <a:t>Looking Forward</a:t>
            </a:r>
            <a:endParaRPr lang="en-US" sz="1450" dirty="0"/>
          </a:p>
        </p:txBody>
      </p:sp>
      <p:pic>
        <p:nvPicPr>
          <p:cNvPr id="10" name="Image 1" descr="preencoded.png"/>
          <p:cNvPicPr>
            <a:picLocks noChangeAspect="1"/>
          </p:cNvPicPr>
          <p:nvPr/>
        </p:nvPicPr>
        <p:blipFill>
          <a:blip r:embed="rId3"/>
          <a:stretch>
            <a:fillRect/>
          </a:stretch>
        </p:blipFill>
        <p:spPr>
          <a:xfrm>
            <a:off x="7287459" y="738544"/>
            <a:ext cx="6659047" cy="6659047"/>
          </a:xfrm>
          <a:prstGeom prst="rect">
            <a:avLst/>
          </a:prstGeom>
        </p:spPr>
      </p:pic>
      <p:sp>
        <p:nvSpPr>
          <p:cNvPr id="11" name="Text 7"/>
          <p:cNvSpPr/>
          <p:nvPr/>
        </p:nvSpPr>
        <p:spPr>
          <a:xfrm>
            <a:off x="7476173" y="8230076"/>
            <a:ext cx="6659047" cy="402193"/>
          </a:xfrm>
          <a:prstGeom prst="rect">
            <a:avLst/>
          </a:prstGeom>
          <a:noFill/>
          <a:ln/>
        </p:spPr>
        <p:txBody>
          <a:bodyPr wrap="square" lIns="0" tIns="0" rIns="0" bIns="0" rtlCol="0" anchor="t"/>
          <a:lstStyle/>
          <a:p>
            <a:pPr marL="0" indent="0" algn="l">
              <a:lnSpc>
                <a:spcPts val="1550"/>
              </a:lnSpc>
              <a:buNone/>
            </a:pPr>
            <a:r>
              <a:rPr lang="en-US" sz="950" dirty="0">
                <a:solidFill>
                  <a:srgbClr val="2C2926"/>
                </a:solidFill>
                <a:latin typeface="Inter" pitchFamily="34" charset="0"/>
                <a:ea typeface="Inter" pitchFamily="34" charset="-122"/>
                <a:cs typeface="Inter" pitchFamily="34" charset="-120"/>
              </a:rPr>
              <a:t>Local structural factors continue to shape employment opportunities in Athlone, even as the town benefits from Ireland's overall economic performance.</a:t>
            </a:r>
            <a:endParaRPr lang="en-US" sz="950" dirty="0"/>
          </a:p>
        </p:txBody>
      </p:sp>
      <p:sp>
        <p:nvSpPr>
          <p:cNvPr id="12" name="Text 8"/>
          <p:cNvSpPr/>
          <p:nvPr/>
        </p:nvSpPr>
        <p:spPr>
          <a:xfrm>
            <a:off x="7476173" y="8745379"/>
            <a:ext cx="6659047" cy="402193"/>
          </a:xfrm>
          <a:prstGeom prst="rect">
            <a:avLst/>
          </a:prstGeom>
          <a:noFill/>
          <a:ln/>
        </p:spPr>
        <p:txBody>
          <a:bodyPr wrap="square" lIns="0" tIns="0" rIns="0" bIns="0" rtlCol="0" anchor="t"/>
          <a:lstStyle/>
          <a:p>
            <a:pPr marL="0" indent="0" algn="l">
              <a:lnSpc>
                <a:spcPts val="1550"/>
              </a:lnSpc>
              <a:buNone/>
            </a:pPr>
            <a:r>
              <a:rPr lang="en-US" sz="950" dirty="0">
                <a:solidFill>
                  <a:srgbClr val="2C2926"/>
                </a:solidFill>
                <a:latin typeface="Inter" pitchFamily="34" charset="0"/>
                <a:ea typeface="Inter" pitchFamily="34" charset="-122"/>
                <a:cs typeface="Inter" pitchFamily="34" charset="-120"/>
              </a:rPr>
              <a:t>Ongoing monitoring of regional labour market trends, continued economic diversification, and targeted support for those facing employment barriers will be essential for further progress.</a:t>
            </a:r>
            <a:endParaRPr lang="en-US" sz="95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TotalTime>
  <Words>1022</Words>
  <Application>Microsoft Office PowerPoint</Application>
  <PresentationFormat>Particularizare</PresentationFormat>
  <Paragraphs>89</Paragraphs>
  <Slides>10</Slides>
  <Notes>10</Notes>
  <HiddenSlides>0</HiddenSlides>
  <MMClips>0</MMClips>
  <ScaleCrop>false</ScaleCrop>
  <HeadingPairs>
    <vt:vector size="6" baseType="variant">
      <vt:variant>
        <vt:lpstr>Fonturi utilizate</vt:lpstr>
      </vt:variant>
      <vt:variant>
        <vt:i4>7</vt:i4>
      </vt:variant>
      <vt:variant>
        <vt:lpstr>Temă</vt:lpstr>
      </vt:variant>
      <vt:variant>
        <vt:i4>1</vt:i4>
      </vt:variant>
      <vt:variant>
        <vt:lpstr>Titluri diapozitive</vt:lpstr>
      </vt:variant>
      <vt:variant>
        <vt:i4>10</vt:i4>
      </vt:variant>
    </vt:vector>
  </HeadingPairs>
  <TitlesOfParts>
    <vt:vector size="18" baseType="lpstr">
      <vt:lpstr>Calibri</vt:lpstr>
      <vt:lpstr>Bricolage Grotesque Light</vt:lpstr>
      <vt:lpstr>Inter</vt:lpstr>
      <vt:lpstr>Times New Roman</vt:lpstr>
      <vt:lpstr>Garamond</vt:lpstr>
      <vt:lpstr>Arial</vt:lpstr>
      <vt:lpstr>Bricolage Grotesque Semi Bold</vt:lpstr>
      <vt:lpstr>Organic</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
  <cp:lastModifiedBy>Expert</cp:lastModifiedBy>
  <cp:revision>2</cp:revision>
  <dcterms:created xsi:type="dcterms:W3CDTF">2025-12-29T18:33:28Z</dcterms:created>
  <dcterms:modified xsi:type="dcterms:W3CDTF">2025-12-29T19:35:35Z</dcterms:modified>
</cp:coreProperties>
</file>