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4630400" cy="8229600"/>
  <p:notesSz cx="8229600" cy="14630400"/>
  <p:embeddedFontLst>
    <p:embeddedFont>
      <p:font typeface="Calibri" panose="020F0502020204030204" pitchFamily="34" charset="0"/>
      <p:regular r:id="rId18"/>
      <p:bold r:id="rId19"/>
      <p:italic r:id="rId20"/>
      <p:boldItalic r:id="rId21"/>
    </p:embeddedFont>
    <p:embeddedFont>
      <p:font typeface="Montserrat Medium" panose="020B0604020202020204" charset="-18"/>
      <p:regular r:id="rId22"/>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9667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file:///C:\Users\ISJ_INFO\Downloads\PHOTO-2024-07-22-12-58-56.jpg"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4.svg"/><Relationship Id="rId4" Type="http://schemas.openxmlformats.org/officeDocument/2006/relationships/image" Target="../media/image-6-2.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7.sv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9-5.svg"/><Relationship Id="rId5" Type="http://schemas.openxmlformats.org/officeDocument/2006/relationships/image" Target="../media/image-9-3.svg"/><Relationship Id="rId4" Type="http://schemas.openxmlformats.org/officeDocument/2006/relationships/image" Target="../media/image6.png"/><Relationship Id="rId9" Type="http://schemas.openxmlformats.org/officeDocument/2006/relationships/image" Target="../media/image-9-9.sv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12-8.svg"/><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2-6.svg"/><Relationship Id="rId5" Type="http://schemas.openxmlformats.org/officeDocument/2006/relationships/image" Target="../media/image-12-4.svg"/><Relationship Id="rId4" Type="http://schemas.openxmlformats.org/officeDocument/2006/relationships/image" Target="../media/image-12-2.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47426" y="0"/>
            <a:ext cx="5486400" cy="8229600"/>
          </a:xfrm>
          <a:prstGeom prst="rect">
            <a:avLst/>
          </a:prstGeom>
        </p:spPr>
      </p:pic>
      <p:sp>
        <p:nvSpPr>
          <p:cNvPr id="3" name="Text 0"/>
          <p:cNvSpPr/>
          <p:nvPr/>
        </p:nvSpPr>
        <p:spPr>
          <a:xfrm>
            <a:off x="6235660" y="3050262"/>
            <a:ext cx="7645479" cy="1248966"/>
          </a:xfrm>
          <a:prstGeom prst="rect">
            <a:avLst/>
          </a:prstGeom>
          <a:noFill/>
          <a:ln/>
        </p:spPr>
        <p:txBody>
          <a:bodyPr wrap="squar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Unemployment and Mining in Vâlcea County</a:t>
            </a:r>
            <a:endParaRPr lang="en-US" sz="3900" dirty="0"/>
          </a:p>
        </p:txBody>
      </p:sp>
      <p:sp>
        <p:nvSpPr>
          <p:cNvPr id="4" name="Text 1"/>
          <p:cNvSpPr/>
          <p:nvPr/>
        </p:nvSpPr>
        <p:spPr>
          <a:xfrm>
            <a:off x="6235660" y="4580215"/>
            <a:ext cx="7645479" cy="599123"/>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An analysis of labour market dynamics and structural changes in a historically mining-dependent region of Romania</a:t>
            </a:r>
            <a:endParaRPr lang="en-US" sz="1450" dirty="0"/>
          </a:p>
        </p:txBody>
      </p:sp>
      <p:sp>
        <p:nvSpPr>
          <p:cNvPr id="5" name="Rectangle 1"/>
          <p:cNvSpPr>
            <a:spLocks noChangeArrowheads="1"/>
          </p:cNvSpPr>
          <p:nvPr/>
        </p:nvSpPr>
        <p:spPr bwMode="auto">
          <a:xfrm>
            <a:off x="8022929" y="198699"/>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rgbClr val="FFFF00"/>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rgbClr val="FFFF00"/>
              </a:solidFill>
              <a:effectLst/>
              <a:latin typeface="Arial" panose="020B0604020202020204" pitchFamily="34" charset="0"/>
            </a:endParaRPr>
          </a:p>
        </p:txBody>
      </p:sp>
      <p:pic>
        <p:nvPicPr>
          <p:cNvPr id="6"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027265" y="139850"/>
            <a:ext cx="1384753" cy="14160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90756" y="6393544"/>
            <a:ext cx="2216552" cy="701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49260" y="1621036"/>
            <a:ext cx="7994094"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Current Labour Market Overview</a:t>
            </a:r>
            <a:endParaRPr lang="en-US" sz="3900" dirty="0"/>
          </a:p>
        </p:txBody>
      </p:sp>
      <p:sp>
        <p:nvSpPr>
          <p:cNvPr id="3" name="Text 1"/>
          <p:cNvSpPr/>
          <p:nvPr/>
        </p:nvSpPr>
        <p:spPr>
          <a:xfrm>
            <a:off x="749260" y="2713792"/>
            <a:ext cx="5289113" cy="374690"/>
          </a:xfrm>
          <a:prstGeom prst="rect">
            <a:avLst/>
          </a:prstGeom>
          <a:noFill/>
          <a:ln/>
        </p:spPr>
        <p:txBody>
          <a:bodyPr wrap="none" lIns="0" tIns="0" rIns="0" bIns="0" rtlCol="0" anchor="t"/>
          <a:lstStyle/>
          <a:p>
            <a:pPr marL="0" indent="0" algn="l">
              <a:lnSpc>
                <a:spcPts val="2950"/>
              </a:lnSpc>
              <a:buNone/>
            </a:pPr>
            <a:r>
              <a:rPr lang="en-US" sz="2350" b="1" dirty="0">
                <a:solidFill>
                  <a:srgbClr val="FFB393"/>
                </a:solidFill>
                <a:latin typeface="Brygada 1918 Bold" pitchFamily="34" charset="0"/>
                <a:ea typeface="Brygada 1918 Bold" pitchFamily="34" charset="-122"/>
                <a:cs typeface="Brygada 1918 Bold" pitchFamily="34" charset="-120"/>
              </a:rPr>
              <a:t>Registered Unemployment Statistics</a:t>
            </a:r>
            <a:endParaRPr lang="en-US" sz="2350" dirty="0"/>
          </a:p>
        </p:txBody>
      </p:sp>
      <p:sp>
        <p:nvSpPr>
          <p:cNvPr id="4" name="Text 2"/>
          <p:cNvSpPr/>
          <p:nvPr/>
        </p:nvSpPr>
        <p:spPr>
          <a:xfrm>
            <a:off x="749260" y="3275767"/>
            <a:ext cx="6337459" cy="1797368"/>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As of November 2025, Vâlcea County reported a registered unemployment rate of </a:t>
            </a:r>
            <a:r>
              <a:rPr lang="en-US" sz="1450" b="1" dirty="0">
                <a:solidFill>
                  <a:srgbClr val="F4CAB8"/>
                </a:solidFill>
                <a:latin typeface="Montserrat Medium" pitchFamily="34" charset="0"/>
                <a:ea typeface="Montserrat Medium" pitchFamily="34" charset="-122"/>
                <a:cs typeface="Montserrat Medium" pitchFamily="34" charset="-120"/>
              </a:rPr>
              <a:t>3.09%</a:t>
            </a:r>
            <a:r>
              <a:rPr lang="en-US" sz="1450" dirty="0">
                <a:solidFill>
                  <a:srgbClr val="F4CAB8"/>
                </a:solidFill>
                <a:latin typeface="Montserrat Medium" pitchFamily="34" charset="0"/>
                <a:ea typeface="Montserrat Medium" pitchFamily="34" charset="-122"/>
                <a:cs typeface="Montserrat Medium" pitchFamily="34" charset="-120"/>
              </a:rPr>
              <a:t>, with approximately 4,092 jobseekers officially registered with the county employment agency AJOFM Vâlcea. This figure represents a slight increase from earlier in the year, when rates hovered around 2.55%–2.64% during May and June 2025.</a:t>
            </a:r>
            <a:endParaRPr lang="en-US" sz="1450" dirty="0"/>
          </a:p>
        </p:txBody>
      </p:sp>
      <p:sp>
        <p:nvSpPr>
          <p:cNvPr id="5" name="Text 3"/>
          <p:cNvSpPr/>
          <p:nvPr/>
        </p:nvSpPr>
        <p:spPr>
          <a:xfrm>
            <a:off x="749260" y="5241727"/>
            <a:ext cx="6337459"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These figures refer specifically to </a:t>
            </a:r>
            <a:r>
              <a:rPr lang="en-US" sz="1450" i="1" dirty="0">
                <a:solidFill>
                  <a:srgbClr val="F4CAB8"/>
                </a:solidFill>
                <a:latin typeface="Montserrat Medium" pitchFamily="34" charset="0"/>
                <a:ea typeface="Montserrat Medium" pitchFamily="34" charset="-122"/>
                <a:cs typeface="Montserrat Medium" pitchFamily="34" charset="-120"/>
              </a:rPr>
              <a:t>registered unemployment</a:t>
            </a:r>
            <a:r>
              <a:rPr lang="en-US" sz="1450" dirty="0">
                <a:solidFill>
                  <a:srgbClr val="F4CAB8"/>
                </a:solidFill>
                <a:latin typeface="Montserrat Medium" pitchFamily="34" charset="0"/>
                <a:ea typeface="Montserrat Medium" pitchFamily="34" charset="-122"/>
                <a:cs typeface="Montserrat Medium" pitchFamily="34" charset="-120"/>
              </a:rPr>
              <a:t> — individuals who have formally signed up with local labour offices — which is one of the standard administrative indicators used throughout Romania to monitor regional employment dynamics.</a:t>
            </a:r>
            <a:endParaRPr lang="en-US" sz="1450" dirty="0"/>
          </a:p>
        </p:txBody>
      </p:sp>
      <p:sp>
        <p:nvSpPr>
          <p:cNvPr id="6" name="Text 4"/>
          <p:cNvSpPr/>
          <p:nvPr/>
        </p:nvSpPr>
        <p:spPr>
          <a:xfrm>
            <a:off x="7551301" y="2713792"/>
            <a:ext cx="2997398" cy="374690"/>
          </a:xfrm>
          <a:prstGeom prst="rect">
            <a:avLst/>
          </a:prstGeom>
          <a:noFill/>
          <a:ln/>
        </p:spPr>
        <p:txBody>
          <a:bodyPr wrap="none" lIns="0" tIns="0" rIns="0" bIns="0" rtlCol="0" anchor="t"/>
          <a:lstStyle/>
          <a:p>
            <a:pPr marL="0" indent="0" algn="l">
              <a:lnSpc>
                <a:spcPts val="2950"/>
              </a:lnSpc>
              <a:buNone/>
            </a:pPr>
            <a:r>
              <a:rPr lang="en-US" sz="2350" b="1" dirty="0">
                <a:solidFill>
                  <a:srgbClr val="FFB393"/>
                </a:solidFill>
                <a:latin typeface="Brygada 1918 Bold" pitchFamily="34" charset="0"/>
                <a:ea typeface="Brygada 1918 Bold" pitchFamily="34" charset="-122"/>
                <a:cs typeface="Brygada 1918 Bold" pitchFamily="34" charset="-120"/>
              </a:rPr>
              <a:t>National Context</a:t>
            </a:r>
            <a:endParaRPr lang="en-US" sz="2350" dirty="0"/>
          </a:p>
        </p:txBody>
      </p:sp>
      <p:sp>
        <p:nvSpPr>
          <p:cNvPr id="7" name="Text 5"/>
          <p:cNvSpPr/>
          <p:nvPr/>
        </p:nvSpPr>
        <p:spPr>
          <a:xfrm>
            <a:off x="7551301" y="3275767"/>
            <a:ext cx="6337459"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Romania's national unemployment rate stood at approximately </a:t>
            </a:r>
            <a:r>
              <a:rPr lang="en-US" sz="1450" b="1" dirty="0">
                <a:solidFill>
                  <a:srgbClr val="F4CAB8"/>
                </a:solidFill>
                <a:latin typeface="Montserrat Medium" pitchFamily="34" charset="0"/>
                <a:ea typeface="Montserrat Medium" pitchFamily="34" charset="-122"/>
                <a:cs typeface="Montserrat Medium" pitchFamily="34" charset="-120"/>
              </a:rPr>
              <a:t>5.9%</a:t>
            </a:r>
            <a:r>
              <a:rPr lang="en-US" sz="1450" dirty="0">
                <a:solidFill>
                  <a:srgbClr val="F4CAB8"/>
                </a:solidFill>
                <a:latin typeface="Montserrat Medium" pitchFamily="34" charset="0"/>
                <a:ea typeface="Montserrat Medium" pitchFamily="34" charset="-122"/>
                <a:cs typeface="Montserrat Medium" pitchFamily="34" charset="-120"/>
              </a:rPr>
              <a:t> in late 2025 according to Eurostat labour force surveys, indicating that Vâlcea's registered unemployment is significantly below the national average.</a:t>
            </a:r>
            <a:endParaRPr lang="en-US" sz="1450" dirty="0"/>
          </a:p>
        </p:txBody>
      </p:sp>
      <p:sp>
        <p:nvSpPr>
          <p:cNvPr id="8" name="Text 6"/>
          <p:cNvSpPr/>
          <p:nvPr/>
        </p:nvSpPr>
        <p:spPr>
          <a:xfrm>
            <a:off x="7551301" y="4642604"/>
            <a:ext cx="6337459" cy="1497806"/>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However, it is important to note that registered rates are typically lower than survey-based unemployment figures because many unemployed individuals are not registered at employment offices or are engaged in informal employment activities that official statistics do not capture.</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19351" y="357068"/>
            <a:ext cx="5548074" cy="432911"/>
          </a:xfrm>
          <a:prstGeom prst="rect">
            <a:avLst/>
          </a:prstGeom>
          <a:noFill/>
          <a:ln/>
        </p:spPr>
        <p:txBody>
          <a:bodyPr wrap="none" lIns="0" tIns="0" rIns="0" bIns="0" rtlCol="0" anchor="t"/>
          <a:lstStyle/>
          <a:p>
            <a:pPr marL="0" indent="0" algn="l">
              <a:lnSpc>
                <a:spcPts val="3400"/>
              </a:lnSpc>
              <a:buNone/>
            </a:pPr>
            <a:r>
              <a:rPr lang="en-US" sz="2700" b="1" dirty="0">
                <a:solidFill>
                  <a:srgbClr val="FFB393"/>
                </a:solidFill>
                <a:latin typeface="Brygada 1918 Bold" pitchFamily="34" charset="0"/>
                <a:ea typeface="Brygada 1918 Bold" pitchFamily="34" charset="-122"/>
                <a:cs typeface="Brygada 1918 Bold" pitchFamily="34" charset="-120"/>
              </a:rPr>
              <a:t>Unemployment Rate Comparison</a:t>
            </a:r>
            <a:endParaRPr lang="en-US" sz="2700" dirty="0"/>
          </a:p>
        </p:txBody>
      </p:sp>
      <p:pic>
        <p:nvPicPr>
          <p:cNvPr id="3" name="Image 0" descr="preencoded.png"/>
          <p:cNvPicPr>
            <a:picLocks noChangeAspect="1"/>
          </p:cNvPicPr>
          <p:nvPr/>
        </p:nvPicPr>
        <p:blipFill>
          <a:blip r:embed="rId3"/>
          <a:stretch>
            <a:fillRect/>
          </a:stretch>
        </p:blipFill>
        <p:spPr>
          <a:xfrm>
            <a:off x="1366221" y="1140923"/>
            <a:ext cx="10969817" cy="6143062"/>
          </a:xfrm>
          <a:prstGeom prst="rect">
            <a:avLst/>
          </a:prstGeom>
        </p:spPr>
      </p:pic>
      <p:sp>
        <p:nvSpPr>
          <p:cNvPr id="4" name="Text 1"/>
          <p:cNvSpPr/>
          <p:nvPr/>
        </p:nvSpPr>
        <p:spPr>
          <a:xfrm>
            <a:off x="519351" y="8807053"/>
            <a:ext cx="13591699" cy="415528"/>
          </a:xfrm>
          <a:prstGeom prst="rect">
            <a:avLst/>
          </a:prstGeom>
          <a:noFill/>
          <a:ln/>
        </p:spPr>
        <p:txBody>
          <a:bodyPr wrap="square" lIns="0" tIns="0" rIns="0" bIns="0" rtlCol="0" anchor="t"/>
          <a:lstStyle/>
          <a:p>
            <a:pPr marL="0" indent="0" algn="l">
              <a:lnSpc>
                <a:spcPts val="1600"/>
              </a:lnSpc>
              <a:buNone/>
            </a:pPr>
            <a:r>
              <a:rPr lang="en-US" sz="1000" dirty="0">
                <a:solidFill>
                  <a:srgbClr val="F4CAB8"/>
                </a:solidFill>
                <a:latin typeface="Montserrat Medium" pitchFamily="34" charset="0"/>
                <a:ea typeface="Montserrat Medium" pitchFamily="34" charset="-122"/>
                <a:cs typeface="Montserrat Medium" pitchFamily="34" charset="-120"/>
              </a:rPr>
              <a:t>Vâlcea County consistently maintains unemployment levels well below the national average, suggesting relatively active local labour market dynamics and employment opportunities compared to other Romanian regions. The modest increase from mid-year to November 2025 reflects seasonal variations and evolving economic conditions.</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49260" y="1838444"/>
            <a:ext cx="8726210"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Understanding the Data Limitations</a:t>
            </a:r>
            <a:endParaRPr lang="en-US" sz="3900" dirty="0"/>
          </a:p>
        </p:txBody>
      </p:sp>
      <p:sp>
        <p:nvSpPr>
          <p:cNvPr id="3" name="Shape 1"/>
          <p:cNvSpPr/>
          <p:nvPr/>
        </p:nvSpPr>
        <p:spPr>
          <a:xfrm>
            <a:off x="749260" y="2837498"/>
            <a:ext cx="4252436" cy="3553539"/>
          </a:xfrm>
          <a:prstGeom prst="roundRect">
            <a:avLst>
              <a:gd name="adj" fmla="val 3088"/>
            </a:avLst>
          </a:prstGeom>
          <a:solidFill>
            <a:srgbClr val="5C2438"/>
          </a:solidFill>
          <a:ln w="22860">
            <a:solidFill>
              <a:srgbClr val="662E42"/>
            </a:solidFill>
            <a:prstDash val="solid"/>
          </a:ln>
        </p:spPr>
      </p:sp>
      <p:sp>
        <p:nvSpPr>
          <p:cNvPr id="4" name="Shape 2"/>
          <p:cNvSpPr/>
          <p:nvPr/>
        </p:nvSpPr>
        <p:spPr>
          <a:xfrm>
            <a:off x="726400" y="2837498"/>
            <a:ext cx="91440" cy="3553539"/>
          </a:xfrm>
          <a:prstGeom prst="roundRect">
            <a:avLst>
              <a:gd name="adj" fmla="val 30732"/>
            </a:avLst>
          </a:prstGeom>
          <a:solidFill>
            <a:srgbClr val="FFB393"/>
          </a:solidFill>
          <a:ln/>
        </p:spPr>
      </p:sp>
      <p:sp>
        <p:nvSpPr>
          <p:cNvPr id="5" name="Text 3"/>
          <p:cNvSpPr/>
          <p:nvPr/>
        </p:nvSpPr>
        <p:spPr>
          <a:xfrm>
            <a:off x="1027986" y="3047643"/>
            <a:ext cx="3763566" cy="624364"/>
          </a:xfrm>
          <a:prstGeom prst="rect">
            <a:avLst/>
          </a:prstGeom>
          <a:noFill/>
          <a:ln/>
        </p:spPr>
        <p:txBody>
          <a:bodyPr wrap="squar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Registered vs. Actual Unemployment</a:t>
            </a:r>
            <a:endParaRPr lang="en-US" sz="1950" dirty="0"/>
          </a:p>
        </p:txBody>
      </p:sp>
      <p:sp>
        <p:nvSpPr>
          <p:cNvPr id="6" name="Text 4"/>
          <p:cNvSpPr/>
          <p:nvPr/>
        </p:nvSpPr>
        <p:spPr>
          <a:xfrm>
            <a:off x="1027986" y="3784402"/>
            <a:ext cx="3763566" cy="2096929"/>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Administrative unemployment data capture only those who officially register with employment offices, excluding many job seekers who do not engage with formal systems or who have become discouraged from active job search.</a:t>
            </a:r>
            <a:endParaRPr lang="en-US" sz="1450" dirty="0"/>
          </a:p>
        </p:txBody>
      </p:sp>
      <p:sp>
        <p:nvSpPr>
          <p:cNvPr id="7" name="Shape 5"/>
          <p:cNvSpPr/>
          <p:nvPr/>
        </p:nvSpPr>
        <p:spPr>
          <a:xfrm>
            <a:off x="5188982" y="2837498"/>
            <a:ext cx="4252436" cy="3553539"/>
          </a:xfrm>
          <a:prstGeom prst="roundRect">
            <a:avLst>
              <a:gd name="adj" fmla="val 3088"/>
            </a:avLst>
          </a:prstGeom>
          <a:solidFill>
            <a:srgbClr val="5C2438"/>
          </a:solidFill>
          <a:ln w="22860">
            <a:solidFill>
              <a:srgbClr val="662E42"/>
            </a:solidFill>
            <a:prstDash val="solid"/>
          </a:ln>
        </p:spPr>
      </p:sp>
      <p:sp>
        <p:nvSpPr>
          <p:cNvPr id="8" name="Shape 6"/>
          <p:cNvSpPr/>
          <p:nvPr/>
        </p:nvSpPr>
        <p:spPr>
          <a:xfrm>
            <a:off x="5166122" y="2837498"/>
            <a:ext cx="91440" cy="3553539"/>
          </a:xfrm>
          <a:prstGeom prst="roundRect">
            <a:avLst>
              <a:gd name="adj" fmla="val 30732"/>
            </a:avLst>
          </a:prstGeom>
          <a:solidFill>
            <a:srgbClr val="FFB393"/>
          </a:solidFill>
          <a:ln/>
        </p:spPr>
      </p:sp>
      <p:sp>
        <p:nvSpPr>
          <p:cNvPr id="9" name="Text 7"/>
          <p:cNvSpPr/>
          <p:nvPr/>
        </p:nvSpPr>
        <p:spPr>
          <a:xfrm>
            <a:off x="5467707" y="3047643"/>
            <a:ext cx="2655332"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Informal Employment</a:t>
            </a:r>
            <a:endParaRPr lang="en-US" sz="1950" dirty="0"/>
          </a:p>
        </p:txBody>
      </p:sp>
      <p:sp>
        <p:nvSpPr>
          <p:cNvPr id="10" name="Text 8"/>
          <p:cNvSpPr/>
          <p:nvPr/>
        </p:nvSpPr>
        <p:spPr>
          <a:xfrm>
            <a:off x="5467707" y="3472220"/>
            <a:ext cx="3763566" cy="2096929"/>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Significant portions of the workforce, especially in rural areas, may be engaged in informal work arrangements that are not reflected in official statistics, making the true employment picture more complex than registered figures suggest.</a:t>
            </a:r>
            <a:endParaRPr lang="en-US" sz="1450" dirty="0"/>
          </a:p>
        </p:txBody>
      </p:sp>
      <p:sp>
        <p:nvSpPr>
          <p:cNvPr id="11" name="Shape 9"/>
          <p:cNvSpPr/>
          <p:nvPr/>
        </p:nvSpPr>
        <p:spPr>
          <a:xfrm>
            <a:off x="9628703" y="2837498"/>
            <a:ext cx="4252436" cy="3553539"/>
          </a:xfrm>
          <a:prstGeom prst="roundRect">
            <a:avLst>
              <a:gd name="adj" fmla="val 3088"/>
            </a:avLst>
          </a:prstGeom>
          <a:solidFill>
            <a:srgbClr val="5C2438"/>
          </a:solidFill>
          <a:ln w="22860">
            <a:solidFill>
              <a:srgbClr val="662E42"/>
            </a:solidFill>
            <a:prstDash val="solid"/>
          </a:ln>
        </p:spPr>
      </p:sp>
      <p:sp>
        <p:nvSpPr>
          <p:cNvPr id="12" name="Shape 10"/>
          <p:cNvSpPr/>
          <p:nvPr/>
        </p:nvSpPr>
        <p:spPr>
          <a:xfrm>
            <a:off x="9605843" y="2837498"/>
            <a:ext cx="91440" cy="3553539"/>
          </a:xfrm>
          <a:prstGeom prst="roundRect">
            <a:avLst>
              <a:gd name="adj" fmla="val 30732"/>
            </a:avLst>
          </a:prstGeom>
          <a:solidFill>
            <a:srgbClr val="FFB393"/>
          </a:solidFill>
          <a:ln/>
        </p:spPr>
      </p:sp>
      <p:sp>
        <p:nvSpPr>
          <p:cNvPr id="13" name="Text 11"/>
          <p:cNvSpPr/>
          <p:nvPr/>
        </p:nvSpPr>
        <p:spPr>
          <a:xfrm>
            <a:off x="9907429" y="3047643"/>
            <a:ext cx="3763566" cy="624364"/>
          </a:xfrm>
          <a:prstGeom prst="rect">
            <a:avLst/>
          </a:prstGeom>
          <a:noFill/>
          <a:ln/>
        </p:spPr>
        <p:txBody>
          <a:bodyPr wrap="squar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Underemployment and Hidden Unemployment</a:t>
            </a:r>
            <a:endParaRPr lang="en-US" sz="1950" dirty="0"/>
          </a:p>
        </p:txBody>
      </p:sp>
      <p:sp>
        <p:nvSpPr>
          <p:cNvPr id="14" name="Text 12"/>
          <p:cNvSpPr/>
          <p:nvPr/>
        </p:nvSpPr>
        <p:spPr>
          <a:xfrm>
            <a:off x="9907429" y="3784402"/>
            <a:ext cx="3763566" cy="2396490"/>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The data do not fully capture underemployment (workers in jobs below their skill level or working fewer hours than desired) or discouraged workers who have stopped actively seeking employment, both significant factors in regions undergoing economic transition.</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5660" y="709613"/>
            <a:ext cx="7645479" cy="1248966"/>
          </a:xfrm>
          <a:prstGeom prst="rect">
            <a:avLst/>
          </a:prstGeom>
          <a:noFill/>
          <a:ln/>
        </p:spPr>
        <p:txBody>
          <a:bodyPr wrap="squar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Mining's Historical Role in Vâlcea</a:t>
            </a:r>
            <a:endParaRPr lang="en-US" sz="3900" dirty="0"/>
          </a:p>
        </p:txBody>
      </p:sp>
      <p:sp>
        <p:nvSpPr>
          <p:cNvPr id="4" name="Text 1"/>
          <p:cNvSpPr/>
          <p:nvPr/>
        </p:nvSpPr>
        <p:spPr>
          <a:xfrm>
            <a:off x="6235660" y="2426851"/>
            <a:ext cx="3337560" cy="374690"/>
          </a:xfrm>
          <a:prstGeom prst="rect">
            <a:avLst/>
          </a:prstGeom>
          <a:noFill/>
          <a:ln/>
        </p:spPr>
        <p:txBody>
          <a:bodyPr wrap="none" lIns="0" tIns="0" rIns="0" bIns="0" rtlCol="0" anchor="t"/>
          <a:lstStyle/>
          <a:p>
            <a:pPr marL="0" indent="0" algn="l">
              <a:lnSpc>
                <a:spcPts val="2950"/>
              </a:lnSpc>
              <a:buNone/>
            </a:pPr>
            <a:r>
              <a:rPr lang="en-US" sz="2350" b="1" dirty="0">
                <a:solidFill>
                  <a:srgbClr val="FFB393"/>
                </a:solidFill>
                <a:latin typeface="Brygada 1918 Bold" pitchFamily="34" charset="0"/>
                <a:ea typeface="Brygada 1918 Bold" pitchFamily="34" charset="-122"/>
                <a:cs typeface="Brygada 1918 Bold" pitchFamily="34" charset="-120"/>
              </a:rPr>
              <a:t>The Berbești Coal Mine</a:t>
            </a:r>
            <a:endParaRPr lang="en-US" sz="2350" dirty="0"/>
          </a:p>
        </p:txBody>
      </p:sp>
      <p:sp>
        <p:nvSpPr>
          <p:cNvPr id="5" name="Text 2"/>
          <p:cNvSpPr/>
          <p:nvPr/>
        </p:nvSpPr>
        <p:spPr>
          <a:xfrm>
            <a:off x="6235660" y="2988826"/>
            <a:ext cx="4404479" cy="2396490"/>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Located in Berbești, Vâlcea County, this lignite extraction site has historically been one of the major coal mining operations in Romania. Operated by the state-owned National Company of Lignite Oltenia, the Berbești mine has possessed notable reserves and employed a substantial workforce, serving as a crucial economic anchor for the local community.</a:t>
            </a:r>
            <a:endParaRPr lang="en-US" sz="1450" dirty="0"/>
          </a:p>
        </p:txBody>
      </p:sp>
      <p:sp>
        <p:nvSpPr>
          <p:cNvPr id="6" name="Text 3"/>
          <p:cNvSpPr/>
          <p:nvPr/>
        </p:nvSpPr>
        <p:spPr>
          <a:xfrm>
            <a:off x="6235660" y="5553908"/>
            <a:ext cx="4404479" cy="1797368"/>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Beyond coal, the region also features other extractive activities including salt mining at Salina Ocnele Mari, limestone quarrying, and extraction of feldspath and other minerals, contributing to a diverse extractive industry base.</a:t>
            </a:r>
            <a:endParaRPr lang="en-US" sz="1450" dirty="0"/>
          </a:p>
        </p:txBody>
      </p:sp>
      <p:sp>
        <p:nvSpPr>
          <p:cNvPr id="7" name="Text 4"/>
          <p:cNvSpPr/>
          <p:nvPr/>
        </p:nvSpPr>
        <p:spPr>
          <a:xfrm>
            <a:off x="11104721" y="2426851"/>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FB393"/>
                </a:solidFill>
                <a:latin typeface="Brygada 1918 Bold" pitchFamily="34" charset="0"/>
                <a:ea typeface="Brygada 1918 Bold" pitchFamily="34" charset="-122"/>
                <a:cs typeface="Brygada 1918 Bold" pitchFamily="34" charset="-120"/>
              </a:rPr>
              <a:t>Economic Impact</a:t>
            </a:r>
            <a:endParaRPr lang="en-US" sz="1950" dirty="0"/>
          </a:p>
        </p:txBody>
      </p:sp>
      <p:sp>
        <p:nvSpPr>
          <p:cNvPr id="8" name="Text 5"/>
          <p:cNvSpPr/>
          <p:nvPr/>
        </p:nvSpPr>
        <p:spPr>
          <a:xfrm>
            <a:off x="11104721" y="2926318"/>
            <a:ext cx="2783919" cy="599123"/>
          </a:xfrm>
          <a:prstGeom prst="rect">
            <a:avLst/>
          </a:prstGeom>
          <a:noFill/>
          <a:ln/>
        </p:spPr>
        <p:txBody>
          <a:bodyPr wrap="squar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Direct employment of hundreds of miners</a:t>
            </a:r>
            <a:endParaRPr lang="en-US" sz="1450" dirty="0"/>
          </a:p>
        </p:txBody>
      </p:sp>
      <p:sp>
        <p:nvSpPr>
          <p:cNvPr id="9" name="Text 6"/>
          <p:cNvSpPr/>
          <p:nvPr/>
        </p:nvSpPr>
        <p:spPr>
          <a:xfrm>
            <a:off x="11104721" y="3590925"/>
            <a:ext cx="2783919" cy="599123"/>
          </a:xfrm>
          <a:prstGeom prst="rect">
            <a:avLst/>
          </a:prstGeom>
          <a:noFill/>
          <a:ln/>
        </p:spPr>
        <p:txBody>
          <a:bodyPr wrap="squar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Supporting jobs in supply chains and services</a:t>
            </a:r>
            <a:endParaRPr lang="en-US" sz="1450" dirty="0"/>
          </a:p>
        </p:txBody>
      </p:sp>
      <p:sp>
        <p:nvSpPr>
          <p:cNvPr id="10" name="Text 7"/>
          <p:cNvSpPr/>
          <p:nvPr/>
        </p:nvSpPr>
        <p:spPr>
          <a:xfrm>
            <a:off x="11104721" y="4255532"/>
            <a:ext cx="2783919" cy="599123"/>
          </a:xfrm>
          <a:prstGeom prst="rect">
            <a:avLst/>
          </a:prstGeom>
          <a:noFill/>
          <a:ln/>
        </p:spPr>
        <p:txBody>
          <a:bodyPr wrap="squar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Infrastructure development</a:t>
            </a:r>
            <a:endParaRPr lang="en-US" sz="1450" dirty="0"/>
          </a:p>
        </p:txBody>
      </p:sp>
      <p:sp>
        <p:nvSpPr>
          <p:cNvPr id="11" name="Text 8"/>
          <p:cNvSpPr/>
          <p:nvPr/>
        </p:nvSpPr>
        <p:spPr>
          <a:xfrm>
            <a:off x="11104721" y="4920139"/>
            <a:ext cx="2783919" cy="599123"/>
          </a:xfrm>
          <a:prstGeom prst="rect">
            <a:avLst/>
          </a:prstGeom>
          <a:noFill/>
          <a:ln/>
        </p:spPr>
        <p:txBody>
          <a:bodyPr wrap="squar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Local economic multiplier effects</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49260" y="1687235"/>
            <a:ext cx="9227225"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Mining as a Structural Economic Pillar</a:t>
            </a:r>
            <a:endParaRPr lang="en-US" sz="3900" dirty="0"/>
          </a:p>
        </p:txBody>
      </p:sp>
      <p:sp>
        <p:nvSpPr>
          <p:cNvPr id="3" name="Shape 1"/>
          <p:cNvSpPr/>
          <p:nvPr/>
        </p:nvSpPr>
        <p:spPr>
          <a:xfrm>
            <a:off x="749260" y="2686288"/>
            <a:ext cx="4252436" cy="3046214"/>
          </a:xfrm>
          <a:prstGeom prst="roundRect">
            <a:avLst>
              <a:gd name="adj" fmla="val 922"/>
            </a:avLst>
          </a:prstGeom>
          <a:solidFill>
            <a:srgbClr val="4D1529"/>
          </a:solidFill>
          <a:ln/>
        </p:spPr>
      </p:sp>
      <p:sp>
        <p:nvSpPr>
          <p:cNvPr id="4" name="Shape 2"/>
          <p:cNvSpPr/>
          <p:nvPr/>
        </p:nvSpPr>
        <p:spPr>
          <a:xfrm>
            <a:off x="936546" y="2873573"/>
            <a:ext cx="561975" cy="561975"/>
          </a:xfrm>
          <a:prstGeom prst="roundRect">
            <a:avLst>
              <a:gd name="adj" fmla="val 16269559"/>
            </a:avLst>
          </a:prstGeom>
          <a:solidFill>
            <a:srgbClr val="FFB393"/>
          </a:solidFill>
          <a:ln/>
        </p:spPr>
      </p:sp>
      <p:pic>
        <p:nvPicPr>
          <p:cNvPr id="5"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91089" y="3027998"/>
            <a:ext cx="252889" cy="252889"/>
          </a:xfrm>
          <a:prstGeom prst="rect">
            <a:avLst/>
          </a:prstGeom>
        </p:spPr>
      </p:pic>
      <p:sp>
        <p:nvSpPr>
          <p:cNvPr id="6" name="Text 3"/>
          <p:cNvSpPr/>
          <p:nvPr/>
        </p:nvSpPr>
        <p:spPr>
          <a:xfrm>
            <a:off x="936546" y="3622834"/>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Direct Employment</a:t>
            </a:r>
            <a:endParaRPr lang="en-US" sz="1950" dirty="0"/>
          </a:p>
        </p:txBody>
      </p:sp>
      <p:sp>
        <p:nvSpPr>
          <p:cNvPr id="7" name="Text 4"/>
          <p:cNvSpPr/>
          <p:nvPr/>
        </p:nvSpPr>
        <p:spPr>
          <a:xfrm>
            <a:off x="936546" y="4047411"/>
            <a:ext cx="3877866" cy="1497806"/>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The Berbești mining basin historically supported hundreds of jobs directly in extraction operations, providing stable wages and employment security for local families.</a:t>
            </a:r>
            <a:endParaRPr lang="en-US" sz="1450" dirty="0"/>
          </a:p>
        </p:txBody>
      </p:sp>
      <p:sp>
        <p:nvSpPr>
          <p:cNvPr id="8" name="Shape 5"/>
          <p:cNvSpPr/>
          <p:nvPr/>
        </p:nvSpPr>
        <p:spPr>
          <a:xfrm>
            <a:off x="5188982" y="2686288"/>
            <a:ext cx="4252436" cy="3046214"/>
          </a:xfrm>
          <a:prstGeom prst="roundRect">
            <a:avLst>
              <a:gd name="adj" fmla="val 922"/>
            </a:avLst>
          </a:prstGeom>
          <a:solidFill>
            <a:srgbClr val="4D1529"/>
          </a:solidFill>
          <a:ln/>
        </p:spPr>
      </p:sp>
      <p:sp>
        <p:nvSpPr>
          <p:cNvPr id="9" name="Shape 6"/>
          <p:cNvSpPr/>
          <p:nvPr/>
        </p:nvSpPr>
        <p:spPr>
          <a:xfrm>
            <a:off x="5376267" y="2873573"/>
            <a:ext cx="561975" cy="561975"/>
          </a:xfrm>
          <a:prstGeom prst="roundRect">
            <a:avLst>
              <a:gd name="adj" fmla="val 16269559"/>
            </a:avLst>
          </a:prstGeom>
          <a:solidFill>
            <a:srgbClr val="FFB393"/>
          </a:solidFill>
          <a:ln/>
        </p:spPr>
      </p:sp>
      <p:pic>
        <p:nvPicPr>
          <p:cNvPr id="10"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5530810" y="3027998"/>
            <a:ext cx="252889" cy="252889"/>
          </a:xfrm>
          <a:prstGeom prst="rect">
            <a:avLst/>
          </a:prstGeom>
        </p:spPr>
      </p:pic>
      <p:sp>
        <p:nvSpPr>
          <p:cNvPr id="11" name="Text 7"/>
          <p:cNvSpPr/>
          <p:nvPr/>
        </p:nvSpPr>
        <p:spPr>
          <a:xfrm>
            <a:off x="5376267" y="3622834"/>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Supply Chain Effects</a:t>
            </a:r>
            <a:endParaRPr lang="en-US" sz="1950" dirty="0"/>
          </a:p>
        </p:txBody>
      </p:sp>
      <p:sp>
        <p:nvSpPr>
          <p:cNvPr id="12" name="Text 8"/>
          <p:cNvSpPr/>
          <p:nvPr/>
        </p:nvSpPr>
        <p:spPr>
          <a:xfrm>
            <a:off x="5376267" y="4047411"/>
            <a:ext cx="3877866" cy="1497806"/>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Mining operations generated substantial indirect employment in associated services, equipment supply, transportation, and maintenance sectors.</a:t>
            </a:r>
            <a:endParaRPr lang="en-US" sz="1450" dirty="0"/>
          </a:p>
        </p:txBody>
      </p:sp>
      <p:sp>
        <p:nvSpPr>
          <p:cNvPr id="13" name="Shape 9"/>
          <p:cNvSpPr/>
          <p:nvPr/>
        </p:nvSpPr>
        <p:spPr>
          <a:xfrm>
            <a:off x="9628703" y="2686288"/>
            <a:ext cx="4252436" cy="3046214"/>
          </a:xfrm>
          <a:prstGeom prst="roundRect">
            <a:avLst>
              <a:gd name="adj" fmla="val 922"/>
            </a:avLst>
          </a:prstGeom>
          <a:solidFill>
            <a:srgbClr val="4D1529"/>
          </a:solidFill>
          <a:ln/>
        </p:spPr>
      </p:sp>
      <p:sp>
        <p:nvSpPr>
          <p:cNvPr id="14" name="Shape 10"/>
          <p:cNvSpPr/>
          <p:nvPr/>
        </p:nvSpPr>
        <p:spPr>
          <a:xfrm>
            <a:off x="9815989" y="2873573"/>
            <a:ext cx="561975" cy="561975"/>
          </a:xfrm>
          <a:prstGeom prst="roundRect">
            <a:avLst>
              <a:gd name="adj" fmla="val 16269559"/>
            </a:avLst>
          </a:prstGeom>
          <a:solidFill>
            <a:srgbClr val="FFB393"/>
          </a:solidFill>
          <a:ln/>
        </p:spPr>
      </p:sp>
      <p:pic>
        <p:nvPicPr>
          <p:cNvPr id="15"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9970532" y="3027998"/>
            <a:ext cx="252889" cy="252889"/>
          </a:xfrm>
          <a:prstGeom prst="rect">
            <a:avLst/>
          </a:prstGeom>
        </p:spPr>
      </p:pic>
      <p:sp>
        <p:nvSpPr>
          <p:cNvPr id="16" name="Text 11"/>
          <p:cNvSpPr/>
          <p:nvPr/>
        </p:nvSpPr>
        <p:spPr>
          <a:xfrm>
            <a:off x="9815989" y="3622834"/>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Community Anchor</a:t>
            </a:r>
            <a:endParaRPr lang="en-US" sz="1950" dirty="0"/>
          </a:p>
        </p:txBody>
      </p:sp>
      <p:sp>
        <p:nvSpPr>
          <p:cNvPr id="17" name="Text 12"/>
          <p:cNvSpPr/>
          <p:nvPr/>
        </p:nvSpPr>
        <p:spPr>
          <a:xfrm>
            <a:off x="9815989" y="4047411"/>
            <a:ext cx="3877866" cy="1497806"/>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As a major employer, mining provided economic stability to entire communities, supporting local businesses and public services through tax revenues and purchasing power.</a:t>
            </a:r>
            <a:endParaRPr lang="en-US" sz="1450" dirty="0"/>
          </a:p>
        </p:txBody>
      </p:sp>
      <p:sp>
        <p:nvSpPr>
          <p:cNvPr id="18" name="Text 13"/>
          <p:cNvSpPr/>
          <p:nvPr/>
        </p:nvSpPr>
        <p:spPr>
          <a:xfrm>
            <a:off x="749260" y="5943243"/>
            <a:ext cx="13131879" cy="599123"/>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In regions where extractive industries dominate, mining traditionally functions as an economic cornerstone, shaping local labour markets and community development patterns for generations.</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6991" y="598765"/>
            <a:ext cx="7770019" cy="1144905"/>
          </a:xfrm>
          <a:prstGeom prst="rect">
            <a:avLst/>
          </a:prstGeom>
          <a:noFill/>
          <a:ln/>
        </p:spPr>
        <p:txBody>
          <a:bodyPr wrap="square" lIns="0" tIns="0" rIns="0" bIns="0" rtlCol="0" anchor="t"/>
          <a:lstStyle/>
          <a:p>
            <a:pPr marL="0" indent="0" algn="l">
              <a:lnSpc>
                <a:spcPts val="4500"/>
              </a:lnSpc>
              <a:buNone/>
            </a:pPr>
            <a:r>
              <a:rPr lang="en-US" sz="3600" b="1" dirty="0">
                <a:solidFill>
                  <a:srgbClr val="FFB393"/>
                </a:solidFill>
                <a:latin typeface="Brygada 1918 Bold" pitchFamily="34" charset="0"/>
                <a:ea typeface="Brygada 1918 Bold" pitchFamily="34" charset="-122"/>
                <a:cs typeface="Brygada 1918 Bold" pitchFamily="34" charset="-120"/>
              </a:rPr>
              <a:t>The Decline of Romanian Coal Mining</a:t>
            </a:r>
            <a:endParaRPr lang="en-US" sz="3600" dirty="0"/>
          </a:p>
        </p:txBody>
      </p:sp>
      <p:sp>
        <p:nvSpPr>
          <p:cNvPr id="4" name="Text 1"/>
          <p:cNvSpPr/>
          <p:nvPr/>
        </p:nvSpPr>
        <p:spPr>
          <a:xfrm>
            <a:off x="686991" y="2001203"/>
            <a:ext cx="7770019" cy="824389"/>
          </a:xfrm>
          <a:prstGeom prst="rect">
            <a:avLst/>
          </a:prstGeom>
          <a:noFill/>
          <a:ln/>
        </p:spPr>
        <p:txBody>
          <a:bodyPr wrap="square" lIns="0" tIns="0" rIns="0" bIns="0" rtlCol="0" anchor="t"/>
          <a:lstStyle/>
          <a:p>
            <a:pPr marL="0" indent="0" algn="l">
              <a:lnSpc>
                <a:spcPts val="2150"/>
              </a:lnSpc>
              <a:buNone/>
            </a:pPr>
            <a:r>
              <a:rPr lang="en-US" sz="1350" dirty="0">
                <a:solidFill>
                  <a:srgbClr val="F4CAB8"/>
                </a:solidFill>
                <a:latin typeface="Montserrat Medium" pitchFamily="34" charset="0"/>
                <a:ea typeface="Montserrat Medium" pitchFamily="34" charset="-122"/>
                <a:cs typeface="Montserrat Medium" pitchFamily="34" charset="-120"/>
              </a:rPr>
              <a:t>Romania's coal and lignite mining sector has faced significant contraction over recent decades, driven by multiple converging pressures that fundamentally reshape the industry and its role in the national economy.</a:t>
            </a:r>
            <a:endParaRPr lang="en-US" sz="1350" dirty="0"/>
          </a:p>
        </p:txBody>
      </p:sp>
      <p:pic>
        <p:nvPicPr>
          <p:cNvPr id="5" name="Image 1" descr="preencoded.png"/>
          <p:cNvPicPr>
            <a:picLocks noChangeAspect="1"/>
          </p:cNvPicPr>
          <p:nvPr/>
        </p:nvPicPr>
        <p:blipFill>
          <a:blip r:embed="rId4"/>
          <a:stretch>
            <a:fillRect/>
          </a:stretch>
        </p:blipFill>
        <p:spPr>
          <a:xfrm>
            <a:off x="686991" y="3018711"/>
            <a:ext cx="858679" cy="1282065"/>
          </a:xfrm>
          <a:prstGeom prst="rect">
            <a:avLst/>
          </a:prstGeom>
        </p:spPr>
      </p:pic>
      <p:sp>
        <p:nvSpPr>
          <p:cNvPr id="6" name="Text 2"/>
          <p:cNvSpPr/>
          <p:nvPr/>
        </p:nvSpPr>
        <p:spPr>
          <a:xfrm>
            <a:off x="1717358" y="3190399"/>
            <a:ext cx="2983587" cy="286107"/>
          </a:xfrm>
          <a:prstGeom prst="rect">
            <a:avLst/>
          </a:prstGeom>
          <a:noFill/>
          <a:ln/>
        </p:spPr>
        <p:txBody>
          <a:bodyPr wrap="none" lIns="0" tIns="0" rIns="0" bIns="0" rtlCol="0" anchor="t"/>
          <a:lstStyle/>
          <a:p>
            <a:pPr marL="0" indent="0" algn="l">
              <a:lnSpc>
                <a:spcPts val="2250"/>
              </a:lnSpc>
              <a:buNone/>
            </a:pPr>
            <a:r>
              <a:rPr lang="en-US" sz="1800" b="1" dirty="0">
                <a:solidFill>
                  <a:srgbClr val="F4CAB8"/>
                </a:solidFill>
                <a:latin typeface="Brygada 1918 Bold" pitchFamily="34" charset="0"/>
                <a:ea typeface="Brygada 1918 Bold" pitchFamily="34" charset="-122"/>
                <a:cs typeface="Brygada 1918 Bold" pitchFamily="34" charset="-120"/>
              </a:rPr>
              <a:t>Structural Economic Shifts</a:t>
            </a:r>
            <a:endParaRPr lang="en-US" sz="1800" dirty="0"/>
          </a:p>
        </p:txBody>
      </p:sp>
      <p:sp>
        <p:nvSpPr>
          <p:cNvPr id="7" name="Text 3"/>
          <p:cNvSpPr/>
          <p:nvPr/>
        </p:nvSpPr>
        <p:spPr>
          <a:xfrm>
            <a:off x="1717358" y="3579495"/>
            <a:ext cx="6739652" cy="549593"/>
          </a:xfrm>
          <a:prstGeom prst="rect">
            <a:avLst/>
          </a:prstGeom>
          <a:noFill/>
          <a:ln/>
        </p:spPr>
        <p:txBody>
          <a:bodyPr wrap="square" lIns="0" tIns="0" rIns="0" bIns="0" rtlCol="0" anchor="t"/>
          <a:lstStyle/>
          <a:p>
            <a:pPr marL="0" indent="0" algn="l">
              <a:lnSpc>
                <a:spcPts val="2150"/>
              </a:lnSpc>
              <a:buNone/>
            </a:pPr>
            <a:r>
              <a:rPr lang="en-US" sz="1350" dirty="0">
                <a:solidFill>
                  <a:srgbClr val="F4CAB8"/>
                </a:solidFill>
                <a:latin typeface="Montserrat Medium" pitchFamily="34" charset="0"/>
                <a:ea typeface="Montserrat Medium" pitchFamily="34" charset="-122"/>
                <a:cs typeface="Montserrat Medium" pitchFamily="34" charset="-120"/>
              </a:rPr>
              <a:t>Market forces and competitiveness challenges reduce coal's economic viability</a:t>
            </a:r>
            <a:endParaRPr lang="en-US" sz="1350" dirty="0"/>
          </a:p>
        </p:txBody>
      </p:sp>
      <p:pic>
        <p:nvPicPr>
          <p:cNvPr id="8" name="Image 2" descr="preencoded.png"/>
          <p:cNvPicPr>
            <a:picLocks noChangeAspect="1"/>
          </p:cNvPicPr>
          <p:nvPr/>
        </p:nvPicPr>
        <p:blipFill>
          <a:blip r:embed="rId5"/>
          <a:stretch>
            <a:fillRect/>
          </a:stretch>
        </p:blipFill>
        <p:spPr>
          <a:xfrm>
            <a:off x="686991" y="4300776"/>
            <a:ext cx="858679" cy="1282065"/>
          </a:xfrm>
          <a:prstGeom prst="rect">
            <a:avLst/>
          </a:prstGeom>
        </p:spPr>
      </p:pic>
      <p:sp>
        <p:nvSpPr>
          <p:cNvPr id="9" name="Text 4"/>
          <p:cNvSpPr/>
          <p:nvPr/>
        </p:nvSpPr>
        <p:spPr>
          <a:xfrm>
            <a:off x="1717358" y="4472464"/>
            <a:ext cx="2290048" cy="286107"/>
          </a:xfrm>
          <a:prstGeom prst="rect">
            <a:avLst/>
          </a:prstGeom>
          <a:noFill/>
          <a:ln/>
        </p:spPr>
        <p:txBody>
          <a:bodyPr wrap="none" lIns="0" tIns="0" rIns="0" bIns="0" rtlCol="0" anchor="t"/>
          <a:lstStyle/>
          <a:p>
            <a:pPr marL="0" indent="0" algn="l">
              <a:lnSpc>
                <a:spcPts val="2250"/>
              </a:lnSpc>
              <a:buNone/>
            </a:pPr>
            <a:r>
              <a:rPr lang="en-US" sz="1800" b="1" dirty="0">
                <a:solidFill>
                  <a:srgbClr val="F4CAB8"/>
                </a:solidFill>
                <a:latin typeface="Brygada 1918 Bold" pitchFamily="34" charset="0"/>
                <a:ea typeface="Brygada 1918 Bold" pitchFamily="34" charset="-122"/>
                <a:cs typeface="Brygada 1918 Bold" pitchFamily="34" charset="-120"/>
              </a:rPr>
              <a:t>Climate Policy</a:t>
            </a:r>
            <a:endParaRPr lang="en-US" sz="1800" dirty="0"/>
          </a:p>
        </p:txBody>
      </p:sp>
      <p:sp>
        <p:nvSpPr>
          <p:cNvPr id="10" name="Text 5"/>
          <p:cNvSpPr/>
          <p:nvPr/>
        </p:nvSpPr>
        <p:spPr>
          <a:xfrm>
            <a:off x="1717358" y="4861560"/>
            <a:ext cx="6739652" cy="549593"/>
          </a:xfrm>
          <a:prstGeom prst="rect">
            <a:avLst/>
          </a:prstGeom>
          <a:noFill/>
          <a:ln/>
        </p:spPr>
        <p:txBody>
          <a:bodyPr wrap="square" lIns="0" tIns="0" rIns="0" bIns="0" rtlCol="0" anchor="t"/>
          <a:lstStyle/>
          <a:p>
            <a:pPr marL="0" indent="0" algn="l">
              <a:lnSpc>
                <a:spcPts val="2150"/>
              </a:lnSpc>
              <a:buNone/>
            </a:pPr>
            <a:r>
              <a:rPr lang="en-US" sz="1350" dirty="0">
                <a:solidFill>
                  <a:srgbClr val="F4CAB8"/>
                </a:solidFill>
                <a:latin typeface="Montserrat Medium" pitchFamily="34" charset="0"/>
                <a:ea typeface="Montserrat Medium" pitchFamily="34" charset="-122"/>
                <a:cs typeface="Montserrat Medium" pitchFamily="34" charset="-120"/>
              </a:rPr>
              <a:t>European and national commitments to reduce carbon emissions drive energy transition</a:t>
            </a:r>
            <a:endParaRPr lang="en-US" sz="1350" dirty="0"/>
          </a:p>
        </p:txBody>
      </p:sp>
      <p:pic>
        <p:nvPicPr>
          <p:cNvPr id="11" name="Image 3" descr="preencoded.png"/>
          <p:cNvPicPr>
            <a:picLocks noChangeAspect="1"/>
          </p:cNvPicPr>
          <p:nvPr/>
        </p:nvPicPr>
        <p:blipFill>
          <a:blip r:embed="rId6"/>
          <a:stretch>
            <a:fillRect/>
          </a:stretch>
        </p:blipFill>
        <p:spPr>
          <a:xfrm>
            <a:off x="686991" y="5582841"/>
            <a:ext cx="858679" cy="1030486"/>
          </a:xfrm>
          <a:prstGeom prst="rect">
            <a:avLst/>
          </a:prstGeom>
        </p:spPr>
      </p:pic>
      <p:sp>
        <p:nvSpPr>
          <p:cNvPr id="12" name="Text 6"/>
          <p:cNvSpPr/>
          <p:nvPr/>
        </p:nvSpPr>
        <p:spPr>
          <a:xfrm>
            <a:off x="1717358" y="5754529"/>
            <a:ext cx="3154680" cy="286107"/>
          </a:xfrm>
          <a:prstGeom prst="rect">
            <a:avLst/>
          </a:prstGeom>
          <a:noFill/>
          <a:ln/>
        </p:spPr>
        <p:txBody>
          <a:bodyPr wrap="none" lIns="0" tIns="0" rIns="0" bIns="0" rtlCol="0" anchor="t"/>
          <a:lstStyle/>
          <a:p>
            <a:pPr marL="0" indent="0" algn="l">
              <a:lnSpc>
                <a:spcPts val="2250"/>
              </a:lnSpc>
              <a:buNone/>
            </a:pPr>
            <a:r>
              <a:rPr lang="en-US" sz="1800" b="1" dirty="0">
                <a:solidFill>
                  <a:srgbClr val="F4CAB8"/>
                </a:solidFill>
                <a:latin typeface="Brygada 1918 Bold" pitchFamily="34" charset="0"/>
                <a:ea typeface="Brygada 1918 Bold" pitchFamily="34" charset="-122"/>
                <a:cs typeface="Brygada 1918 Bold" pitchFamily="34" charset="-120"/>
              </a:rPr>
              <a:t>Energy Sector Restructuring</a:t>
            </a:r>
            <a:endParaRPr lang="en-US" sz="1800" dirty="0"/>
          </a:p>
        </p:txBody>
      </p:sp>
      <p:sp>
        <p:nvSpPr>
          <p:cNvPr id="13" name="Text 7"/>
          <p:cNvSpPr/>
          <p:nvPr/>
        </p:nvSpPr>
        <p:spPr>
          <a:xfrm>
            <a:off x="1717358" y="6143625"/>
            <a:ext cx="6739652" cy="274796"/>
          </a:xfrm>
          <a:prstGeom prst="rect">
            <a:avLst/>
          </a:prstGeom>
          <a:noFill/>
          <a:ln/>
        </p:spPr>
        <p:txBody>
          <a:bodyPr wrap="none" lIns="0" tIns="0" rIns="0" bIns="0" rtlCol="0" anchor="t"/>
          <a:lstStyle/>
          <a:p>
            <a:pPr marL="0" indent="0" algn="l">
              <a:lnSpc>
                <a:spcPts val="2150"/>
              </a:lnSpc>
              <a:buNone/>
            </a:pPr>
            <a:r>
              <a:rPr lang="en-US" sz="1350" dirty="0">
                <a:solidFill>
                  <a:srgbClr val="F4CAB8"/>
                </a:solidFill>
                <a:latin typeface="Montserrat Medium" pitchFamily="34" charset="0"/>
                <a:ea typeface="Montserrat Medium" pitchFamily="34" charset="-122"/>
                <a:cs typeface="Montserrat Medium" pitchFamily="34" charset="-120"/>
              </a:rPr>
              <a:t>Power plants reduce reliance on lignite in favour of cleaner alternatives</a:t>
            </a:r>
            <a:endParaRPr lang="en-US" sz="1350" dirty="0"/>
          </a:p>
        </p:txBody>
      </p:sp>
      <p:sp>
        <p:nvSpPr>
          <p:cNvPr id="14" name="Text 8"/>
          <p:cNvSpPr/>
          <p:nvPr/>
        </p:nvSpPr>
        <p:spPr>
          <a:xfrm>
            <a:off x="686991" y="6806446"/>
            <a:ext cx="7770019" cy="824389"/>
          </a:xfrm>
          <a:prstGeom prst="rect">
            <a:avLst/>
          </a:prstGeom>
          <a:noFill/>
          <a:ln/>
        </p:spPr>
        <p:txBody>
          <a:bodyPr wrap="square" lIns="0" tIns="0" rIns="0" bIns="0" rtlCol="0" anchor="t"/>
          <a:lstStyle/>
          <a:p>
            <a:pPr marL="0" indent="0" algn="l">
              <a:lnSpc>
                <a:spcPts val="2150"/>
              </a:lnSpc>
              <a:buNone/>
            </a:pPr>
            <a:r>
              <a:rPr lang="en-US" sz="1350" dirty="0">
                <a:solidFill>
                  <a:srgbClr val="F4CAB8"/>
                </a:solidFill>
                <a:latin typeface="Montserrat Medium" pitchFamily="34" charset="0"/>
                <a:ea typeface="Montserrat Medium" pitchFamily="34" charset="-122"/>
                <a:cs typeface="Montserrat Medium" pitchFamily="34" charset="-120"/>
              </a:rPr>
              <a:t>These trends are visible at the national scale, with coal employment shrinking substantially as Romania aligns its energy sector with EU climate targets and economic modernisation objectives.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49260" y="1052989"/>
            <a:ext cx="10248662"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Immediate Crisis: Job Loss Risk in Berbești</a:t>
            </a:r>
            <a:endParaRPr lang="en-US" sz="3900" dirty="0"/>
          </a:p>
        </p:txBody>
      </p:sp>
      <p:sp>
        <p:nvSpPr>
          <p:cNvPr id="3" name="Shape 1"/>
          <p:cNvSpPr/>
          <p:nvPr/>
        </p:nvSpPr>
        <p:spPr>
          <a:xfrm>
            <a:off x="749260" y="2052042"/>
            <a:ext cx="13131879" cy="1657350"/>
          </a:xfrm>
          <a:prstGeom prst="roundRect">
            <a:avLst>
              <a:gd name="adj" fmla="val 1696"/>
            </a:avLst>
          </a:prstGeom>
          <a:solidFill>
            <a:srgbClr val="4D1700"/>
          </a:solidFill>
          <a:ln/>
        </p:spPr>
      </p:sp>
      <p:pic>
        <p:nvPicPr>
          <p:cNvPr id="4" name="Image 0" descr="preencoded.png"/>
          <p:cNvPicPr>
            <a:picLocks noChangeAspect="1"/>
          </p:cNvPicPr>
          <p:nvPr/>
        </p:nvPicPr>
        <p:blipFill>
          <a:blip r:embed="rId3"/>
          <a:stretch>
            <a:fillRect/>
          </a:stretch>
        </p:blipFill>
        <p:spPr>
          <a:xfrm>
            <a:off x="936546" y="2305764"/>
            <a:ext cx="374571" cy="299680"/>
          </a:xfrm>
          <a:prstGeom prst="rect">
            <a:avLst/>
          </a:prstGeom>
        </p:spPr>
      </p:pic>
      <p:sp>
        <p:nvSpPr>
          <p:cNvPr id="5" name="Text 2"/>
          <p:cNvSpPr/>
          <p:nvPr/>
        </p:nvSpPr>
        <p:spPr>
          <a:xfrm>
            <a:off x="1498402" y="2286119"/>
            <a:ext cx="3849172" cy="374690"/>
          </a:xfrm>
          <a:prstGeom prst="rect">
            <a:avLst/>
          </a:prstGeom>
          <a:noFill/>
          <a:ln/>
        </p:spPr>
        <p:txBody>
          <a:bodyPr wrap="none" lIns="0" tIns="0" rIns="0" bIns="0" rtlCol="0" anchor="t"/>
          <a:lstStyle/>
          <a:p>
            <a:pPr marL="0" indent="0" algn="l">
              <a:lnSpc>
                <a:spcPts val="2950"/>
              </a:lnSpc>
              <a:buNone/>
            </a:pPr>
            <a:r>
              <a:rPr lang="en-US" sz="2350" b="1" dirty="0">
                <a:solidFill>
                  <a:srgbClr val="000000"/>
                </a:solidFill>
                <a:latin typeface="Brygada 1918 Bold" pitchFamily="34" charset="0"/>
                <a:ea typeface="Brygada 1918 Bold" pitchFamily="34" charset="-122"/>
                <a:cs typeface="Brygada 1918 Bold" pitchFamily="34" charset="-120"/>
              </a:rPr>
              <a:t>⚠️</a:t>
            </a:r>
            <a:r>
              <a:rPr lang="en-US" sz="2350" b="1" dirty="0">
                <a:solidFill>
                  <a:srgbClr val="FFFFFF"/>
                </a:solidFill>
                <a:latin typeface="Brygada 1918 Bold" pitchFamily="34" charset="0"/>
                <a:ea typeface="Brygada 1918 Bold" pitchFamily="34" charset="-122"/>
                <a:cs typeface="Brygada 1918 Bold" pitchFamily="34" charset="-120"/>
              </a:rPr>
              <a:t> February 2025 Warning</a:t>
            </a:r>
            <a:endParaRPr lang="en-US" sz="2350" dirty="0"/>
          </a:p>
        </p:txBody>
      </p:sp>
      <p:sp>
        <p:nvSpPr>
          <p:cNvPr id="6" name="Text 3"/>
          <p:cNvSpPr/>
          <p:nvPr/>
        </p:nvSpPr>
        <p:spPr>
          <a:xfrm>
            <a:off x="1498402" y="2848094"/>
            <a:ext cx="12195453" cy="599123"/>
          </a:xfrm>
          <a:prstGeom prst="rect">
            <a:avLst/>
          </a:prstGeom>
          <a:noFill/>
          <a:ln/>
        </p:spPr>
        <p:txBody>
          <a:bodyPr wrap="square" lIns="0" tIns="0" rIns="0" bIns="0" rtlCol="0" anchor="t"/>
          <a:lstStyle/>
          <a:p>
            <a:pPr marL="0" indent="0" algn="l">
              <a:lnSpc>
                <a:spcPts val="2350"/>
              </a:lnSpc>
              <a:buNone/>
            </a:pPr>
            <a:r>
              <a:rPr lang="en-US" sz="1450" dirty="0">
                <a:solidFill>
                  <a:srgbClr val="FFFFFF"/>
                </a:solidFill>
                <a:latin typeface="Montserrat Medium" pitchFamily="34" charset="0"/>
                <a:ea typeface="Montserrat Medium" pitchFamily="34" charset="-122"/>
                <a:cs typeface="Montserrat Medium" pitchFamily="34" charset="-120"/>
              </a:rPr>
              <a:t>Approximately </a:t>
            </a:r>
            <a:r>
              <a:rPr lang="en-US" sz="1450" b="1" dirty="0">
                <a:solidFill>
                  <a:srgbClr val="FFFFFF"/>
                </a:solidFill>
                <a:latin typeface="Montserrat Medium" pitchFamily="34" charset="0"/>
                <a:ea typeface="Montserrat Medium" pitchFamily="34" charset="-122"/>
                <a:cs typeface="Montserrat Medium" pitchFamily="34" charset="-120"/>
              </a:rPr>
              <a:t>450 miners</a:t>
            </a:r>
            <a:r>
              <a:rPr lang="en-US" sz="1450" dirty="0">
                <a:solidFill>
                  <a:srgbClr val="FFFFFF"/>
                </a:solidFill>
                <a:latin typeface="Montserrat Medium" pitchFamily="34" charset="0"/>
                <a:ea typeface="Montserrat Medium" pitchFamily="34" charset="-122"/>
                <a:cs typeface="Montserrat Medium" pitchFamily="34" charset="-120"/>
              </a:rPr>
              <a:t> in the Berbești-Alunu coal basin were reported at risk of losing their jobs if mining operations were not extended.</a:t>
            </a:r>
            <a:endParaRPr lang="en-US" sz="1450" dirty="0"/>
          </a:p>
        </p:txBody>
      </p:sp>
      <p:sp>
        <p:nvSpPr>
          <p:cNvPr id="7" name="Text 4"/>
          <p:cNvSpPr/>
          <p:nvPr/>
        </p:nvSpPr>
        <p:spPr>
          <a:xfrm>
            <a:off x="749260" y="3920133"/>
            <a:ext cx="13131879"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Recent reports from early 2025 highlighted an acute employment crisis facing the Berbești mining community. Planned closures linked to broader energy transition policies and economic restructuring threatened to eliminate hundreds of jobs in a region where alternative employment opportunities remain limited.</a:t>
            </a:r>
            <a:endParaRPr lang="en-US" sz="1450" dirty="0"/>
          </a:p>
        </p:txBody>
      </p:sp>
      <p:sp>
        <p:nvSpPr>
          <p:cNvPr id="8" name="Text 5"/>
          <p:cNvSpPr/>
          <p:nvPr/>
        </p:nvSpPr>
        <p:spPr>
          <a:xfrm>
            <a:off x="749260" y="5216843"/>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FB393"/>
                </a:solidFill>
                <a:latin typeface="Brygada 1918 Bold" pitchFamily="34" charset="0"/>
                <a:ea typeface="Brygada 1918 Bold" pitchFamily="34" charset="-122"/>
                <a:cs typeface="Brygada 1918 Bold" pitchFamily="34" charset="-120"/>
              </a:rPr>
              <a:t>Direct Impact</a:t>
            </a:r>
            <a:endParaRPr lang="en-US" sz="1950" dirty="0"/>
          </a:p>
        </p:txBody>
      </p:sp>
      <p:sp>
        <p:nvSpPr>
          <p:cNvPr id="9" name="Text 6"/>
          <p:cNvSpPr/>
          <p:nvPr/>
        </p:nvSpPr>
        <p:spPr>
          <a:xfrm>
            <a:off x="749260" y="5716310"/>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450 miners facing potential unemployment</a:t>
            </a:r>
            <a:endParaRPr lang="en-US" sz="1450" dirty="0"/>
          </a:p>
        </p:txBody>
      </p:sp>
      <p:sp>
        <p:nvSpPr>
          <p:cNvPr id="10" name="Text 7"/>
          <p:cNvSpPr/>
          <p:nvPr/>
        </p:nvSpPr>
        <p:spPr>
          <a:xfrm>
            <a:off x="749260" y="6081355"/>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Loss of stable, relatively well-paid jobs</a:t>
            </a:r>
            <a:endParaRPr lang="en-US" sz="1450" dirty="0"/>
          </a:p>
        </p:txBody>
      </p:sp>
      <p:sp>
        <p:nvSpPr>
          <p:cNvPr id="11" name="Text 8"/>
          <p:cNvSpPr/>
          <p:nvPr/>
        </p:nvSpPr>
        <p:spPr>
          <a:xfrm>
            <a:off x="749260" y="6446401"/>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Specialised workforce with limited transferable skills</a:t>
            </a:r>
            <a:endParaRPr lang="en-US" sz="1450" dirty="0"/>
          </a:p>
        </p:txBody>
      </p:sp>
      <p:sp>
        <p:nvSpPr>
          <p:cNvPr id="12" name="Text 9"/>
          <p:cNvSpPr/>
          <p:nvPr/>
        </p:nvSpPr>
        <p:spPr>
          <a:xfrm>
            <a:off x="749260" y="6811447"/>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Concentration of job losses in single localities</a:t>
            </a:r>
            <a:endParaRPr lang="en-US" sz="1450" dirty="0"/>
          </a:p>
        </p:txBody>
      </p:sp>
      <p:sp>
        <p:nvSpPr>
          <p:cNvPr id="13" name="Text 10"/>
          <p:cNvSpPr/>
          <p:nvPr/>
        </p:nvSpPr>
        <p:spPr>
          <a:xfrm>
            <a:off x="7551301" y="5216843"/>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FB393"/>
                </a:solidFill>
                <a:latin typeface="Brygada 1918 Bold" pitchFamily="34" charset="0"/>
                <a:ea typeface="Brygada 1918 Bold" pitchFamily="34" charset="-122"/>
                <a:cs typeface="Brygada 1918 Bold" pitchFamily="34" charset="-120"/>
              </a:rPr>
              <a:t>Ripple Effects</a:t>
            </a:r>
            <a:endParaRPr lang="en-US" sz="1950" dirty="0"/>
          </a:p>
        </p:txBody>
      </p:sp>
      <p:sp>
        <p:nvSpPr>
          <p:cNvPr id="14" name="Text 11"/>
          <p:cNvSpPr/>
          <p:nvPr/>
        </p:nvSpPr>
        <p:spPr>
          <a:xfrm>
            <a:off x="7551301" y="5716310"/>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Reduced household incomes affecting local businesses</a:t>
            </a:r>
            <a:endParaRPr lang="en-US" sz="1450" dirty="0"/>
          </a:p>
        </p:txBody>
      </p:sp>
      <p:sp>
        <p:nvSpPr>
          <p:cNvPr id="15" name="Text 12"/>
          <p:cNvSpPr/>
          <p:nvPr/>
        </p:nvSpPr>
        <p:spPr>
          <a:xfrm>
            <a:off x="7551301" y="6081355"/>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Decreased tax revenues for local authorities</a:t>
            </a:r>
            <a:endParaRPr lang="en-US" sz="1450" dirty="0"/>
          </a:p>
        </p:txBody>
      </p:sp>
      <p:sp>
        <p:nvSpPr>
          <p:cNvPr id="16" name="Text 13"/>
          <p:cNvSpPr/>
          <p:nvPr/>
        </p:nvSpPr>
        <p:spPr>
          <a:xfrm>
            <a:off x="7551301" y="6446401"/>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Pressure on social services and support systems</a:t>
            </a:r>
            <a:endParaRPr lang="en-US" sz="1450" dirty="0"/>
          </a:p>
        </p:txBody>
      </p:sp>
      <p:sp>
        <p:nvSpPr>
          <p:cNvPr id="17" name="Text 14"/>
          <p:cNvSpPr/>
          <p:nvPr/>
        </p:nvSpPr>
        <p:spPr>
          <a:xfrm>
            <a:off x="7551301" y="6811447"/>
            <a:ext cx="633745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Potential out-migration of working-age population</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94598" y="408742"/>
            <a:ext cx="9418677" cy="495538"/>
          </a:xfrm>
          <a:prstGeom prst="rect">
            <a:avLst/>
          </a:prstGeom>
          <a:noFill/>
          <a:ln/>
        </p:spPr>
        <p:txBody>
          <a:bodyPr wrap="none" lIns="0" tIns="0" rIns="0" bIns="0" rtlCol="0" anchor="t"/>
          <a:lstStyle/>
          <a:p>
            <a:pPr marL="0" indent="0" algn="l">
              <a:lnSpc>
                <a:spcPts val="3900"/>
              </a:lnSpc>
              <a:buNone/>
            </a:pPr>
            <a:r>
              <a:rPr lang="en-US" sz="3100" b="1" dirty="0">
                <a:solidFill>
                  <a:srgbClr val="FFB393"/>
                </a:solidFill>
                <a:latin typeface="Brygada 1918 Bold" pitchFamily="34" charset="0"/>
                <a:ea typeface="Brygada 1918 Bold" pitchFamily="34" charset="-122"/>
                <a:cs typeface="Brygada 1918 Bold" pitchFamily="34" charset="-120"/>
              </a:rPr>
              <a:t>Mining Contraction and Unemployment Linkages</a:t>
            </a:r>
            <a:endParaRPr lang="en-US" sz="3100" dirty="0"/>
          </a:p>
        </p:txBody>
      </p:sp>
      <p:pic>
        <p:nvPicPr>
          <p:cNvPr id="3" name="Image 0" descr="preencoded.png"/>
          <p:cNvPicPr>
            <a:picLocks noChangeAspect="1"/>
          </p:cNvPicPr>
          <p:nvPr/>
        </p:nvPicPr>
        <p:blipFill>
          <a:blip r:embed="rId3"/>
          <a:stretch>
            <a:fillRect/>
          </a:stretch>
        </p:blipFill>
        <p:spPr>
          <a:xfrm>
            <a:off x="594598" y="1201579"/>
            <a:ext cx="13441204" cy="5572601"/>
          </a:xfrm>
          <a:prstGeom prst="rect">
            <a:avLst/>
          </a:prstGeom>
        </p:spPr>
      </p:pic>
      <p:pic>
        <p:nvPicPr>
          <p:cNvPr id="4"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641577" y="4945533"/>
            <a:ext cx="668947" cy="668947"/>
          </a:xfrm>
          <a:prstGeom prst="rect">
            <a:avLst/>
          </a:prstGeom>
        </p:spPr>
      </p:pic>
      <p:sp>
        <p:nvSpPr>
          <p:cNvPr id="5" name="Text 1"/>
          <p:cNvSpPr/>
          <p:nvPr/>
        </p:nvSpPr>
        <p:spPr>
          <a:xfrm>
            <a:off x="917349" y="5079323"/>
            <a:ext cx="3390306" cy="401368"/>
          </a:xfrm>
          <a:prstGeom prst="rect">
            <a:avLst/>
          </a:prstGeom>
          <a:noFill/>
          <a:ln/>
        </p:spPr>
        <p:txBody>
          <a:bodyPr wrap="none" lIns="0" tIns="0" rIns="0" bIns="0" rtlCol="0" anchor="t"/>
          <a:lstStyle/>
          <a:p>
            <a:pPr marL="0" indent="0" algn="ctr">
              <a:lnSpc>
                <a:spcPts val="1800"/>
              </a:lnSpc>
              <a:buNone/>
            </a:pPr>
            <a:r>
              <a:rPr lang="en-US" sz="1400" b="1" dirty="0">
                <a:solidFill>
                  <a:srgbClr val="F4CAB8"/>
                </a:solidFill>
                <a:latin typeface="Brygada 1918 Bold" pitchFamily="34" charset="0"/>
                <a:ea typeface="Brygada 1918 Bold" pitchFamily="34" charset="-122"/>
                <a:cs typeface="Brygada 1918 Bold" pitchFamily="34" charset="-120"/>
              </a:rPr>
              <a:t>Lower Local Spending</a:t>
            </a:r>
            <a:endParaRPr lang="en-US" sz="1400" dirty="0"/>
          </a:p>
        </p:txBody>
      </p:sp>
      <p:sp>
        <p:nvSpPr>
          <p:cNvPr id="6" name="Text 2"/>
          <p:cNvSpPr/>
          <p:nvPr/>
        </p:nvSpPr>
        <p:spPr>
          <a:xfrm>
            <a:off x="10198359" y="4878639"/>
            <a:ext cx="3398249" cy="802736"/>
          </a:xfrm>
          <a:prstGeom prst="rect">
            <a:avLst/>
          </a:prstGeom>
          <a:noFill/>
          <a:ln/>
        </p:spPr>
        <p:txBody>
          <a:bodyPr wrap="square" lIns="0" tIns="0" rIns="0" bIns="0" rtlCol="0" anchor="t"/>
          <a:lstStyle/>
          <a:p>
            <a:pPr marL="0" indent="0" algn="ctr">
              <a:lnSpc>
                <a:spcPts val="1800"/>
              </a:lnSpc>
              <a:buNone/>
            </a:pPr>
            <a:r>
              <a:rPr lang="en-US" sz="1400" b="1" dirty="0">
                <a:solidFill>
                  <a:srgbClr val="F4CAB8"/>
                </a:solidFill>
                <a:latin typeface="Brygada 1918 Bold" pitchFamily="34" charset="0"/>
                <a:ea typeface="Brygada 1918 Bold" pitchFamily="34" charset="-122"/>
                <a:cs typeface="Brygada 1918 Bold" pitchFamily="34" charset="-120"/>
              </a:rPr>
              <a:t>Reduced Household Income</a:t>
            </a:r>
            <a:endParaRPr lang="en-US" sz="1400" dirty="0"/>
          </a:p>
        </p:txBody>
      </p:sp>
      <p:pic>
        <p:nvPicPr>
          <p:cNvPr id="7" name="Image 2" descr="preencoded.png"/>
          <p:cNvPicPr>
            <a:picLocks noChangeAspect="1"/>
          </p:cNvPicPr>
          <p:nvPr/>
        </p:nvPicPr>
        <p:blipFill>
          <a:blip r:embed="rId4">
            <a:extLst>
              <a:ext uri="{96DAC541-7B7A-43D3-8B79-37D633B846F1}">
                <asvg:svgBlip xmlns:asvg="http://schemas.microsoft.com/office/drawing/2016/SVG/main" xmlns="" r:embed="rId6"/>
              </a:ext>
            </a:extLst>
          </a:blip>
          <a:stretch>
            <a:fillRect/>
          </a:stretch>
        </p:blipFill>
        <p:spPr>
          <a:xfrm>
            <a:off x="8238345" y="4945533"/>
            <a:ext cx="668947" cy="668947"/>
          </a:xfrm>
          <a:prstGeom prst="rect">
            <a:avLst/>
          </a:prstGeom>
        </p:spPr>
      </p:pic>
      <p:sp>
        <p:nvSpPr>
          <p:cNvPr id="8" name="Text 3"/>
          <p:cNvSpPr/>
          <p:nvPr/>
        </p:nvSpPr>
        <p:spPr>
          <a:xfrm>
            <a:off x="10412422" y="2510567"/>
            <a:ext cx="3210944" cy="401368"/>
          </a:xfrm>
          <a:prstGeom prst="rect">
            <a:avLst/>
          </a:prstGeom>
          <a:noFill/>
          <a:ln/>
        </p:spPr>
        <p:txBody>
          <a:bodyPr wrap="none" lIns="0" tIns="0" rIns="0" bIns="0" rtlCol="0" anchor="t"/>
          <a:lstStyle/>
          <a:p>
            <a:pPr marL="0" indent="0" algn="ctr">
              <a:lnSpc>
                <a:spcPts val="1800"/>
              </a:lnSpc>
              <a:buNone/>
            </a:pPr>
            <a:r>
              <a:rPr lang="en-US" sz="1400" b="1" dirty="0">
                <a:solidFill>
                  <a:srgbClr val="F4CAB8"/>
                </a:solidFill>
                <a:latin typeface="Brygada 1918 Bold" pitchFamily="34" charset="0"/>
                <a:ea typeface="Brygada 1918 Bold" pitchFamily="34" charset="-122"/>
                <a:cs typeface="Brygada 1918 Bold" pitchFamily="34" charset="-120"/>
              </a:rPr>
              <a:t>Direct Job Losses</a:t>
            </a:r>
            <a:endParaRPr lang="en-US" sz="1400" dirty="0"/>
          </a:p>
        </p:txBody>
      </p:sp>
      <p:pic>
        <p:nvPicPr>
          <p:cNvPr id="9"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8251723" y="2363399"/>
            <a:ext cx="668947" cy="668947"/>
          </a:xfrm>
          <a:prstGeom prst="rect">
            <a:avLst/>
          </a:prstGeom>
        </p:spPr>
      </p:pic>
      <p:sp>
        <p:nvSpPr>
          <p:cNvPr id="10" name="Text 4"/>
          <p:cNvSpPr/>
          <p:nvPr/>
        </p:nvSpPr>
        <p:spPr>
          <a:xfrm>
            <a:off x="1007030" y="2523946"/>
            <a:ext cx="3210944" cy="401368"/>
          </a:xfrm>
          <a:prstGeom prst="rect">
            <a:avLst/>
          </a:prstGeom>
          <a:noFill/>
          <a:ln/>
        </p:spPr>
        <p:txBody>
          <a:bodyPr wrap="none" lIns="0" tIns="0" rIns="0" bIns="0" rtlCol="0" anchor="t"/>
          <a:lstStyle/>
          <a:p>
            <a:pPr marL="0" indent="0" algn="ctr">
              <a:lnSpc>
                <a:spcPts val="1800"/>
              </a:lnSpc>
              <a:buNone/>
            </a:pPr>
            <a:r>
              <a:rPr lang="en-US" sz="1400" b="1" dirty="0">
                <a:solidFill>
                  <a:srgbClr val="F4CAB8"/>
                </a:solidFill>
                <a:latin typeface="Brygada 1918 Bold" pitchFamily="34" charset="0"/>
                <a:ea typeface="Brygada 1918 Bold" pitchFamily="34" charset="-122"/>
                <a:cs typeface="Brygada 1918 Bold" pitchFamily="34" charset="-120"/>
              </a:rPr>
              <a:t>Mine Closure</a:t>
            </a:r>
            <a:endParaRPr lang="en-US" sz="1400" dirty="0"/>
          </a:p>
        </p:txBody>
      </p:sp>
      <p:pic>
        <p:nvPicPr>
          <p:cNvPr id="11" name="Image 4"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5642831" y="2390157"/>
            <a:ext cx="668947" cy="668947"/>
          </a:xfrm>
          <a:prstGeom prst="rect">
            <a:avLst/>
          </a:prstGeom>
        </p:spPr>
      </p:pic>
      <p:sp>
        <p:nvSpPr>
          <p:cNvPr id="12" name="Text 5"/>
          <p:cNvSpPr/>
          <p:nvPr/>
        </p:nvSpPr>
        <p:spPr>
          <a:xfrm>
            <a:off x="597547" y="6698961"/>
            <a:ext cx="13441204" cy="475774"/>
          </a:xfrm>
          <a:prstGeom prst="rect">
            <a:avLst/>
          </a:prstGeom>
          <a:noFill/>
          <a:ln/>
        </p:spPr>
        <p:txBody>
          <a:bodyPr wrap="square" lIns="0" tIns="0" rIns="0" bIns="0" rtlCol="0" anchor="t"/>
          <a:lstStyle/>
          <a:p>
            <a:pPr marL="0" indent="0" algn="l">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The relationship between mining sector contraction and local unemployment is clear and well-documented. When a dominant industry like mining contracts or closes, the effects cascade through the local economy, creating both immediate job losses and longer-term structural unemployment challenges.</a:t>
            </a:r>
            <a:endParaRPr lang="en-US" sz="1150" dirty="0"/>
          </a:p>
        </p:txBody>
      </p:sp>
      <p:sp>
        <p:nvSpPr>
          <p:cNvPr id="13" name="Text 6"/>
          <p:cNvSpPr/>
          <p:nvPr/>
        </p:nvSpPr>
        <p:spPr>
          <a:xfrm>
            <a:off x="594598" y="7291248"/>
            <a:ext cx="13441204" cy="713661"/>
          </a:xfrm>
          <a:prstGeom prst="rect">
            <a:avLst/>
          </a:prstGeom>
          <a:noFill/>
          <a:ln/>
        </p:spPr>
        <p:txBody>
          <a:bodyPr wrap="square" lIns="0" tIns="0" rIns="0" bIns="0" rtlCol="0" anchor="t"/>
          <a:lstStyle/>
          <a:p>
            <a:pPr marL="0" indent="0" algn="l">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In single-industry localities such as Berbești, where mining has historically been the primary employer, alternative opportunities are often scarce. Displaced workers face significant barriers: their specialised skills may not transfer easily to other sectors, geographic mobility may be constrained, and local labour demand may be insufficient to absorb redundant workers.</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37342" y="564952"/>
            <a:ext cx="9135308" cy="531138"/>
          </a:xfrm>
          <a:prstGeom prst="rect">
            <a:avLst/>
          </a:prstGeom>
          <a:noFill/>
          <a:ln/>
        </p:spPr>
        <p:txBody>
          <a:bodyPr wrap="none" lIns="0" tIns="0" rIns="0" bIns="0" rtlCol="0" anchor="t"/>
          <a:lstStyle/>
          <a:p>
            <a:pPr marL="0" indent="0" algn="l">
              <a:lnSpc>
                <a:spcPts val="4150"/>
              </a:lnSpc>
              <a:buNone/>
            </a:pPr>
            <a:r>
              <a:rPr lang="en-US" sz="3300" b="1" dirty="0">
                <a:solidFill>
                  <a:srgbClr val="FFB393"/>
                </a:solidFill>
                <a:latin typeface="Brygada 1918 Bold" pitchFamily="34" charset="0"/>
                <a:ea typeface="Brygada 1918 Bold" pitchFamily="34" charset="-122"/>
                <a:cs typeface="Brygada 1918 Bold" pitchFamily="34" charset="-120"/>
              </a:rPr>
              <a:t>The Paradox: Low Registered Unemployment</a:t>
            </a:r>
            <a:endParaRPr lang="en-US" sz="3300" dirty="0"/>
          </a:p>
        </p:txBody>
      </p:sp>
      <p:sp>
        <p:nvSpPr>
          <p:cNvPr id="3" name="Text 1"/>
          <p:cNvSpPr/>
          <p:nvPr/>
        </p:nvSpPr>
        <p:spPr>
          <a:xfrm>
            <a:off x="2946321" y="2450425"/>
            <a:ext cx="1960007" cy="398383"/>
          </a:xfrm>
          <a:prstGeom prst="rect">
            <a:avLst/>
          </a:prstGeom>
          <a:noFill/>
          <a:ln/>
        </p:spPr>
        <p:txBody>
          <a:bodyPr wrap="none" lIns="0" tIns="0" rIns="0" bIns="0" rtlCol="0" anchor="t"/>
          <a:lstStyle/>
          <a:p>
            <a:pPr marL="0" indent="0" algn="ctr">
              <a:lnSpc>
                <a:spcPts val="3100"/>
              </a:lnSpc>
              <a:buNone/>
            </a:pPr>
            <a:r>
              <a:rPr lang="en-US" sz="3100" b="1" dirty="0">
                <a:solidFill>
                  <a:srgbClr val="F4CAB8"/>
                </a:solidFill>
                <a:latin typeface="Brygada 1918 Bold" pitchFamily="34" charset="0"/>
                <a:ea typeface="Brygada 1918 Bold" pitchFamily="34" charset="-122"/>
                <a:cs typeface="Brygada 1918 Bold" pitchFamily="34" charset="-120"/>
              </a:rPr>
              <a:t>3.09%</a:t>
            </a:r>
            <a:endParaRPr lang="en-US" sz="3100" dirty="0"/>
          </a:p>
        </p:txBody>
      </p:sp>
      <p:pic>
        <p:nvPicPr>
          <p:cNvPr id="4" name="Image 0" descr="preencoded.png"/>
          <p:cNvPicPr>
            <a:picLocks noChangeAspect="1"/>
          </p:cNvPicPr>
          <p:nvPr/>
        </p:nvPicPr>
        <p:blipFill>
          <a:blip r:embed="rId3"/>
          <a:stretch>
            <a:fillRect/>
          </a:stretch>
        </p:blipFill>
        <p:spPr>
          <a:xfrm>
            <a:off x="2731294" y="1454467"/>
            <a:ext cx="2390299" cy="2390299"/>
          </a:xfrm>
          <a:prstGeom prst="rect">
            <a:avLst/>
          </a:prstGeom>
        </p:spPr>
      </p:pic>
      <p:sp>
        <p:nvSpPr>
          <p:cNvPr id="5" name="Text 2"/>
          <p:cNvSpPr/>
          <p:nvPr/>
        </p:nvSpPr>
        <p:spPr>
          <a:xfrm>
            <a:off x="2864048" y="4043839"/>
            <a:ext cx="2124789" cy="265628"/>
          </a:xfrm>
          <a:prstGeom prst="rect">
            <a:avLst/>
          </a:prstGeom>
          <a:noFill/>
          <a:ln/>
        </p:spPr>
        <p:txBody>
          <a:bodyPr wrap="none" lIns="0" tIns="0" rIns="0" bIns="0" rtlCol="0" anchor="t"/>
          <a:lstStyle/>
          <a:p>
            <a:pPr marL="0" indent="0" algn="ctr">
              <a:lnSpc>
                <a:spcPts val="2050"/>
              </a:lnSpc>
              <a:buNone/>
            </a:pPr>
            <a:r>
              <a:rPr lang="en-US" sz="1650" b="1" dirty="0">
                <a:solidFill>
                  <a:srgbClr val="F4CAB8"/>
                </a:solidFill>
                <a:latin typeface="Brygada 1918 Bold" pitchFamily="34" charset="0"/>
                <a:ea typeface="Brygada 1918 Bold" pitchFamily="34" charset="-122"/>
                <a:cs typeface="Brygada 1918 Bold" pitchFamily="34" charset="-120"/>
              </a:rPr>
              <a:t>Registered Rate</a:t>
            </a:r>
            <a:endParaRPr lang="en-US" sz="1650" dirty="0"/>
          </a:p>
        </p:txBody>
      </p:sp>
      <p:sp>
        <p:nvSpPr>
          <p:cNvPr id="6" name="Text 3"/>
          <p:cNvSpPr/>
          <p:nvPr/>
        </p:nvSpPr>
        <p:spPr>
          <a:xfrm>
            <a:off x="637342" y="4405074"/>
            <a:ext cx="6578203" cy="254794"/>
          </a:xfrm>
          <a:prstGeom prst="rect">
            <a:avLst/>
          </a:prstGeom>
          <a:noFill/>
          <a:ln/>
        </p:spPr>
        <p:txBody>
          <a:bodyPr wrap="none" lIns="0" tIns="0" rIns="0" bIns="0" rtlCol="0" anchor="t"/>
          <a:lstStyle/>
          <a:p>
            <a:pPr marL="0" indent="0" algn="ctr">
              <a:lnSpc>
                <a:spcPts val="2000"/>
              </a:lnSpc>
              <a:buNone/>
            </a:pPr>
            <a:r>
              <a:rPr lang="en-US" sz="1250" dirty="0">
                <a:solidFill>
                  <a:srgbClr val="F4CAB8"/>
                </a:solidFill>
                <a:latin typeface="Montserrat Medium" pitchFamily="34" charset="0"/>
                <a:ea typeface="Montserrat Medium" pitchFamily="34" charset="-122"/>
                <a:cs typeface="Montserrat Medium" pitchFamily="34" charset="-120"/>
              </a:rPr>
              <a:t>Official unemployment in Vâlcea remains relatively low despite mining pressures</a:t>
            </a:r>
            <a:endParaRPr lang="en-US" sz="1250" dirty="0"/>
          </a:p>
        </p:txBody>
      </p:sp>
      <p:sp>
        <p:nvSpPr>
          <p:cNvPr id="7" name="Text 4"/>
          <p:cNvSpPr/>
          <p:nvPr/>
        </p:nvSpPr>
        <p:spPr>
          <a:xfrm>
            <a:off x="9723715" y="2450425"/>
            <a:ext cx="1960007" cy="398383"/>
          </a:xfrm>
          <a:prstGeom prst="rect">
            <a:avLst/>
          </a:prstGeom>
          <a:noFill/>
          <a:ln/>
        </p:spPr>
        <p:txBody>
          <a:bodyPr wrap="none" lIns="0" tIns="0" rIns="0" bIns="0" rtlCol="0" anchor="t"/>
          <a:lstStyle/>
          <a:p>
            <a:pPr marL="0" indent="0" algn="ctr">
              <a:lnSpc>
                <a:spcPts val="3100"/>
              </a:lnSpc>
              <a:buNone/>
            </a:pPr>
            <a:r>
              <a:rPr lang="en-US" sz="3100" b="1" dirty="0">
                <a:solidFill>
                  <a:srgbClr val="F4CAB8"/>
                </a:solidFill>
                <a:latin typeface="Brygada 1918 Bold" pitchFamily="34" charset="0"/>
                <a:ea typeface="Brygada 1918 Bold" pitchFamily="34" charset="-122"/>
                <a:cs typeface="Brygada 1918 Bold" pitchFamily="34" charset="-120"/>
              </a:rPr>
              <a:t>450</a:t>
            </a:r>
            <a:endParaRPr lang="en-US" sz="3100" dirty="0"/>
          </a:p>
        </p:txBody>
      </p:sp>
      <p:pic>
        <p:nvPicPr>
          <p:cNvPr id="8" name="Image 1" descr="preencoded.png"/>
          <p:cNvPicPr>
            <a:picLocks noChangeAspect="1"/>
          </p:cNvPicPr>
          <p:nvPr/>
        </p:nvPicPr>
        <p:blipFill>
          <a:blip r:embed="rId4"/>
          <a:stretch>
            <a:fillRect/>
          </a:stretch>
        </p:blipFill>
        <p:spPr>
          <a:xfrm>
            <a:off x="9508688" y="1454467"/>
            <a:ext cx="2390299" cy="2390299"/>
          </a:xfrm>
          <a:prstGeom prst="rect">
            <a:avLst/>
          </a:prstGeom>
        </p:spPr>
      </p:pic>
      <p:sp>
        <p:nvSpPr>
          <p:cNvPr id="9" name="Text 5"/>
          <p:cNvSpPr/>
          <p:nvPr/>
        </p:nvSpPr>
        <p:spPr>
          <a:xfrm>
            <a:off x="9641443" y="4043839"/>
            <a:ext cx="2124789" cy="265628"/>
          </a:xfrm>
          <a:prstGeom prst="rect">
            <a:avLst/>
          </a:prstGeom>
          <a:noFill/>
          <a:ln/>
        </p:spPr>
        <p:txBody>
          <a:bodyPr wrap="none" lIns="0" tIns="0" rIns="0" bIns="0" rtlCol="0" anchor="t"/>
          <a:lstStyle/>
          <a:p>
            <a:pPr marL="0" indent="0" algn="ctr">
              <a:lnSpc>
                <a:spcPts val="2050"/>
              </a:lnSpc>
              <a:buNone/>
            </a:pPr>
            <a:r>
              <a:rPr lang="en-US" sz="1650" b="1" dirty="0">
                <a:solidFill>
                  <a:srgbClr val="F4CAB8"/>
                </a:solidFill>
                <a:latin typeface="Brygada 1918 Bold" pitchFamily="34" charset="0"/>
                <a:ea typeface="Brygada 1918 Bold" pitchFamily="34" charset="-122"/>
                <a:cs typeface="Brygada 1918 Bold" pitchFamily="34" charset="-120"/>
              </a:rPr>
              <a:t>At-Risk Miners</a:t>
            </a:r>
            <a:endParaRPr lang="en-US" sz="1650" dirty="0"/>
          </a:p>
        </p:txBody>
      </p:sp>
      <p:sp>
        <p:nvSpPr>
          <p:cNvPr id="10" name="Text 6"/>
          <p:cNvSpPr/>
          <p:nvPr/>
        </p:nvSpPr>
        <p:spPr>
          <a:xfrm>
            <a:off x="7414736" y="4405074"/>
            <a:ext cx="6578322" cy="254794"/>
          </a:xfrm>
          <a:prstGeom prst="rect">
            <a:avLst/>
          </a:prstGeom>
          <a:noFill/>
          <a:ln/>
        </p:spPr>
        <p:txBody>
          <a:bodyPr wrap="none" lIns="0" tIns="0" rIns="0" bIns="0" rtlCol="0" anchor="t"/>
          <a:lstStyle/>
          <a:p>
            <a:pPr marL="0" indent="0" algn="ctr">
              <a:lnSpc>
                <a:spcPts val="2000"/>
              </a:lnSpc>
              <a:buNone/>
            </a:pPr>
            <a:r>
              <a:rPr lang="en-US" sz="1250" dirty="0">
                <a:solidFill>
                  <a:srgbClr val="F4CAB8"/>
                </a:solidFill>
                <a:latin typeface="Montserrat Medium" pitchFamily="34" charset="0"/>
                <a:ea typeface="Montserrat Medium" pitchFamily="34" charset="-122"/>
                <a:cs typeface="Montserrat Medium" pitchFamily="34" charset="-120"/>
              </a:rPr>
              <a:t>Workers facing potential job loss in Berbești-Alunu basin</a:t>
            </a:r>
            <a:endParaRPr lang="en-US" sz="1250" dirty="0"/>
          </a:p>
        </p:txBody>
      </p:sp>
      <p:sp>
        <p:nvSpPr>
          <p:cNvPr id="11" name="Text 7"/>
          <p:cNvSpPr/>
          <p:nvPr/>
        </p:nvSpPr>
        <p:spPr>
          <a:xfrm>
            <a:off x="637342" y="4839057"/>
            <a:ext cx="13355717" cy="509588"/>
          </a:xfrm>
          <a:prstGeom prst="rect">
            <a:avLst/>
          </a:prstGeom>
          <a:noFill/>
          <a:ln/>
        </p:spPr>
        <p:txBody>
          <a:bodyPr wrap="square" lIns="0" tIns="0" rIns="0" bIns="0" rtlCol="0" anchor="t"/>
          <a:lstStyle/>
          <a:p>
            <a:pPr marL="0" indent="0" algn="l">
              <a:lnSpc>
                <a:spcPts val="2000"/>
              </a:lnSpc>
              <a:buNone/>
            </a:pPr>
            <a:r>
              <a:rPr lang="en-US" sz="1250" dirty="0">
                <a:solidFill>
                  <a:srgbClr val="F4CAB8"/>
                </a:solidFill>
                <a:latin typeface="Montserrat Medium" pitchFamily="34" charset="0"/>
                <a:ea typeface="Montserrat Medium" pitchFamily="34" charset="-122"/>
                <a:cs typeface="Montserrat Medium" pitchFamily="34" charset="-120"/>
              </a:rPr>
              <a:t>Despite significant job loss risks in the mining sector, Vâlcea County's registered unemployment remains relatively low at around 3%. This apparent paradox suggests several possible labour market dynamics at work simultaneously.</a:t>
            </a:r>
            <a:endParaRPr lang="en-US" sz="1250" dirty="0"/>
          </a:p>
        </p:txBody>
      </p:sp>
      <p:sp>
        <p:nvSpPr>
          <p:cNvPr id="12" name="Text 8"/>
          <p:cNvSpPr/>
          <p:nvPr/>
        </p:nvSpPr>
        <p:spPr>
          <a:xfrm>
            <a:off x="637342" y="5687139"/>
            <a:ext cx="2231231" cy="265628"/>
          </a:xfrm>
          <a:prstGeom prst="rect">
            <a:avLst/>
          </a:prstGeom>
          <a:noFill/>
          <a:ln/>
        </p:spPr>
        <p:txBody>
          <a:bodyPr wrap="none" lIns="0" tIns="0" rIns="0" bIns="0" rtlCol="0" anchor="t"/>
          <a:lstStyle/>
          <a:p>
            <a:pPr marL="0" indent="0" algn="l">
              <a:lnSpc>
                <a:spcPts val="2050"/>
              </a:lnSpc>
              <a:buNone/>
            </a:pPr>
            <a:r>
              <a:rPr lang="en-US" sz="1650" b="1" dirty="0">
                <a:solidFill>
                  <a:srgbClr val="FFB393"/>
                </a:solidFill>
                <a:latin typeface="Brygada 1918 Bold" pitchFamily="34" charset="0"/>
                <a:ea typeface="Brygada 1918 Bold" pitchFamily="34" charset="-122"/>
                <a:cs typeface="Brygada 1918 Bold" pitchFamily="34" charset="-120"/>
              </a:rPr>
              <a:t>Possible Explanations</a:t>
            </a:r>
            <a:endParaRPr lang="en-US" sz="1650" dirty="0"/>
          </a:p>
        </p:txBody>
      </p:sp>
      <p:sp>
        <p:nvSpPr>
          <p:cNvPr id="13" name="Text 9"/>
          <p:cNvSpPr/>
          <p:nvPr/>
        </p:nvSpPr>
        <p:spPr>
          <a:xfrm>
            <a:off x="637342" y="6112073"/>
            <a:ext cx="6483548" cy="254794"/>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Successful transition of workers to other sectors</a:t>
            </a:r>
            <a:endParaRPr lang="en-US" sz="1250" dirty="0"/>
          </a:p>
        </p:txBody>
      </p:sp>
      <p:sp>
        <p:nvSpPr>
          <p:cNvPr id="14" name="Text 10"/>
          <p:cNvSpPr/>
          <p:nvPr/>
        </p:nvSpPr>
        <p:spPr>
          <a:xfrm>
            <a:off x="637342" y="6422588"/>
            <a:ext cx="6483548" cy="254794"/>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Early retirement of older miners</a:t>
            </a:r>
            <a:endParaRPr lang="en-US" sz="1250" dirty="0"/>
          </a:p>
        </p:txBody>
      </p:sp>
      <p:sp>
        <p:nvSpPr>
          <p:cNvPr id="15" name="Text 11"/>
          <p:cNvSpPr/>
          <p:nvPr/>
        </p:nvSpPr>
        <p:spPr>
          <a:xfrm>
            <a:off x="637342" y="6733103"/>
            <a:ext cx="6483548" cy="254794"/>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Self-employment and informal work</a:t>
            </a:r>
            <a:endParaRPr lang="en-US" sz="1250" dirty="0"/>
          </a:p>
        </p:txBody>
      </p:sp>
      <p:sp>
        <p:nvSpPr>
          <p:cNvPr id="16" name="Text 12"/>
          <p:cNvSpPr/>
          <p:nvPr/>
        </p:nvSpPr>
        <p:spPr>
          <a:xfrm>
            <a:off x="637342" y="7043618"/>
            <a:ext cx="6483548" cy="254794"/>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Out-migration to other regions or abroad</a:t>
            </a:r>
            <a:endParaRPr lang="en-US" sz="1250" dirty="0"/>
          </a:p>
        </p:txBody>
      </p:sp>
      <p:sp>
        <p:nvSpPr>
          <p:cNvPr id="17" name="Text 13"/>
          <p:cNvSpPr/>
          <p:nvPr/>
        </p:nvSpPr>
        <p:spPr>
          <a:xfrm>
            <a:off x="637342" y="7354133"/>
            <a:ext cx="6483548" cy="254794"/>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Non-registration with employment offices</a:t>
            </a:r>
            <a:endParaRPr lang="en-US" sz="1250" dirty="0"/>
          </a:p>
        </p:txBody>
      </p:sp>
      <p:sp>
        <p:nvSpPr>
          <p:cNvPr id="18" name="Text 14"/>
          <p:cNvSpPr/>
          <p:nvPr/>
        </p:nvSpPr>
        <p:spPr>
          <a:xfrm>
            <a:off x="7517130" y="5687139"/>
            <a:ext cx="2124789" cy="265628"/>
          </a:xfrm>
          <a:prstGeom prst="rect">
            <a:avLst/>
          </a:prstGeom>
          <a:noFill/>
          <a:ln/>
        </p:spPr>
        <p:txBody>
          <a:bodyPr wrap="none" lIns="0" tIns="0" rIns="0" bIns="0" rtlCol="0" anchor="t"/>
          <a:lstStyle/>
          <a:p>
            <a:pPr marL="0" indent="0" algn="l">
              <a:lnSpc>
                <a:spcPts val="2050"/>
              </a:lnSpc>
              <a:buNone/>
            </a:pPr>
            <a:r>
              <a:rPr lang="en-US" sz="1650" b="1" dirty="0">
                <a:solidFill>
                  <a:srgbClr val="FFB393"/>
                </a:solidFill>
                <a:latin typeface="Brygada 1918 Bold" pitchFamily="34" charset="0"/>
                <a:ea typeface="Brygada 1918 Bold" pitchFamily="34" charset="-122"/>
                <a:cs typeface="Brygada 1918 Bold" pitchFamily="34" charset="-120"/>
              </a:rPr>
              <a:t>Hidden Realities</a:t>
            </a:r>
            <a:endParaRPr lang="en-US" sz="1650" dirty="0"/>
          </a:p>
        </p:txBody>
      </p:sp>
      <p:sp>
        <p:nvSpPr>
          <p:cNvPr id="19" name="Text 15"/>
          <p:cNvSpPr/>
          <p:nvPr/>
        </p:nvSpPr>
        <p:spPr>
          <a:xfrm>
            <a:off x="7517130" y="6112073"/>
            <a:ext cx="6483548" cy="1019175"/>
          </a:xfrm>
          <a:prstGeom prst="rect">
            <a:avLst/>
          </a:prstGeom>
          <a:noFill/>
          <a:ln/>
        </p:spPr>
        <p:txBody>
          <a:bodyPr wrap="square" lIns="0" tIns="0" rIns="0" bIns="0" rtlCol="0" anchor="t"/>
          <a:lstStyle/>
          <a:p>
            <a:pPr marL="0" indent="0" algn="l">
              <a:lnSpc>
                <a:spcPts val="2000"/>
              </a:lnSpc>
              <a:buNone/>
            </a:pPr>
            <a:r>
              <a:rPr lang="en-US" sz="1250" dirty="0">
                <a:solidFill>
                  <a:srgbClr val="F4CAB8"/>
                </a:solidFill>
                <a:latin typeface="Montserrat Medium" pitchFamily="34" charset="0"/>
                <a:ea typeface="Montserrat Medium" pitchFamily="34" charset="-122"/>
                <a:cs typeface="Montserrat Medium" pitchFamily="34" charset="-120"/>
              </a:rPr>
              <a:t>Low registered unemployment may mask significant structural challenges including underemployment, discouraged workers who have stopped actively seeking jobs, and informal employment that provides income but lacks stability and social protection.</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041208"/>
          </a:xfrm>
          <a:prstGeom prst="rect">
            <a:avLst/>
          </a:prstGeom>
        </p:spPr>
      </p:pic>
      <p:sp>
        <p:nvSpPr>
          <p:cNvPr id="3" name="Text 0"/>
          <p:cNvSpPr/>
          <p:nvPr/>
        </p:nvSpPr>
        <p:spPr>
          <a:xfrm>
            <a:off x="653177" y="2490192"/>
            <a:ext cx="7931110" cy="544235"/>
          </a:xfrm>
          <a:prstGeom prst="rect">
            <a:avLst/>
          </a:prstGeom>
          <a:noFill/>
          <a:ln/>
        </p:spPr>
        <p:txBody>
          <a:bodyPr wrap="none" lIns="0" tIns="0" rIns="0" bIns="0" rtlCol="0" anchor="t"/>
          <a:lstStyle/>
          <a:p>
            <a:pPr marL="0" indent="0" algn="l">
              <a:lnSpc>
                <a:spcPts val="4250"/>
              </a:lnSpc>
              <a:buNone/>
            </a:pPr>
            <a:r>
              <a:rPr lang="en-US" sz="3400" b="1" dirty="0">
                <a:solidFill>
                  <a:srgbClr val="FFB393"/>
                </a:solidFill>
                <a:latin typeface="Brygada 1918 Bold" pitchFamily="34" charset="0"/>
                <a:ea typeface="Brygada 1918 Bold" pitchFamily="34" charset="-122"/>
                <a:cs typeface="Brygada 1918 Bold" pitchFamily="34" charset="-120"/>
              </a:rPr>
              <a:t>Structural Unemployment Challenges</a:t>
            </a:r>
            <a:endParaRPr lang="en-US" sz="3400" dirty="0"/>
          </a:p>
        </p:txBody>
      </p:sp>
      <p:sp>
        <p:nvSpPr>
          <p:cNvPr id="4" name="Text 1"/>
          <p:cNvSpPr/>
          <p:nvPr/>
        </p:nvSpPr>
        <p:spPr>
          <a:xfrm>
            <a:off x="653177" y="3279338"/>
            <a:ext cx="13324046" cy="522684"/>
          </a:xfrm>
          <a:prstGeom prst="rect">
            <a:avLst/>
          </a:prstGeom>
          <a:noFill/>
          <a:ln/>
        </p:spPr>
        <p:txBody>
          <a:bodyPr wrap="square" lIns="0" tIns="0" rIns="0" bIns="0" rtlCol="0" anchor="t"/>
          <a:lstStyle/>
          <a:p>
            <a:pPr marL="0" indent="0" algn="l">
              <a:lnSpc>
                <a:spcPts val="2050"/>
              </a:lnSpc>
              <a:buNone/>
            </a:pPr>
            <a:r>
              <a:rPr lang="en-US" sz="1250" b="1" dirty="0">
                <a:solidFill>
                  <a:srgbClr val="F4CAB8"/>
                </a:solidFill>
                <a:latin typeface="Montserrat Medium" pitchFamily="34" charset="0"/>
                <a:ea typeface="Montserrat Medium" pitchFamily="34" charset="-122"/>
                <a:cs typeface="Montserrat Medium" pitchFamily="34" charset="-120"/>
              </a:rPr>
              <a:t>Structural unemployment</a:t>
            </a:r>
            <a:r>
              <a:rPr lang="en-US" sz="1250" dirty="0">
                <a:solidFill>
                  <a:srgbClr val="F4CAB8"/>
                </a:solidFill>
                <a:latin typeface="Montserrat Medium" pitchFamily="34" charset="0"/>
                <a:ea typeface="Montserrat Medium" pitchFamily="34" charset="-122"/>
                <a:cs typeface="Montserrat Medium" pitchFamily="34" charset="-120"/>
              </a:rPr>
              <a:t> arises when the skills of displaced workers do not match available jobs in the local labour market — a phenomenon particularly acute in regions undergoing industrial transition from resource extraction to more diversified economic bases.</a:t>
            </a:r>
            <a:endParaRPr lang="en-US" sz="1250" dirty="0"/>
          </a:p>
        </p:txBody>
      </p:sp>
      <p:sp>
        <p:nvSpPr>
          <p:cNvPr id="5" name="Shape 2"/>
          <p:cNvSpPr/>
          <p:nvPr/>
        </p:nvSpPr>
        <p:spPr>
          <a:xfrm>
            <a:off x="653177" y="5531525"/>
            <a:ext cx="13324046" cy="22860"/>
          </a:xfrm>
          <a:prstGeom prst="roundRect">
            <a:avLst>
              <a:gd name="adj" fmla="val 107152"/>
            </a:avLst>
          </a:prstGeom>
          <a:solidFill>
            <a:srgbClr val="662E42"/>
          </a:solidFill>
          <a:ln/>
        </p:spPr>
      </p:sp>
      <p:sp>
        <p:nvSpPr>
          <p:cNvPr id="6" name="Shape 3"/>
          <p:cNvSpPr/>
          <p:nvPr/>
        </p:nvSpPr>
        <p:spPr>
          <a:xfrm>
            <a:off x="3245168" y="5041761"/>
            <a:ext cx="22860" cy="489823"/>
          </a:xfrm>
          <a:prstGeom prst="roundRect">
            <a:avLst>
              <a:gd name="adj" fmla="val 107152"/>
            </a:avLst>
          </a:prstGeom>
          <a:solidFill>
            <a:srgbClr val="662E42"/>
          </a:solidFill>
          <a:ln/>
        </p:spPr>
      </p:sp>
      <p:sp>
        <p:nvSpPr>
          <p:cNvPr id="7" name="Shape 4"/>
          <p:cNvSpPr/>
          <p:nvPr/>
        </p:nvSpPr>
        <p:spPr>
          <a:xfrm>
            <a:off x="3073003" y="5347871"/>
            <a:ext cx="367308" cy="367308"/>
          </a:xfrm>
          <a:prstGeom prst="roundRect">
            <a:avLst>
              <a:gd name="adj" fmla="val 6669"/>
            </a:avLst>
          </a:prstGeom>
          <a:solidFill>
            <a:srgbClr val="4D1529"/>
          </a:solidFill>
          <a:ln/>
        </p:spPr>
      </p:sp>
      <p:sp>
        <p:nvSpPr>
          <p:cNvPr id="8" name="Text 5"/>
          <p:cNvSpPr/>
          <p:nvPr/>
        </p:nvSpPr>
        <p:spPr>
          <a:xfrm>
            <a:off x="3125986" y="5368171"/>
            <a:ext cx="261223" cy="326588"/>
          </a:xfrm>
          <a:prstGeom prst="rect">
            <a:avLst/>
          </a:prstGeom>
          <a:noFill/>
          <a:ln/>
        </p:spPr>
        <p:txBody>
          <a:bodyPr wrap="none" lIns="0" tIns="0" rIns="0" bIns="0" rtlCol="0" anchor="t"/>
          <a:lstStyle/>
          <a:p>
            <a:pPr marL="0" indent="0" algn="ctr">
              <a:lnSpc>
                <a:spcPts val="2050"/>
              </a:lnSpc>
              <a:buNone/>
            </a:pPr>
            <a:r>
              <a:rPr lang="en-US" sz="2050" b="1" dirty="0">
                <a:solidFill>
                  <a:srgbClr val="F4CAB8"/>
                </a:solidFill>
                <a:latin typeface="Brygada 1918 Bold" pitchFamily="34" charset="0"/>
                <a:ea typeface="Brygada 1918 Bold" pitchFamily="34" charset="-122"/>
                <a:cs typeface="Brygada 1918 Bold" pitchFamily="34" charset="-120"/>
              </a:rPr>
              <a:t>1</a:t>
            </a:r>
            <a:endParaRPr lang="en-US" sz="2050" dirty="0"/>
          </a:p>
        </p:txBody>
      </p:sp>
      <p:sp>
        <p:nvSpPr>
          <p:cNvPr id="9" name="Text 6"/>
          <p:cNvSpPr/>
          <p:nvPr/>
        </p:nvSpPr>
        <p:spPr>
          <a:xfrm>
            <a:off x="2168009" y="3985617"/>
            <a:ext cx="2177296" cy="272177"/>
          </a:xfrm>
          <a:prstGeom prst="rect">
            <a:avLst/>
          </a:prstGeom>
          <a:noFill/>
          <a:ln/>
        </p:spPr>
        <p:txBody>
          <a:bodyPr wrap="none" lIns="0" tIns="0" rIns="0" bIns="0" rtlCol="0" anchor="t"/>
          <a:lstStyle/>
          <a:p>
            <a:pPr marL="0" indent="0" algn="ctr">
              <a:lnSpc>
                <a:spcPts val="2100"/>
              </a:lnSpc>
              <a:buNone/>
            </a:pPr>
            <a:r>
              <a:rPr lang="en-US" sz="1700" b="1" dirty="0">
                <a:solidFill>
                  <a:srgbClr val="F4CAB8"/>
                </a:solidFill>
                <a:latin typeface="Brygada 1918 Bold" pitchFamily="34" charset="0"/>
                <a:ea typeface="Brygada 1918 Bold" pitchFamily="34" charset="-122"/>
                <a:cs typeface="Brygada 1918 Bold" pitchFamily="34" charset="-120"/>
              </a:rPr>
              <a:t>Skills Mismatch</a:t>
            </a:r>
            <a:endParaRPr lang="en-US" sz="1700" dirty="0"/>
          </a:p>
        </p:txBody>
      </p:sp>
      <p:sp>
        <p:nvSpPr>
          <p:cNvPr id="10" name="Text 7"/>
          <p:cNvSpPr/>
          <p:nvPr/>
        </p:nvSpPr>
        <p:spPr>
          <a:xfrm>
            <a:off x="816412" y="4355663"/>
            <a:ext cx="4880610" cy="522684"/>
          </a:xfrm>
          <a:prstGeom prst="rect">
            <a:avLst/>
          </a:prstGeom>
          <a:noFill/>
          <a:ln/>
        </p:spPr>
        <p:txBody>
          <a:bodyPr wrap="square" lIns="0" tIns="0" rIns="0" bIns="0" rtlCol="0" anchor="t"/>
          <a:lstStyle/>
          <a:p>
            <a:pPr marL="0" indent="0" algn="ctr">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Mining-specific skills have limited transferability to emerging sectors</a:t>
            </a:r>
            <a:endParaRPr lang="en-US" sz="1250" dirty="0"/>
          </a:p>
        </p:txBody>
      </p:sp>
      <p:sp>
        <p:nvSpPr>
          <p:cNvPr id="11" name="Shape 8"/>
          <p:cNvSpPr/>
          <p:nvPr/>
        </p:nvSpPr>
        <p:spPr>
          <a:xfrm>
            <a:off x="5950744" y="5531465"/>
            <a:ext cx="22860" cy="489823"/>
          </a:xfrm>
          <a:prstGeom prst="roundRect">
            <a:avLst>
              <a:gd name="adj" fmla="val 107152"/>
            </a:avLst>
          </a:prstGeom>
          <a:solidFill>
            <a:srgbClr val="662E42"/>
          </a:solidFill>
          <a:ln/>
        </p:spPr>
      </p:sp>
      <p:sp>
        <p:nvSpPr>
          <p:cNvPr id="12" name="Shape 9"/>
          <p:cNvSpPr/>
          <p:nvPr/>
        </p:nvSpPr>
        <p:spPr>
          <a:xfrm>
            <a:off x="5778579" y="5347871"/>
            <a:ext cx="367308" cy="367308"/>
          </a:xfrm>
          <a:prstGeom prst="roundRect">
            <a:avLst>
              <a:gd name="adj" fmla="val 6669"/>
            </a:avLst>
          </a:prstGeom>
          <a:solidFill>
            <a:srgbClr val="4D1529"/>
          </a:solidFill>
          <a:ln/>
        </p:spPr>
      </p:sp>
      <p:sp>
        <p:nvSpPr>
          <p:cNvPr id="13" name="Text 10"/>
          <p:cNvSpPr/>
          <p:nvPr/>
        </p:nvSpPr>
        <p:spPr>
          <a:xfrm>
            <a:off x="5831562" y="5368171"/>
            <a:ext cx="261223" cy="326588"/>
          </a:xfrm>
          <a:prstGeom prst="rect">
            <a:avLst/>
          </a:prstGeom>
          <a:noFill/>
          <a:ln/>
        </p:spPr>
        <p:txBody>
          <a:bodyPr wrap="none" lIns="0" tIns="0" rIns="0" bIns="0" rtlCol="0" anchor="t"/>
          <a:lstStyle/>
          <a:p>
            <a:pPr marL="0" indent="0" algn="ctr">
              <a:lnSpc>
                <a:spcPts val="2050"/>
              </a:lnSpc>
              <a:buNone/>
            </a:pPr>
            <a:r>
              <a:rPr lang="en-US" sz="2050" b="1" dirty="0">
                <a:solidFill>
                  <a:srgbClr val="F4CAB8"/>
                </a:solidFill>
                <a:latin typeface="Brygada 1918 Bold" pitchFamily="34" charset="0"/>
                <a:ea typeface="Brygada 1918 Bold" pitchFamily="34" charset="-122"/>
                <a:cs typeface="Brygada 1918 Bold" pitchFamily="34" charset="-120"/>
              </a:rPr>
              <a:t>2</a:t>
            </a:r>
            <a:endParaRPr lang="en-US" sz="2050" dirty="0"/>
          </a:p>
        </p:txBody>
      </p:sp>
      <p:sp>
        <p:nvSpPr>
          <p:cNvPr id="14" name="Text 11"/>
          <p:cNvSpPr/>
          <p:nvPr/>
        </p:nvSpPr>
        <p:spPr>
          <a:xfrm>
            <a:off x="4873704" y="6184702"/>
            <a:ext cx="2177296" cy="272177"/>
          </a:xfrm>
          <a:prstGeom prst="rect">
            <a:avLst/>
          </a:prstGeom>
          <a:noFill/>
          <a:ln/>
        </p:spPr>
        <p:txBody>
          <a:bodyPr wrap="none" lIns="0" tIns="0" rIns="0" bIns="0" rtlCol="0" anchor="t"/>
          <a:lstStyle/>
          <a:p>
            <a:pPr marL="0" indent="0" algn="ctr">
              <a:lnSpc>
                <a:spcPts val="2100"/>
              </a:lnSpc>
              <a:buNone/>
            </a:pPr>
            <a:r>
              <a:rPr lang="en-US" sz="1700" b="1" dirty="0">
                <a:solidFill>
                  <a:srgbClr val="F4CAB8"/>
                </a:solidFill>
                <a:latin typeface="Brygada 1918 Bold" pitchFamily="34" charset="0"/>
                <a:ea typeface="Brygada 1918 Bold" pitchFamily="34" charset="-122"/>
                <a:cs typeface="Brygada 1918 Bold" pitchFamily="34" charset="-120"/>
              </a:rPr>
              <a:t>Geographic Barriers</a:t>
            </a:r>
            <a:endParaRPr lang="en-US" sz="1700" dirty="0"/>
          </a:p>
        </p:txBody>
      </p:sp>
      <p:sp>
        <p:nvSpPr>
          <p:cNvPr id="15" name="Text 12"/>
          <p:cNvSpPr/>
          <p:nvPr/>
        </p:nvSpPr>
        <p:spPr>
          <a:xfrm>
            <a:off x="3521988" y="6554748"/>
            <a:ext cx="4880729" cy="522684"/>
          </a:xfrm>
          <a:prstGeom prst="rect">
            <a:avLst/>
          </a:prstGeom>
          <a:noFill/>
          <a:ln/>
        </p:spPr>
        <p:txBody>
          <a:bodyPr wrap="square" lIns="0" tIns="0" rIns="0" bIns="0" rtlCol="0" anchor="t"/>
          <a:lstStyle/>
          <a:p>
            <a:pPr marL="0" indent="0" algn="ctr">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Jobs may exist elsewhere but relocation is costly and difficult</a:t>
            </a:r>
            <a:endParaRPr lang="en-US" sz="1250" dirty="0"/>
          </a:p>
        </p:txBody>
      </p:sp>
      <p:sp>
        <p:nvSpPr>
          <p:cNvPr id="16" name="Shape 13"/>
          <p:cNvSpPr/>
          <p:nvPr/>
        </p:nvSpPr>
        <p:spPr>
          <a:xfrm>
            <a:off x="8656320" y="5041761"/>
            <a:ext cx="22860" cy="489823"/>
          </a:xfrm>
          <a:prstGeom prst="roundRect">
            <a:avLst>
              <a:gd name="adj" fmla="val 107152"/>
            </a:avLst>
          </a:prstGeom>
          <a:solidFill>
            <a:srgbClr val="662E42"/>
          </a:solidFill>
          <a:ln/>
        </p:spPr>
      </p:sp>
      <p:sp>
        <p:nvSpPr>
          <p:cNvPr id="17" name="Shape 14"/>
          <p:cNvSpPr/>
          <p:nvPr/>
        </p:nvSpPr>
        <p:spPr>
          <a:xfrm>
            <a:off x="8484156" y="5347871"/>
            <a:ext cx="367308" cy="367308"/>
          </a:xfrm>
          <a:prstGeom prst="roundRect">
            <a:avLst>
              <a:gd name="adj" fmla="val 6669"/>
            </a:avLst>
          </a:prstGeom>
          <a:solidFill>
            <a:srgbClr val="4D1529"/>
          </a:solidFill>
          <a:ln/>
        </p:spPr>
      </p:sp>
      <p:sp>
        <p:nvSpPr>
          <p:cNvPr id="18" name="Text 15"/>
          <p:cNvSpPr/>
          <p:nvPr/>
        </p:nvSpPr>
        <p:spPr>
          <a:xfrm>
            <a:off x="8537138" y="5368171"/>
            <a:ext cx="261223" cy="326588"/>
          </a:xfrm>
          <a:prstGeom prst="rect">
            <a:avLst/>
          </a:prstGeom>
          <a:noFill/>
          <a:ln/>
        </p:spPr>
        <p:txBody>
          <a:bodyPr wrap="none" lIns="0" tIns="0" rIns="0" bIns="0" rtlCol="0" anchor="t"/>
          <a:lstStyle/>
          <a:p>
            <a:pPr marL="0" indent="0" algn="ctr">
              <a:lnSpc>
                <a:spcPts val="2050"/>
              </a:lnSpc>
              <a:buNone/>
            </a:pPr>
            <a:r>
              <a:rPr lang="en-US" sz="2050" b="1" dirty="0">
                <a:solidFill>
                  <a:srgbClr val="F4CAB8"/>
                </a:solidFill>
                <a:latin typeface="Brygada 1918 Bold" pitchFamily="34" charset="0"/>
                <a:ea typeface="Brygada 1918 Bold" pitchFamily="34" charset="-122"/>
                <a:cs typeface="Brygada 1918 Bold" pitchFamily="34" charset="-120"/>
              </a:rPr>
              <a:t>3</a:t>
            </a:r>
            <a:endParaRPr lang="en-US" sz="2050" dirty="0"/>
          </a:p>
        </p:txBody>
      </p:sp>
      <p:sp>
        <p:nvSpPr>
          <p:cNvPr id="19" name="Text 16"/>
          <p:cNvSpPr/>
          <p:nvPr/>
        </p:nvSpPr>
        <p:spPr>
          <a:xfrm>
            <a:off x="7579281" y="3985617"/>
            <a:ext cx="2177296" cy="272177"/>
          </a:xfrm>
          <a:prstGeom prst="rect">
            <a:avLst/>
          </a:prstGeom>
          <a:noFill/>
          <a:ln/>
        </p:spPr>
        <p:txBody>
          <a:bodyPr wrap="none" lIns="0" tIns="0" rIns="0" bIns="0" rtlCol="0" anchor="t"/>
          <a:lstStyle/>
          <a:p>
            <a:pPr marL="0" indent="0" algn="ctr">
              <a:lnSpc>
                <a:spcPts val="2100"/>
              </a:lnSpc>
              <a:buNone/>
            </a:pPr>
            <a:r>
              <a:rPr lang="en-US" sz="1700" b="1" dirty="0">
                <a:solidFill>
                  <a:srgbClr val="F4CAB8"/>
                </a:solidFill>
                <a:latin typeface="Brygada 1918 Bold" pitchFamily="34" charset="0"/>
                <a:ea typeface="Brygada 1918 Bold" pitchFamily="34" charset="-122"/>
                <a:cs typeface="Brygada 1918 Bold" pitchFamily="34" charset="-120"/>
              </a:rPr>
              <a:t>Adjustment Time</a:t>
            </a:r>
            <a:endParaRPr lang="en-US" sz="1700" dirty="0"/>
          </a:p>
        </p:txBody>
      </p:sp>
      <p:sp>
        <p:nvSpPr>
          <p:cNvPr id="20" name="Text 17"/>
          <p:cNvSpPr/>
          <p:nvPr/>
        </p:nvSpPr>
        <p:spPr>
          <a:xfrm>
            <a:off x="6227564" y="4355663"/>
            <a:ext cx="4880729" cy="522684"/>
          </a:xfrm>
          <a:prstGeom prst="rect">
            <a:avLst/>
          </a:prstGeom>
          <a:noFill/>
          <a:ln/>
        </p:spPr>
        <p:txBody>
          <a:bodyPr wrap="square" lIns="0" tIns="0" rIns="0" bIns="0" rtlCol="0" anchor="t"/>
          <a:lstStyle/>
          <a:p>
            <a:pPr marL="0" indent="0" algn="ctr">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Retraining and economic diversification require years to implement</a:t>
            </a:r>
            <a:endParaRPr lang="en-US" sz="1250" dirty="0"/>
          </a:p>
        </p:txBody>
      </p:sp>
      <p:sp>
        <p:nvSpPr>
          <p:cNvPr id="21" name="Shape 18"/>
          <p:cNvSpPr/>
          <p:nvPr/>
        </p:nvSpPr>
        <p:spPr>
          <a:xfrm>
            <a:off x="11362015" y="5531465"/>
            <a:ext cx="22860" cy="489823"/>
          </a:xfrm>
          <a:prstGeom prst="roundRect">
            <a:avLst>
              <a:gd name="adj" fmla="val 107152"/>
            </a:avLst>
          </a:prstGeom>
          <a:solidFill>
            <a:srgbClr val="662E42"/>
          </a:solidFill>
          <a:ln/>
        </p:spPr>
      </p:sp>
      <p:sp>
        <p:nvSpPr>
          <p:cNvPr id="22" name="Shape 19"/>
          <p:cNvSpPr/>
          <p:nvPr/>
        </p:nvSpPr>
        <p:spPr>
          <a:xfrm>
            <a:off x="11189851" y="5347871"/>
            <a:ext cx="367308" cy="367308"/>
          </a:xfrm>
          <a:prstGeom prst="roundRect">
            <a:avLst>
              <a:gd name="adj" fmla="val 6669"/>
            </a:avLst>
          </a:prstGeom>
          <a:solidFill>
            <a:srgbClr val="4D1529"/>
          </a:solidFill>
          <a:ln/>
        </p:spPr>
      </p:sp>
      <p:sp>
        <p:nvSpPr>
          <p:cNvPr id="23" name="Text 20"/>
          <p:cNvSpPr/>
          <p:nvPr/>
        </p:nvSpPr>
        <p:spPr>
          <a:xfrm>
            <a:off x="11242834" y="5368171"/>
            <a:ext cx="261223" cy="326588"/>
          </a:xfrm>
          <a:prstGeom prst="rect">
            <a:avLst/>
          </a:prstGeom>
          <a:noFill/>
          <a:ln/>
        </p:spPr>
        <p:txBody>
          <a:bodyPr wrap="none" lIns="0" tIns="0" rIns="0" bIns="0" rtlCol="0" anchor="t"/>
          <a:lstStyle/>
          <a:p>
            <a:pPr marL="0" indent="0" algn="ctr">
              <a:lnSpc>
                <a:spcPts val="2050"/>
              </a:lnSpc>
              <a:buNone/>
            </a:pPr>
            <a:r>
              <a:rPr lang="en-US" sz="2050" b="1" dirty="0">
                <a:solidFill>
                  <a:srgbClr val="F4CAB8"/>
                </a:solidFill>
                <a:latin typeface="Brygada 1918 Bold" pitchFamily="34" charset="0"/>
                <a:ea typeface="Brygada 1918 Bold" pitchFamily="34" charset="-122"/>
                <a:cs typeface="Brygada 1918 Bold" pitchFamily="34" charset="-120"/>
              </a:rPr>
              <a:t>4</a:t>
            </a:r>
            <a:endParaRPr lang="en-US" sz="2050" dirty="0"/>
          </a:p>
        </p:txBody>
      </p:sp>
      <p:sp>
        <p:nvSpPr>
          <p:cNvPr id="24" name="Text 21"/>
          <p:cNvSpPr/>
          <p:nvPr/>
        </p:nvSpPr>
        <p:spPr>
          <a:xfrm>
            <a:off x="10284976" y="6184702"/>
            <a:ext cx="2177296" cy="272177"/>
          </a:xfrm>
          <a:prstGeom prst="rect">
            <a:avLst/>
          </a:prstGeom>
          <a:noFill/>
          <a:ln/>
        </p:spPr>
        <p:txBody>
          <a:bodyPr wrap="none" lIns="0" tIns="0" rIns="0" bIns="0" rtlCol="0" anchor="t"/>
          <a:lstStyle/>
          <a:p>
            <a:pPr marL="0" indent="0" algn="ctr">
              <a:lnSpc>
                <a:spcPts val="2100"/>
              </a:lnSpc>
              <a:buNone/>
            </a:pPr>
            <a:r>
              <a:rPr lang="en-US" sz="1700" b="1" dirty="0">
                <a:solidFill>
                  <a:srgbClr val="F4CAB8"/>
                </a:solidFill>
                <a:latin typeface="Brygada 1918 Bold" pitchFamily="34" charset="0"/>
                <a:ea typeface="Brygada 1918 Bold" pitchFamily="34" charset="-122"/>
                <a:cs typeface="Brygada 1918 Bold" pitchFamily="34" charset="-120"/>
              </a:rPr>
              <a:t>Persistent Effects</a:t>
            </a:r>
            <a:endParaRPr lang="en-US" sz="1700" dirty="0"/>
          </a:p>
        </p:txBody>
      </p:sp>
      <p:sp>
        <p:nvSpPr>
          <p:cNvPr id="25" name="Text 22"/>
          <p:cNvSpPr/>
          <p:nvPr/>
        </p:nvSpPr>
        <p:spPr>
          <a:xfrm>
            <a:off x="8933259" y="6554748"/>
            <a:ext cx="4880729" cy="522684"/>
          </a:xfrm>
          <a:prstGeom prst="rect">
            <a:avLst/>
          </a:prstGeom>
          <a:noFill/>
          <a:ln/>
        </p:spPr>
        <p:txBody>
          <a:bodyPr wrap="square" lIns="0" tIns="0" rIns="0" bIns="0" rtlCol="0" anchor="t"/>
          <a:lstStyle/>
          <a:p>
            <a:pPr marL="0" indent="0" algn="ctr">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Long-term unemployment and reduced lifetime earnings affect communities</a:t>
            </a:r>
            <a:endParaRPr lang="en-US" sz="1250" dirty="0"/>
          </a:p>
        </p:txBody>
      </p:sp>
      <p:sp>
        <p:nvSpPr>
          <p:cNvPr id="26" name="Text 23"/>
          <p:cNvSpPr/>
          <p:nvPr/>
        </p:nvSpPr>
        <p:spPr>
          <a:xfrm>
            <a:off x="653177" y="7261027"/>
            <a:ext cx="13324046" cy="522684"/>
          </a:xfrm>
          <a:prstGeom prst="rect">
            <a:avLst/>
          </a:prstGeom>
          <a:noFill/>
          <a:ln/>
        </p:spPr>
        <p:txBody>
          <a:bodyPr wrap="square" lIns="0" tIns="0" rIns="0" bIns="0" rtlCol="0" anchor="t"/>
          <a:lstStyle/>
          <a:p>
            <a:pPr marL="0" indent="0" algn="l">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This pattern is well documented in transition economies and resource-dependent localities globally, where industrial restructuring creates significant labour market adjustment costs that extend well beyond the initial job losses.</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49260" y="1102757"/>
            <a:ext cx="12212598"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Policy Responses and Labour Market Interventions</a:t>
            </a:r>
            <a:endParaRPr lang="en-US" sz="39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49260" y="2101810"/>
            <a:ext cx="468273" cy="468273"/>
          </a:xfrm>
          <a:prstGeom prst="rect">
            <a:avLst/>
          </a:prstGeom>
        </p:spPr>
      </p:pic>
      <p:sp>
        <p:nvSpPr>
          <p:cNvPr id="4" name="Text 1"/>
          <p:cNvSpPr/>
          <p:nvPr/>
        </p:nvSpPr>
        <p:spPr>
          <a:xfrm>
            <a:off x="749260" y="2804160"/>
            <a:ext cx="2905006"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Retraining Programmes</a:t>
            </a:r>
            <a:endParaRPr lang="en-US" sz="1950" dirty="0"/>
          </a:p>
        </p:txBody>
      </p:sp>
      <p:sp>
        <p:nvSpPr>
          <p:cNvPr id="5" name="Text 2"/>
          <p:cNvSpPr/>
          <p:nvPr/>
        </p:nvSpPr>
        <p:spPr>
          <a:xfrm>
            <a:off x="749260" y="3228737"/>
            <a:ext cx="6448901"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Active labour market policies providing vocational training and skills development to help displaced miners transition to new sectors such as renewable energy, construction, services, and digital economy roles.</a:t>
            </a:r>
            <a:endParaRPr lang="en-US" sz="1450" dirty="0"/>
          </a:p>
        </p:txBody>
      </p:sp>
      <p:pic>
        <p:nvPicPr>
          <p:cNvPr id="6"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7432238" y="2101810"/>
            <a:ext cx="468273" cy="468273"/>
          </a:xfrm>
          <a:prstGeom prst="rect">
            <a:avLst/>
          </a:prstGeom>
        </p:spPr>
      </p:pic>
      <p:sp>
        <p:nvSpPr>
          <p:cNvPr id="7" name="Text 3"/>
          <p:cNvSpPr/>
          <p:nvPr/>
        </p:nvSpPr>
        <p:spPr>
          <a:xfrm>
            <a:off x="7432238" y="2804160"/>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Relocation Support</a:t>
            </a:r>
            <a:endParaRPr lang="en-US" sz="1950" dirty="0"/>
          </a:p>
        </p:txBody>
      </p:sp>
      <p:sp>
        <p:nvSpPr>
          <p:cNvPr id="8" name="Text 4"/>
          <p:cNvSpPr/>
          <p:nvPr/>
        </p:nvSpPr>
        <p:spPr>
          <a:xfrm>
            <a:off x="7432238" y="3228737"/>
            <a:ext cx="6448901"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Financial and logistical assistance for workers willing to move to regions with better employment opportunities, reducing geographic barriers to labour market adjustment and matching skills with demand.</a:t>
            </a:r>
            <a:endParaRPr lang="en-US" sz="1450" dirty="0"/>
          </a:p>
        </p:txBody>
      </p:sp>
      <p:pic>
        <p:nvPicPr>
          <p:cNvPr id="9"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749260" y="4801553"/>
            <a:ext cx="468273" cy="468273"/>
          </a:xfrm>
          <a:prstGeom prst="rect">
            <a:avLst/>
          </a:prstGeom>
        </p:spPr>
      </p:pic>
      <p:sp>
        <p:nvSpPr>
          <p:cNvPr id="10" name="Text 5"/>
          <p:cNvSpPr/>
          <p:nvPr/>
        </p:nvSpPr>
        <p:spPr>
          <a:xfrm>
            <a:off x="749260" y="5503902"/>
            <a:ext cx="2945725"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Enterprise Development</a:t>
            </a:r>
            <a:endParaRPr lang="en-US" sz="1950" dirty="0"/>
          </a:p>
        </p:txBody>
      </p:sp>
      <p:sp>
        <p:nvSpPr>
          <p:cNvPr id="11" name="Text 6"/>
          <p:cNvSpPr/>
          <p:nvPr/>
        </p:nvSpPr>
        <p:spPr>
          <a:xfrm>
            <a:off x="749260" y="5928479"/>
            <a:ext cx="6448901"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Support for small business creation and entrepreneurship to absorb redundant labour and stimulate local economic diversification, including access to credit, business training, and reduced regulatory barriers.</a:t>
            </a:r>
            <a:endParaRPr lang="en-US" sz="1450" dirty="0"/>
          </a:p>
        </p:txBody>
      </p:sp>
      <p:pic>
        <p:nvPicPr>
          <p:cNvPr id="12"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432238" y="4801553"/>
            <a:ext cx="468273" cy="468273"/>
          </a:xfrm>
          <a:prstGeom prst="rect">
            <a:avLst/>
          </a:prstGeom>
        </p:spPr>
      </p:pic>
      <p:sp>
        <p:nvSpPr>
          <p:cNvPr id="13" name="Text 7"/>
          <p:cNvSpPr/>
          <p:nvPr/>
        </p:nvSpPr>
        <p:spPr>
          <a:xfrm>
            <a:off x="7432238" y="5503902"/>
            <a:ext cx="2694265"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Investment Attraction</a:t>
            </a:r>
            <a:endParaRPr lang="en-US" sz="1950" dirty="0"/>
          </a:p>
        </p:txBody>
      </p:sp>
      <p:sp>
        <p:nvSpPr>
          <p:cNvPr id="14" name="Text 8"/>
          <p:cNvSpPr/>
          <p:nvPr/>
        </p:nvSpPr>
        <p:spPr>
          <a:xfrm>
            <a:off x="7432238" y="5928479"/>
            <a:ext cx="6448901"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Targeted efforts to attract new industries and employers to mining-dependent regions through infrastructure improvements, tax incentives, and coordinated regional development strategies.</a:t>
            </a:r>
            <a:endParaRPr lang="en-US" sz="14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49260" y="1418868"/>
            <a:ext cx="8613338"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Economic Diversification Strategies</a:t>
            </a:r>
            <a:endParaRPr lang="en-US" sz="3900" dirty="0"/>
          </a:p>
        </p:txBody>
      </p:sp>
      <p:sp>
        <p:nvSpPr>
          <p:cNvPr id="3" name="Text 1"/>
          <p:cNvSpPr/>
          <p:nvPr/>
        </p:nvSpPr>
        <p:spPr>
          <a:xfrm>
            <a:off x="749260" y="2417921"/>
            <a:ext cx="13131879" cy="599123"/>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Addressing unemployment tied to mining decline requires fundamental economic diversification — moving from dependence on a single extractive industry to a more varied economic base capable of generating sustainable employment opportunities.</a:t>
            </a:r>
            <a:endParaRPr lang="en-US" sz="1450" dirty="0"/>
          </a:p>
        </p:txBody>
      </p:sp>
      <p:sp>
        <p:nvSpPr>
          <p:cNvPr id="4" name="Shape 2"/>
          <p:cNvSpPr/>
          <p:nvPr/>
        </p:nvSpPr>
        <p:spPr>
          <a:xfrm>
            <a:off x="749260" y="3227784"/>
            <a:ext cx="6472238" cy="1697831"/>
          </a:xfrm>
          <a:prstGeom prst="roundRect">
            <a:avLst>
              <a:gd name="adj" fmla="val 1655"/>
            </a:avLst>
          </a:prstGeom>
          <a:solidFill>
            <a:srgbClr val="4D1529"/>
          </a:solidFill>
          <a:ln/>
        </p:spPr>
      </p:sp>
      <p:sp>
        <p:nvSpPr>
          <p:cNvPr id="5" name="Text 3"/>
          <p:cNvSpPr/>
          <p:nvPr/>
        </p:nvSpPr>
        <p:spPr>
          <a:xfrm>
            <a:off x="936546" y="3415070"/>
            <a:ext cx="2682002"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Service Sector Growth</a:t>
            </a:r>
            <a:endParaRPr lang="en-US" sz="1950" dirty="0"/>
          </a:p>
        </p:txBody>
      </p:sp>
      <p:sp>
        <p:nvSpPr>
          <p:cNvPr id="6" name="Text 4"/>
          <p:cNvSpPr/>
          <p:nvPr/>
        </p:nvSpPr>
        <p:spPr>
          <a:xfrm>
            <a:off x="936546" y="3839647"/>
            <a:ext cx="6097667"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Developing retail, hospitality, healthcare, education, and business services to create employment across skill levels and provide economic stability.</a:t>
            </a:r>
            <a:endParaRPr lang="en-US" sz="1450" dirty="0"/>
          </a:p>
        </p:txBody>
      </p:sp>
      <p:sp>
        <p:nvSpPr>
          <p:cNvPr id="7" name="Shape 5"/>
          <p:cNvSpPr/>
          <p:nvPr/>
        </p:nvSpPr>
        <p:spPr>
          <a:xfrm>
            <a:off x="7408783" y="3227784"/>
            <a:ext cx="6472357" cy="1697831"/>
          </a:xfrm>
          <a:prstGeom prst="roundRect">
            <a:avLst>
              <a:gd name="adj" fmla="val 1655"/>
            </a:avLst>
          </a:prstGeom>
          <a:solidFill>
            <a:srgbClr val="4D1529"/>
          </a:solidFill>
          <a:ln/>
        </p:spPr>
      </p:sp>
      <p:sp>
        <p:nvSpPr>
          <p:cNvPr id="8" name="Text 6"/>
          <p:cNvSpPr/>
          <p:nvPr/>
        </p:nvSpPr>
        <p:spPr>
          <a:xfrm>
            <a:off x="7596068" y="3415070"/>
            <a:ext cx="2507337"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Light Manufacturing</a:t>
            </a:r>
            <a:endParaRPr lang="en-US" sz="1950" dirty="0"/>
          </a:p>
        </p:txBody>
      </p:sp>
      <p:sp>
        <p:nvSpPr>
          <p:cNvPr id="9" name="Text 7"/>
          <p:cNvSpPr/>
          <p:nvPr/>
        </p:nvSpPr>
        <p:spPr>
          <a:xfrm>
            <a:off x="7596068" y="3839647"/>
            <a:ext cx="6097786"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Attracting manufacturing enterprises that can leverage local workforce capabilities and transportation infrastructure to produce goods for domestic and export markets.</a:t>
            </a:r>
            <a:endParaRPr lang="en-US" sz="1450" dirty="0"/>
          </a:p>
        </p:txBody>
      </p:sp>
      <p:sp>
        <p:nvSpPr>
          <p:cNvPr id="10" name="Shape 8"/>
          <p:cNvSpPr/>
          <p:nvPr/>
        </p:nvSpPr>
        <p:spPr>
          <a:xfrm>
            <a:off x="749260" y="5112901"/>
            <a:ext cx="6472238" cy="1697831"/>
          </a:xfrm>
          <a:prstGeom prst="roundRect">
            <a:avLst>
              <a:gd name="adj" fmla="val 1655"/>
            </a:avLst>
          </a:prstGeom>
          <a:solidFill>
            <a:srgbClr val="4D1529"/>
          </a:solidFill>
          <a:ln/>
        </p:spPr>
      </p:sp>
      <p:sp>
        <p:nvSpPr>
          <p:cNvPr id="11" name="Text 9"/>
          <p:cNvSpPr/>
          <p:nvPr/>
        </p:nvSpPr>
        <p:spPr>
          <a:xfrm>
            <a:off x="936546" y="5300186"/>
            <a:ext cx="2663071"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Tourism Development</a:t>
            </a:r>
            <a:endParaRPr lang="en-US" sz="1950" dirty="0"/>
          </a:p>
        </p:txBody>
      </p:sp>
      <p:sp>
        <p:nvSpPr>
          <p:cNvPr id="12" name="Text 10"/>
          <p:cNvSpPr/>
          <p:nvPr/>
        </p:nvSpPr>
        <p:spPr>
          <a:xfrm>
            <a:off x="936546" y="5724763"/>
            <a:ext cx="6097667"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Capitalising on cultural heritage and natural assets such as Salina Ocnele Mari to create visitor experiences, hospitality jobs, and related business opportunities.</a:t>
            </a:r>
            <a:endParaRPr lang="en-US" sz="1450" dirty="0"/>
          </a:p>
        </p:txBody>
      </p:sp>
      <p:sp>
        <p:nvSpPr>
          <p:cNvPr id="13" name="Shape 11"/>
          <p:cNvSpPr/>
          <p:nvPr/>
        </p:nvSpPr>
        <p:spPr>
          <a:xfrm>
            <a:off x="7408783" y="5112901"/>
            <a:ext cx="6472357" cy="1697831"/>
          </a:xfrm>
          <a:prstGeom prst="roundRect">
            <a:avLst>
              <a:gd name="adj" fmla="val 1655"/>
            </a:avLst>
          </a:prstGeom>
          <a:solidFill>
            <a:srgbClr val="4D1529"/>
          </a:solidFill>
          <a:ln/>
        </p:spPr>
      </p:sp>
      <p:sp>
        <p:nvSpPr>
          <p:cNvPr id="14" name="Text 12"/>
          <p:cNvSpPr/>
          <p:nvPr/>
        </p:nvSpPr>
        <p:spPr>
          <a:xfrm>
            <a:off x="7596068" y="5300186"/>
            <a:ext cx="2497812"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Rural Enterprise</a:t>
            </a:r>
            <a:endParaRPr lang="en-US" sz="1950" dirty="0"/>
          </a:p>
        </p:txBody>
      </p:sp>
      <p:sp>
        <p:nvSpPr>
          <p:cNvPr id="15" name="Text 13"/>
          <p:cNvSpPr/>
          <p:nvPr/>
        </p:nvSpPr>
        <p:spPr>
          <a:xfrm>
            <a:off x="7596068" y="5724763"/>
            <a:ext cx="6097786"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Supporting agricultural diversification, agrotourism, traditional crafts, and small business development in rural communities to provide alternatives to industrial employment.</a:t>
            </a:r>
            <a:endParaRPr lang="en-US" sz="14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49260" y="962025"/>
            <a:ext cx="6163032"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Just Transition Principles</a:t>
            </a:r>
            <a:endParaRPr lang="en-US" sz="3900" dirty="0"/>
          </a:p>
        </p:txBody>
      </p:sp>
      <p:pic>
        <p:nvPicPr>
          <p:cNvPr id="3" name="Image 0" descr="preencoded.png"/>
          <p:cNvPicPr>
            <a:picLocks noChangeAspect="1"/>
          </p:cNvPicPr>
          <p:nvPr/>
        </p:nvPicPr>
        <p:blipFill>
          <a:blip r:embed="rId3"/>
          <a:stretch>
            <a:fillRect/>
          </a:stretch>
        </p:blipFill>
        <p:spPr>
          <a:xfrm>
            <a:off x="749260" y="2078236"/>
            <a:ext cx="4978479" cy="4978479"/>
          </a:xfrm>
          <a:prstGeom prst="rect">
            <a:avLst/>
          </a:prstGeom>
        </p:spPr>
      </p:pic>
      <p:sp>
        <p:nvSpPr>
          <p:cNvPr id="4" name="Text 1"/>
          <p:cNvSpPr/>
          <p:nvPr/>
        </p:nvSpPr>
        <p:spPr>
          <a:xfrm>
            <a:off x="6192322" y="2054781"/>
            <a:ext cx="5265182" cy="374690"/>
          </a:xfrm>
          <a:prstGeom prst="rect">
            <a:avLst/>
          </a:prstGeom>
          <a:noFill/>
          <a:ln/>
        </p:spPr>
        <p:txBody>
          <a:bodyPr wrap="none" lIns="0" tIns="0" rIns="0" bIns="0" rtlCol="0" anchor="t"/>
          <a:lstStyle/>
          <a:p>
            <a:pPr marL="0" indent="0" algn="l">
              <a:lnSpc>
                <a:spcPts val="2950"/>
              </a:lnSpc>
              <a:buNone/>
            </a:pPr>
            <a:r>
              <a:rPr lang="en-US" sz="2350" b="1" dirty="0">
                <a:solidFill>
                  <a:srgbClr val="FFB393"/>
                </a:solidFill>
                <a:latin typeface="Brygada 1918 Bold" pitchFamily="34" charset="0"/>
                <a:ea typeface="Brygada 1918 Bold" pitchFamily="34" charset="-122"/>
                <a:cs typeface="Brygada 1918 Bold" pitchFamily="34" charset="-120"/>
              </a:rPr>
              <a:t>Aligning with European Frameworks</a:t>
            </a:r>
            <a:endParaRPr lang="en-US" sz="2350" dirty="0"/>
          </a:p>
        </p:txBody>
      </p:sp>
      <p:sp>
        <p:nvSpPr>
          <p:cNvPr id="5" name="Text 2"/>
          <p:cNvSpPr/>
          <p:nvPr/>
        </p:nvSpPr>
        <p:spPr>
          <a:xfrm>
            <a:off x="6192322" y="2616756"/>
            <a:ext cx="7696319"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The European Union's </a:t>
            </a:r>
            <a:r>
              <a:rPr lang="en-US" sz="1450" b="1" dirty="0">
                <a:solidFill>
                  <a:srgbClr val="F4CAB8"/>
                </a:solidFill>
                <a:latin typeface="Montserrat Medium" pitchFamily="34" charset="0"/>
                <a:ea typeface="Montserrat Medium" pitchFamily="34" charset="-122"/>
                <a:cs typeface="Montserrat Medium" pitchFamily="34" charset="-120"/>
              </a:rPr>
              <a:t>Just Transition Mechanism</a:t>
            </a:r>
            <a:r>
              <a:rPr lang="en-US" sz="1450" dirty="0">
                <a:solidFill>
                  <a:srgbClr val="F4CAB8"/>
                </a:solidFill>
                <a:latin typeface="Montserrat Medium" pitchFamily="34" charset="0"/>
                <a:ea typeface="Montserrat Medium" pitchFamily="34" charset="-122"/>
                <a:cs typeface="Montserrat Medium" pitchFamily="34" charset="-120"/>
              </a:rPr>
              <a:t> recognises that the shift away from fossil fuels must not leave workers and communities behind. This framework provides financial support and policy guidance for regions like Vâlcea undergoing energy transition.</a:t>
            </a:r>
            <a:endParaRPr lang="en-US" sz="1450" dirty="0"/>
          </a:p>
        </p:txBody>
      </p:sp>
      <p:sp>
        <p:nvSpPr>
          <p:cNvPr id="6" name="Text 3"/>
          <p:cNvSpPr/>
          <p:nvPr/>
        </p:nvSpPr>
        <p:spPr>
          <a:xfrm>
            <a:off x="6192322" y="3983593"/>
            <a:ext cx="7696319" cy="299561"/>
          </a:xfrm>
          <a:prstGeom prst="rect">
            <a:avLst/>
          </a:prstGeom>
          <a:noFill/>
          <a:ln/>
        </p:spPr>
        <p:txBody>
          <a:bodyPr wrap="non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Just Transition principles emphasise:</a:t>
            </a:r>
            <a:endParaRPr lang="en-US" sz="1450" dirty="0"/>
          </a:p>
        </p:txBody>
      </p:sp>
      <p:sp>
        <p:nvSpPr>
          <p:cNvPr id="7" name="Text 4"/>
          <p:cNvSpPr/>
          <p:nvPr/>
        </p:nvSpPr>
        <p:spPr>
          <a:xfrm>
            <a:off x="6192322" y="4451747"/>
            <a:ext cx="769631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Social dialogue with affected workers and communities</a:t>
            </a:r>
            <a:endParaRPr lang="en-US" sz="1450" dirty="0"/>
          </a:p>
        </p:txBody>
      </p:sp>
      <p:sp>
        <p:nvSpPr>
          <p:cNvPr id="8" name="Text 5"/>
          <p:cNvSpPr/>
          <p:nvPr/>
        </p:nvSpPr>
        <p:spPr>
          <a:xfrm>
            <a:off x="6192322" y="4816793"/>
            <a:ext cx="769631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Comprehensive retraining and reskilling programmes</a:t>
            </a:r>
            <a:endParaRPr lang="en-US" sz="1450" dirty="0"/>
          </a:p>
        </p:txBody>
      </p:sp>
      <p:sp>
        <p:nvSpPr>
          <p:cNvPr id="9" name="Text 6"/>
          <p:cNvSpPr/>
          <p:nvPr/>
        </p:nvSpPr>
        <p:spPr>
          <a:xfrm>
            <a:off x="6192322" y="5181838"/>
            <a:ext cx="769631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Investment in alternative economic activities</a:t>
            </a:r>
            <a:endParaRPr lang="en-US" sz="1450" dirty="0"/>
          </a:p>
        </p:txBody>
      </p:sp>
      <p:sp>
        <p:nvSpPr>
          <p:cNvPr id="10" name="Text 7"/>
          <p:cNvSpPr/>
          <p:nvPr/>
        </p:nvSpPr>
        <p:spPr>
          <a:xfrm>
            <a:off x="6192322" y="5546884"/>
            <a:ext cx="769631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Income support during transition periods</a:t>
            </a:r>
            <a:endParaRPr lang="en-US" sz="1450" dirty="0"/>
          </a:p>
        </p:txBody>
      </p:sp>
      <p:sp>
        <p:nvSpPr>
          <p:cNvPr id="11" name="Text 8"/>
          <p:cNvSpPr/>
          <p:nvPr/>
        </p:nvSpPr>
        <p:spPr>
          <a:xfrm>
            <a:off x="6192322" y="5911929"/>
            <a:ext cx="7696319" cy="299561"/>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F4CAB8"/>
                </a:solidFill>
                <a:latin typeface="Montserrat Medium" pitchFamily="34" charset="0"/>
                <a:ea typeface="Montserrat Medium" pitchFamily="34" charset="-122"/>
                <a:cs typeface="Montserrat Medium" pitchFamily="34" charset="-120"/>
              </a:rPr>
              <a:t>Environmental remediation of former industrial sites</a:t>
            </a:r>
            <a:endParaRPr lang="en-US" sz="1450" dirty="0"/>
          </a:p>
        </p:txBody>
      </p:sp>
      <p:sp>
        <p:nvSpPr>
          <p:cNvPr id="12" name="Text 9"/>
          <p:cNvSpPr/>
          <p:nvPr/>
        </p:nvSpPr>
        <p:spPr>
          <a:xfrm>
            <a:off x="6192322" y="6380083"/>
            <a:ext cx="7696319" cy="599123"/>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Romania's alignment with these principles is critical for managing the social costs of mining decline whilst achieving climate objectives.</a:t>
            </a:r>
            <a:endParaRPr lang="en-US" sz="14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49260" y="918686"/>
            <a:ext cx="12055197" cy="624483"/>
          </a:xfrm>
          <a:prstGeom prst="rect">
            <a:avLst/>
          </a:prstGeom>
          <a:noFill/>
          <a:ln/>
        </p:spPr>
        <p:txBody>
          <a:bodyPr wrap="none" lIns="0" tIns="0" rIns="0" bIns="0" rtlCol="0" anchor="t"/>
          <a:lstStyle/>
          <a:p>
            <a:pPr marL="0" indent="0" algn="l">
              <a:lnSpc>
                <a:spcPts val="4900"/>
              </a:lnSpc>
              <a:buNone/>
            </a:pPr>
            <a:r>
              <a:rPr lang="en-US" sz="3900" b="1" dirty="0">
                <a:solidFill>
                  <a:srgbClr val="FFB393"/>
                </a:solidFill>
                <a:latin typeface="Brygada 1918 Bold" pitchFamily="34" charset="0"/>
                <a:ea typeface="Brygada 1918 Bold" pitchFamily="34" charset="-122"/>
                <a:cs typeface="Brygada 1918 Bold" pitchFamily="34" charset="-120"/>
              </a:rPr>
              <a:t>Key Takeaways: Vâlcea's Labour Market Transition</a:t>
            </a:r>
            <a:endParaRPr lang="en-US" sz="3900" dirty="0"/>
          </a:p>
        </p:txBody>
      </p:sp>
      <p:sp>
        <p:nvSpPr>
          <p:cNvPr id="3" name="Text 1"/>
          <p:cNvSpPr/>
          <p:nvPr/>
        </p:nvSpPr>
        <p:spPr>
          <a:xfrm>
            <a:off x="749260" y="1917740"/>
            <a:ext cx="187285" cy="234077"/>
          </a:xfrm>
          <a:prstGeom prst="rect">
            <a:avLst/>
          </a:prstGeom>
          <a:noFill/>
          <a:ln/>
        </p:spPr>
        <p:txBody>
          <a:bodyPr wrap="none" lIns="0" tIns="0" rIns="0" bIns="0" rtlCol="0" anchor="t"/>
          <a:lstStyle/>
          <a:p>
            <a:pPr marL="0" indent="0" algn="l">
              <a:lnSpc>
                <a:spcPts val="2350"/>
              </a:lnSpc>
              <a:buNone/>
            </a:pPr>
            <a:r>
              <a:rPr lang="en-US" sz="1450" dirty="0">
                <a:solidFill>
                  <a:srgbClr val="F4CAB8"/>
                </a:solidFill>
                <a:latin typeface="Brygada 1918 Light" pitchFamily="34" charset="0"/>
                <a:ea typeface="Brygada 1918 Light" pitchFamily="34" charset="-122"/>
                <a:cs typeface="Brygada 1918 Light" pitchFamily="34" charset="-120"/>
              </a:rPr>
              <a:t>01</a:t>
            </a:r>
            <a:endParaRPr lang="en-US" sz="1450" dirty="0"/>
          </a:p>
        </p:txBody>
      </p:sp>
      <p:sp>
        <p:nvSpPr>
          <p:cNvPr id="4" name="Shape 2"/>
          <p:cNvSpPr/>
          <p:nvPr/>
        </p:nvSpPr>
        <p:spPr>
          <a:xfrm>
            <a:off x="749260" y="2213134"/>
            <a:ext cx="6472238" cy="22860"/>
          </a:xfrm>
          <a:prstGeom prst="rect">
            <a:avLst/>
          </a:prstGeom>
          <a:solidFill>
            <a:srgbClr val="FFB393"/>
          </a:solidFill>
          <a:ln/>
        </p:spPr>
      </p:sp>
      <p:sp>
        <p:nvSpPr>
          <p:cNvPr id="5" name="Text 3"/>
          <p:cNvSpPr/>
          <p:nvPr/>
        </p:nvSpPr>
        <p:spPr>
          <a:xfrm>
            <a:off x="749260" y="2352437"/>
            <a:ext cx="3745468"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Mining's Historical Importance</a:t>
            </a:r>
            <a:endParaRPr lang="en-US" sz="1950" dirty="0"/>
          </a:p>
        </p:txBody>
      </p:sp>
      <p:sp>
        <p:nvSpPr>
          <p:cNvPr id="6" name="Text 4"/>
          <p:cNvSpPr/>
          <p:nvPr/>
        </p:nvSpPr>
        <p:spPr>
          <a:xfrm>
            <a:off x="749260" y="2777014"/>
            <a:ext cx="6472238"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The Berbești coal mine and related extractive industries have been significant employers, providing stable jobs and economic anchor effects for local communities in Vâlcea County.</a:t>
            </a:r>
            <a:endParaRPr lang="en-US" sz="1450" dirty="0"/>
          </a:p>
        </p:txBody>
      </p:sp>
      <p:sp>
        <p:nvSpPr>
          <p:cNvPr id="7" name="Text 5"/>
          <p:cNvSpPr/>
          <p:nvPr/>
        </p:nvSpPr>
        <p:spPr>
          <a:xfrm>
            <a:off x="7408783" y="1917740"/>
            <a:ext cx="187285" cy="234077"/>
          </a:xfrm>
          <a:prstGeom prst="rect">
            <a:avLst/>
          </a:prstGeom>
          <a:noFill/>
          <a:ln/>
        </p:spPr>
        <p:txBody>
          <a:bodyPr wrap="none" lIns="0" tIns="0" rIns="0" bIns="0" rtlCol="0" anchor="t"/>
          <a:lstStyle/>
          <a:p>
            <a:pPr marL="0" indent="0" algn="l">
              <a:lnSpc>
                <a:spcPts val="2350"/>
              </a:lnSpc>
              <a:buNone/>
            </a:pPr>
            <a:r>
              <a:rPr lang="en-US" sz="1450" dirty="0">
                <a:solidFill>
                  <a:srgbClr val="F4CAB8"/>
                </a:solidFill>
                <a:latin typeface="Brygada 1918 Light" pitchFamily="34" charset="0"/>
                <a:ea typeface="Brygada 1918 Light" pitchFamily="34" charset="-122"/>
                <a:cs typeface="Brygada 1918 Light" pitchFamily="34" charset="-120"/>
              </a:rPr>
              <a:t>02</a:t>
            </a:r>
            <a:endParaRPr lang="en-US" sz="1450" dirty="0"/>
          </a:p>
        </p:txBody>
      </p:sp>
      <p:sp>
        <p:nvSpPr>
          <p:cNvPr id="8" name="Shape 6"/>
          <p:cNvSpPr/>
          <p:nvPr/>
        </p:nvSpPr>
        <p:spPr>
          <a:xfrm>
            <a:off x="7408783" y="2213134"/>
            <a:ext cx="6472357" cy="22860"/>
          </a:xfrm>
          <a:prstGeom prst="rect">
            <a:avLst/>
          </a:prstGeom>
          <a:solidFill>
            <a:srgbClr val="FFB393"/>
          </a:solidFill>
          <a:ln/>
        </p:spPr>
      </p:sp>
      <p:sp>
        <p:nvSpPr>
          <p:cNvPr id="9" name="Text 7"/>
          <p:cNvSpPr/>
          <p:nvPr/>
        </p:nvSpPr>
        <p:spPr>
          <a:xfrm>
            <a:off x="7408783" y="2352437"/>
            <a:ext cx="3448050"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Structural Decline Pressures</a:t>
            </a:r>
            <a:endParaRPr lang="en-US" sz="1950" dirty="0"/>
          </a:p>
        </p:txBody>
      </p:sp>
      <p:sp>
        <p:nvSpPr>
          <p:cNvPr id="10" name="Text 8"/>
          <p:cNvSpPr/>
          <p:nvPr/>
        </p:nvSpPr>
        <p:spPr>
          <a:xfrm>
            <a:off x="7408783" y="2777014"/>
            <a:ext cx="6472357"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Planned closures and contraction in coal mining pose serious unemployment risks, with approximately 450 miners facing potential job losses, creating acute adjustment pressures.</a:t>
            </a:r>
            <a:endParaRPr lang="en-US" sz="1450" dirty="0"/>
          </a:p>
        </p:txBody>
      </p:sp>
      <p:sp>
        <p:nvSpPr>
          <p:cNvPr id="11" name="Text 9"/>
          <p:cNvSpPr/>
          <p:nvPr/>
        </p:nvSpPr>
        <p:spPr>
          <a:xfrm>
            <a:off x="749260" y="4003477"/>
            <a:ext cx="187285" cy="234077"/>
          </a:xfrm>
          <a:prstGeom prst="rect">
            <a:avLst/>
          </a:prstGeom>
          <a:noFill/>
          <a:ln/>
        </p:spPr>
        <p:txBody>
          <a:bodyPr wrap="none" lIns="0" tIns="0" rIns="0" bIns="0" rtlCol="0" anchor="t"/>
          <a:lstStyle/>
          <a:p>
            <a:pPr marL="0" indent="0" algn="l">
              <a:lnSpc>
                <a:spcPts val="2350"/>
              </a:lnSpc>
              <a:buNone/>
            </a:pPr>
            <a:r>
              <a:rPr lang="en-US" sz="1450" dirty="0">
                <a:solidFill>
                  <a:srgbClr val="F4CAB8"/>
                </a:solidFill>
                <a:latin typeface="Brygada 1918 Light" pitchFamily="34" charset="0"/>
                <a:ea typeface="Brygada 1918 Light" pitchFamily="34" charset="-122"/>
                <a:cs typeface="Brygada 1918 Light" pitchFamily="34" charset="-120"/>
              </a:rPr>
              <a:t>03</a:t>
            </a:r>
            <a:endParaRPr lang="en-US" sz="1450" dirty="0"/>
          </a:p>
        </p:txBody>
      </p:sp>
      <p:sp>
        <p:nvSpPr>
          <p:cNvPr id="12" name="Shape 10"/>
          <p:cNvSpPr/>
          <p:nvPr/>
        </p:nvSpPr>
        <p:spPr>
          <a:xfrm>
            <a:off x="749260" y="4298871"/>
            <a:ext cx="6472238" cy="22860"/>
          </a:xfrm>
          <a:prstGeom prst="rect">
            <a:avLst/>
          </a:prstGeom>
          <a:solidFill>
            <a:srgbClr val="FFB393"/>
          </a:solidFill>
          <a:ln/>
        </p:spPr>
      </p:sp>
      <p:sp>
        <p:nvSpPr>
          <p:cNvPr id="13" name="Text 11"/>
          <p:cNvSpPr/>
          <p:nvPr/>
        </p:nvSpPr>
        <p:spPr>
          <a:xfrm>
            <a:off x="749260" y="4438174"/>
            <a:ext cx="3817025"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Complex Labour Market Reality</a:t>
            </a:r>
            <a:endParaRPr lang="en-US" sz="1950" dirty="0"/>
          </a:p>
        </p:txBody>
      </p:sp>
      <p:sp>
        <p:nvSpPr>
          <p:cNvPr id="14" name="Text 12"/>
          <p:cNvSpPr/>
          <p:nvPr/>
        </p:nvSpPr>
        <p:spPr>
          <a:xfrm>
            <a:off x="749260" y="4862751"/>
            <a:ext cx="6472238"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Whilst registered unemployment remains low (3.09%), this may mask labour market transitions, underemployment, informal work, and out-migration rather than reflecting successful local job creation.</a:t>
            </a:r>
            <a:endParaRPr lang="en-US" sz="1450" dirty="0"/>
          </a:p>
        </p:txBody>
      </p:sp>
      <p:sp>
        <p:nvSpPr>
          <p:cNvPr id="15" name="Text 13"/>
          <p:cNvSpPr/>
          <p:nvPr/>
        </p:nvSpPr>
        <p:spPr>
          <a:xfrm>
            <a:off x="7408783" y="4003477"/>
            <a:ext cx="187285" cy="234077"/>
          </a:xfrm>
          <a:prstGeom prst="rect">
            <a:avLst/>
          </a:prstGeom>
          <a:noFill/>
          <a:ln/>
        </p:spPr>
        <p:txBody>
          <a:bodyPr wrap="none" lIns="0" tIns="0" rIns="0" bIns="0" rtlCol="0" anchor="t"/>
          <a:lstStyle/>
          <a:p>
            <a:pPr marL="0" indent="0" algn="l">
              <a:lnSpc>
                <a:spcPts val="2350"/>
              </a:lnSpc>
              <a:buNone/>
            </a:pPr>
            <a:r>
              <a:rPr lang="en-US" sz="1450" dirty="0">
                <a:solidFill>
                  <a:srgbClr val="F4CAB8"/>
                </a:solidFill>
                <a:latin typeface="Brygada 1918 Light" pitchFamily="34" charset="0"/>
                <a:ea typeface="Brygada 1918 Light" pitchFamily="34" charset="-122"/>
                <a:cs typeface="Brygada 1918 Light" pitchFamily="34" charset="-120"/>
              </a:rPr>
              <a:t>04</a:t>
            </a:r>
            <a:endParaRPr lang="en-US" sz="1450" dirty="0"/>
          </a:p>
        </p:txBody>
      </p:sp>
      <p:sp>
        <p:nvSpPr>
          <p:cNvPr id="16" name="Shape 14"/>
          <p:cNvSpPr/>
          <p:nvPr/>
        </p:nvSpPr>
        <p:spPr>
          <a:xfrm>
            <a:off x="7408783" y="4298871"/>
            <a:ext cx="6472357" cy="22860"/>
          </a:xfrm>
          <a:prstGeom prst="rect">
            <a:avLst/>
          </a:prstGeom>
          <a:solidFill>
            <a:srgbClr val="FFB393"/>
          </a:solidFill>
          <a:ln/>
        </p:spPr>
      </p:sp>
      <p:sp>
        <p:nvSpPr>
          <p:cNvPr id="17" name="Text 15"/>
          <p:cNvSpPr/>
          <p:nvPr/>
        </p:nvSpPr>
        <p:spPr>
          <a:xfrm>
            <a:off x="7408783" y="4438174"/>
            <a:ext cx="3410545" cy="312182"/>
          </a:xfrm>
          <a:prstGeom prst="rect">
            <a:avLst/>
          </a:prstGeom>
          <a:noFill/>
          <a:ln/>
        </p:spPr>
        <p:txBody>
          <a:bodyPr wrap="none" lIns="0" tIns="0" rIns="0" bIns="0" rtlCol="0" anchor="t"/>
          <a:lstStyle/>
          <a:p>
            <a:pPr marL="0" indent="0" algn="l">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Need for Active Intervention</a:t>
            </a:r>
            <a:endParaRPr lang="en-US" sz="1950" dirty="0"/>
          </a:p>
        </p:txBody>
      </p:sp>
      <p:sp>
        <p:nvSpPr>
          <p:cNvPr id="18" name="Text 16"/>
          <p:cNvSpPr/>
          <p:nvPr/>
        </p:nvSpPr>
        <p:spPr>
          <a:xfrm>
            <a:off x="7408783" y="4862751"/>
            <a:ext cx="6472357" cy="1198245"/>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Economic diversification, comprehensive retraining programmes, and alignment with Just Transition principles are essential for mitigating unemployment and ensuring sustainable post-mining economic development.</a:t>
            </a:r>
            <a:endParaRPr lang="en-US" sz="1450" dirty="0"/>
          </a:p>
        </p:txBody>
      </p:sp>
      <p:sp>
        <p:nvSpPr>
          <p:cNvPr id="19" name="Text 17"/>
          <p:cNvSpPr/>
          <p:nvPr/>
        </p:nvSpPr>
        <p:spPr>
          <a:xfrm>
            <a:off x="749260" y="6412230"/>
            <a:ext cx="13131879" cy="898684"/>
          </a:xfrm>
          <a:prstGeom prst="rect">
            <a:avLst/>
          </a:prstGeom>
          <a:noFill/>
          <a:ln/>
        </p:spPr>
        <p:txBody>
          <a:bodyPr wrap="square" lIns="0" tIns="0" rIns="0" bIns="0" rtlCol="0" anchor="t"/>
          <a:lstStyle/>
          <a:p>
            <a:pPr marL="0" indent="0" algn="l">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Vâlcea County faces significant labour market challenges as it navigates the decline of its historic mining sector. Success will require coordinated policy responses, substantial investment in alternative economic activities, and sustained commitment to supporting affected workers and communities through this fundamental transition.</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1774</Words>
  <Application>Microsoft Office PowerPoint</Application>
  <PresentationFormat>Particularizare</PresentationFormat>
  <Paragraphs>156</Paragraphs>
  <Slides>15</Slides>
  <Notes>15</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15</vt:i4>
      </vt:variant>
    </vt:vector>
  </HeadingPairs>
  <TitlesOfParts>
    <vt:vector size="22" baseType="lpstr">
      <vt:lpstr>Calibri</vt:lpstr>
      <vt:lpstr>Brygada 1918 Bold</vt:lpstr>
      <vt:lpstr>Times New Roman</vt:lpstr>
      <vt:lpstr>Montserrat Medium</vt:lpstr>
      <vt:lpstr>Brygada 1918 Light</vt:lpstr>
      <vt:lpstr>Arial</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
  <cp:lastModifiedBy>Expert</cp:lastModifiedBy>
  <cp:revision>3</cp:revision>
  <dcterms:created xsi:type="dcterms:W3CDTF">2025-12-29T18:55:58Z</dcterms:created>
  <dcterms:modified xsi:type="dcterms:W3CDTF">2025-12-29T19:30:06Z</dcterms:modified>
</cp:coreProperties>
</file>