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Geist" panose="020B0604020202020204" charset="-18"/>
      <p:regular r:id="rId17"/>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2512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5F9F2">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file:///C:\Users\ISJ_INFO\Downloads\PHOTO-2024-07-22-12-58-56.jpg"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4.svg"/><Relationship Id="rId4" Type="http://schemas.openxmlformats.org/officeDocument/2006/relationships/image" Target="../media/image-6-2.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514430" y="1373421"/>
            <a:ext cx="7556421" cy="3351455"/>
          </a:xfrm>
          <a:prstGeom prst="rect">
            <a:avLst/>
          </a:prstGeom>
          <a:noFill/>
          <a:ln/>
        </p:spPr>
        <p:txBody>
          <a:bodyPr wrap="square" lIns="0" tIns="0" rIns="0" bIns="0" rtlCol="0" anchor="t"/>
          <a:lstStyle/>
          <a:p>
            <a:pPr marL="0" indent="0" algn="ctr">
              <a:lnSpc>
                <a:spcPts val="4850"/>
              </a:lnSpc>
              <a:buNone/>
            </a:pPr>
            <a:endParaRPr lang="ro-RO" sz="4800" b="1" dirty="0" smtClean="0">
              <a:solidFill>
                <a:srgbClr val="006747"/>
              </a:solidFill>
              <a:latin typeface="Noto Serif SC Bold" pitchFamily="34" charset="0"/>
              <a:ea typeface="Noto Serif SC Bold" pitchFamily="34" charset="-122"/>
              <a:cs typeface="Noto Serif SC Bold" pitchFamily="34" charset="-120"/>
            </a:endParaRPr>
          </a:p>
          <a:p>
            <a:pPr marL="0" indent="0" algn="ctr">
              <a:lnSpc>
                <a:spcPts val="4850"/>
              </a:lnSpc>
              <a:buNone/>
            </a:pPr>
            <a:endParaRPr lang="ro-RO" sz="4800" b="1" dirty="0">
              <a:solidFill>
                <a:srgbClr val="006747"/>
              </a:solidFill>
              <a:latin typeface="Noto Serif SC Bold" pitchFamily="34" charset="0"/>
              <a:ea typeface="Noto Serif SC Bold" pitchFamily="34" charset="-122"/>
              <a:cs typeface="Noto Serif SC Bold" pitchFamily="34" charset="-120"/>
            </a:endParaRPr>
          </a:p>
          <a:p>
            <a:pPr marL="0" indent="0" algn="ctr">
              <a:lnSpc>
                <a:spcPts val="4850"/>
              </a:lnSpc>
              <a:buNone/>
            </a:pPr>
            <a:r>
              <a:rPr lang="en-US" sz="4800" b="1" dirty="0" err="1" smtClean="0">
                <a:solidFill>
                  <a:srgbClr val="006747"/>
                </a:solidFill>
                <a:latin typeface="Noto Serif SC Bold" pitchFamily="34" charset="0"/>
                <a:ea typeface="Noto Serif SC Bold" pitchFamily="34" charset="-122"/>
                <a:cs typeface="Noto Serif SC Bold" pitchFamily="34" charset="-120"/>
              </a:rPr>
              <a:t>Labour</a:t>
            </a:r>
            <a:r>
              <a:rPr lang="en-US" sz="4800" b="1" dirty="0" smtClean="0">
                <a:solidFill>
                  <a:srgbClr val="006747"/>
                </a:solidFill>
                <a:latin typeface="Noto Serif SC Bold" pitchFamily="34" charset="0"/>
                <a:ea typeface="Noto Serif SC Bold" pitchFamily="34" charset="-122"/>
                <a:cs typeface="Noto Serif SC Bold" pitchFamily="34" charset="-120"/>
              </a:rPr>
              <a:t> </a:t>
            </a:r>
            <a:r>
              <a:rPr lang="en-US" sz="4800" b="1" dirty="0">
                <a:solidFill>
                  <a:srgbClr val="006747"/>
                </a:solidFill>
                <a:latin typeface="Noto Serif SC Bold" pitchFamily="34" charset="0"/>
                <a:ea typeface="Noto Serif SC Bold" pitchFamily="34" charset="-122"/>
                <a:cs typeface="Noto Serif SC Bold" pitchFamily="34" charset="-120"/>
              </a:rPr>
              <a:t>Market Dynamics in Molise</a:t>
            </a:r>
            <a:endParaRPr lang="en-US" sz="4800" dirty="0"/>
          </a:p>
        </p:txBody>
      </p:sp>
      <p:sp>
        <p:nvSpPr>
          <p:cNvPr id="4" name="Text 1"/>
          <p:cNvSpPr/>
          <p:nvPr/>
        </p:nvSpPr>
        <p:spPr>
          <a:xfrm>
            <a:off x="793790" y="4724876"/>
            <a:ext cx="7556421" cy="317540"/>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Understanding employment challenges in one of Southern Italy's smallest regions</a:t>
            </a:r>
            <a:endParaRPr lang="en-US" sz="1550" dirty="0"/>
          </a:p>
        </p:txBody>
      </p:sp>
      <p:sp>
        <p:nvSpPr>
          <p:cNvPr id="5" name="Rectangle 1"/>
          <p:cNvSpPr>
            <a:spLocks noChangeArrowheads="1"/>
          </p:cNvSpPr>
          <p:nvPr/>
        </p:nvSpPr>
        <p:spPr bwMode="auto">
          <a:xfrm>
            <a:off x="2203042" y="338548"/>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tx1"/>
              </a:solidFill>
              <a:effectLst/>
              <a:latin typeface="Arial" panose="020B0604020202020204" pitchFamily="34" charset="0"/>
            </a:endParaRPr>
          </a:p>
        </p:txBody>
      </p:sp>
      <p:pic>
        <p:nvPicPr>
          <p:cNvPr id="2050"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61167" y="139850"/>
            <a:ext cx="1384753" cy="1416096"/>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4204" y="126617"/>
            <a:ext cx="2216552" cy="701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377315"/>
            <a:ext cx="9890046"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Regional Context and Economic Profile</a:t>
            </a:r>
            <a:endParaRPr lang="en-US" sz="3900" dirty="0"/>
          </a:p>
        </p:txBody>
      </p:sp>
      <p:sp>
        <p:nvSpPr>
          <p:cNvPr id="3" name="Text 1"/>
          <p:cNvSpPr/>
          <p:nvPr/>
        </p:nvSpPr>
        <p:spPr>
          <a:xfrm>
            <a:off x="793790" y="2473643"/>
            <a:ext cx="7632025" cy="1587698"/>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Molise stands as one of the smallest and least populous regions in Southern Italy, presenting distinctive labour market patterns within the broader Italian and European context. The region's economic structure is characterised by a substantial agricultural sector alongside smaller industrial and tertiary sectors, contributing to unique employment challenges.</a:t>
            </a:r>
            <a:endParaRPr lang="en-US" sz="1550" dirty="0"/>
          </a:p>
        </p:txBody>
      </p:sp>
      <p:sp>
        <p:nvSpPr>
          <p:cNvPr id="4" name="Text 2"/>
          <p:cNvSpPr/>
          <p:nvPr/>
        </p:nvSpPr>
        <p:spPr>
          <a:xfrm>
            <a:off x="793790" y="4239935"/>
            <a:ext cx="7632025" cy="1587698"/>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Its rural profile and relatively low population density correlate with constrained job creation opportunities and higher out-migration amongst working-age residents. These structural characteristics shape the region's labour market dynamics and distinguish it from more economically dynamic Italian regions such as Lombardy or Emilia-Romagna.</a:t>
            </a:r>
            <a:endParaRPr lang="en-US" sz="1550" dirty="0"/>
          </a:p>
        </p:txBody>
      </p:sp>
      <p:sp>
        <p:nvSpPr>
          <p:cNvPr id="5" name="Shape 3"/>
          <p:cNvSpPr/>
          <p:nvPr/>
        </p:nvSpPr>
        <p:spPr>
          <a:xfrm>
            <a:off x="8917543" y="2518291"/>
            <a:ext cx="4926568" cy="1238012"/>
          </a:xfrm>
          <a:prstGeom prst="roundRect">
            <a:avLst>
              <a:gd name="adj" fmla="val 14429"/>
            </a:avLst>
          </a:prstGeom>
          <a:solidFill>
            <a:srgbClr val="D1EFE4"/>
          </a:solidFill>
          <a:ln w="7620">
            <a:solidFill>
              <a:srgbClr val="B7D5CA"/>
            </a:solidFill>
            <a:prstDash val="solid"/>
          </a:ln>
        </p:spPr>
      </p:sp>
      <p:sp>
        <p:nvSpPr>
          <p:cNvPr id="6" name="Text 4"/>
          <p:cNvSpPr/>
          <p:nvPr/>
        </p:nvSpPr>
        <p:spPr>
          <a:xfrm>
            <a:off x="9123521" y="272426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Agricultural Focus</a:t>
            </a:r>
            <a:endParaRPr lang="en-US" sz="1950" dirty="0"/>
          </a:p>
        </p:txBody>
      </p:sp>
      <p:sp>
        <p:nvSpPr>
          <p:cNvPr id="7" name="Text 5"/>
          <p:cNvSpPr/>
          <p:nvPr/>
        </p:nvSpPr>
        <p:spPr>
          <a:xfrm>
            <a:off x="9123521" y="3232785"/>
            <a:ext cx="4514612" cy="317540"/>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Substantial rural economy with traditional sectors</a:t>
            </a:r>
            <a:endParaRPr lang="en-US" sz="1550" dirty="0"/>
          </a:p>
        </p:txBody>
      </p:sp>
      <p:sp>
        <p:nvSpPr>
          <p:cNvPr id="8" name="Shape 6"/>
          <p:cNvSpPr/>
          <p:nvPr/>
        </p:nvSpPr>
        <p:spPr>
          <a:xfrm>
            <a:off x="8917543" y="3954661"/>
            <a:ext cx="4926568" cy="1238012"/>
          </a:xfrm>
          <a:prstGeom prst="roundRect">
            <a:avLst>
              <a:gd name="adj" fmla="val 14429"/>
            </a:avLst>
          </a:prstGeom>
          <a:solidFill>
            <a:srgbClr val="D1EFE4"/>
          </a:solidFill>
          <a:ln w="7620">
            <a:solidFill>
              <a:srgbClr val="B7D5CA"/>
            </a:solidFill>
            <a:prstDash val="solid"/>
          </a:ln>
        </p:spPr>
      </p:sp>
      <p:sp>
        <p:nvSpPr>
          <p:cNvPr id="9" name="Text 7"/>
          <p:cNvSpPr/>
          <p:nvPr/>
        </p:nvSpPr>
        <p:spPr>
          <a:xfrm>
            <a:off x="9123521" y="416063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Limited Industry</a:t>
            </a:r>
            <a:endParaRPr lang="en-US" sz="1950" dirty="0"/>
          </a:p>
        </p:txBody>
      </p:sp>
      <p:sp>
        <p:nvSpPr>
          <p:cNvPr id="10" name="Text 8"/>
          <p:cNvSpPr/>
          <p:nvPr/>
        </p:nvSpPr>
        <p:spPr>
          <a:xfrm>
            <a:off x="9123521" y="4669155"/>
            <a:ext cx="4514612" cy="317540"/>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Smaller industrial base constrains employment</a:t>
            </a:r>
            <a:endParaRPr lang="en-US" sz="1550" dirty="0"/>
          </a:p>
        </p:txBody>
      </p:sp>
      <p:sp>
        <p:nvSpPr>
          <p:cNvPr id="11" name="Shape 9"/>
          <p:cNvSpPr/>
          <p:nvPr/>
        </p:nvSpPr>
        <p:spPr>
          <a:xfrm>
            <a:off x="8917543" y="5391031"/>
            <a:ext cx="4926568" cy="1238012"/>
          </a:xfrm>
          <a:prstGeom prst="roundRect">
            <a:avLst>
              <a:gd name="adj" fmla="val 14429"/>
            </a:avLst>
          </a:prstGeom>
          <a:solidFill>
            <a:srgbClr val="D1EFE4"/>
          </a:solidFill>
          <a:ln w="7620">
            <a:solidFill>
              <a:srgbClr val="B7D5CA"/>
            </a:solidFill>
            <a:prstDash val="solid"/>
          </a:ln>
        </p:spPr>
      </p:sp>
      <p:sp>
        <p:nvSpPr>
          <p:cNvPr id="12" name="Text 10"/>
          <p:cNvSpPr/>
          <p:nvPr/>
        </p:nvSpPr>
        <p:spPr>
          <a:xfrm>
            <a:off x="9123521" y="559700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Population Density</a:t>
            </a:r>
            <a:endParaRPr lang="en-US" sz="1950" dirty="0"/>
          </a:p>
        </p:txBody>
      </p:sp>
      <p:sp>
        <p:nvSpPr>
          <p:cNvPr id="13" name="Text 11"/>
          <p:cNvSpPr/>
          <p:nvPr/>
        </p:nvSpPr>
        <p:spPr>
          <a:xfrm>
            <a:off x="9123521" y="6105525"/>
            <a:ext cx="4514612" cy="317540"/>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Low density affects labour market vitality</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1248370"/>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Current Unemployment Snapshot</a:t>
            </a:r>
            <a:endParaRPr lang="en-US" sz="3900" dirty="0"/>
          </a:p>
        </p:txBody>
      </p:sp>
      <p:sp>
        <p:nvSpPr>
          <p:cNvPr id="4" name="Text 1"/>
          <p:cNvSpPr/>
          <p:nvPr/>
        </p:nvSpPr>
        <p:spPr>
          <a:xfrm>
            <a:off x="793790" y="2885361"/>
            <a:ext cx="2353389" cy="654963"/>
          </a:xfrm>
          <a:prstGeom prst="rect">
            <a:avLst/>
          </a:prstGeom>
          <a:noFill/>
          <a:ln/>
        </p:spPr>
        <p:txBody>
          <a:bodyPr wrap="none" lIns="0" tIns="0" rIns="0" bIns="0" rtlCol="0" anchor="t"/>
          <a:lstStyle/>
          <a:p>
            <a:pPr marL="0" indent="0" algn="ctr">
              <a:lnSpc>
                <a:spcPts val="5150"/>
              </a:lnSpc>
              <a:buNone/>
            </a:pPr>
            <a:r>
              <a:rPr lang="en-US" sz="5150" b="1" dirty="0">
                <a:solidFill>
                  <a:srgbClr val="4B4A4A"/>
                </a:solidFill>
                <a:latin typeface="Noto Serif SC Bold" pitchFamily="34" charset="0"/>
                <a:ea typeface="Noto Serif SC Bold" pitchFamily="34" charset="-122"/>
                <a:cs typeface="Noto Serif SC Bold" pitchFamily="34" charset="-120"/>
              </a:rPr>
              <a:t>9.6%</a:t>
            </a:r>
            <a:endParaRPr lang="en-US" sz="5150" dirty="0"/>
          </a:p>
        </p:txBody>
      </p:sp>
      <p:sp>
        <p:nvSpPr>
          <p:cNvPr id="5" name="Text 2"/>
          <p:cNvSpPr/>
          <p:nvPr/>
        </p:nvSpPr>
        <p:spPr>
          <a:xfrm>
            <a:off x="793790" y="3788331"/>
            <a:ext cx="2353389" cy="310158"/>
          </a:xfrm>
          <a:prstGeom prst="rect">
            <a:avLst/>
          </a:prstGeom>
          <a:noFill/>
          <a:ln/>
        </p:spPr>
        <p:txBody>
          <a:bodyPr wrap="none" lIns="0" tIns="0" rIns="0" bIns="0" rtlCol="0" anchor="t"/>
          <a:lstStyle/>
          <a:p>
            <a:pPr marL="0" indent="0" algn="ctr">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Molise Rate (2023)</a:t>
            </a:r>
            <a:endParaRPr lang="en-US" sz="1950" dirty="0"/>
          </a:p>
        </p:txBody>
      </p:sp>
      <p:sp>
        <p:nvSpPr>
          <p:cNvPr id="6" name="Text 3"/>
          <p:cNvSpPr/>
          <p:nvPr/>
        </p:nvSpPr>
        <p:spPr>
          <a:xfrm>
            <a:off x="793790" y="4217551"/>
            <a:ext cx="2353389" cy="952619"/>
          </a:xfrm>
          <a:prstGeom prst="rect">
            <a:avLst/>
          </a:prstGeom>
          <a:noFill/>
          <a:ln/>
        </p:spPr>
        <p:txBody>
          <a:bodyPr wrap="square" lIns="0" tIns="0" rIns="0" bIns="0" rtlCol="0" anchor="t"/>
          <a:lstStyle/>
          <a:p>
            <a:pPr marL="0" indent="0" algn="ctr">
              <a:lnSpc>
                <a:spcPts val="2500"/>
              </a:lnSpc>
              <a:buNone/>
            </a:pPr>
            <a:r>
              <a:rPr lang="en-US" sz="1550" dirty="0">
                <a:solidFill>
                  <a:srgbClr val="4B4A4A"/>
                </a:solidFill>
                <a:latin typeface="Geist" pitchFamily="34" charset="0"/>
                <a:ea typeface="Geist" pitchFamily="34" charset="-122"/>
                <a:cs typeface="Geist" pitchFamily="34" charset="-120"/>
              </a:rPr>
              <a:t>Regional unemployment according to Eurostat data</a:t>
            </a:r>
            <a:endParaRPr lang="en-US" sz="1550" dirty="0"/>
          </a:p>
        </p:txBody>
      </p:sp>
      <p:sp>
        <p:nvSpPr>
          <p:cNvPr id="7" name="Text 4"/>
          <p:cNvSpPr/>
          <p:nvPr/>
        </p:nvSpPr>
        <p:spPr>
          <a:xfrm>
            <a:off x="3395186" y="2885361"/>
            <a:ext cx="2353508" cy="654963"/>
          </a:xfrm>
          <a:prstGeom prst="rect">
            <a:avLst/>
          </a:prstGeom>
          <a:noFill/>
          <a:ln/>
        </p:spPr>
        <p:txBody>
          <a:bodyPr wrap="none" lIns="0" tIns="0" rIns="0" bIns="0" rtlCol="0" anchor="t"/>
          <a:lstStyle/>
          <a:p>
            <a:pPr marL="0" indent="0" algn="ctr">
              <a:lnSpc>
                <a:spcPts val="5150"/>
              </a:lnSpc>
              <a:buNone/>
            </a:pPr>
            <a:r>
              <a:rPr lang="en-US" sz="5150" b="1" dirty="0">
                <a:solidFill>
                  <a:srgbClr val="4B4A4A"/>
                </a:solidFill>
                <a:latin typeface="Noto Serif SC Bold" pitchFamily="34" charset="0"/>
                <a:ea typeface="Noto Serif SC Bold" pitchFamily="34" charset="-122"/>
                <a:cs typeface="Noto Serif SC Bold" pitchFamily="34" charset="-120"/>
              </a:rPr>
              <a:t>7.6%</a:t>
            </a:r>
            <a:endParaRPr lang="en-US" sz="5150" dirty="0"/>
          </a:p>
        </p:txBody>
      </p:sp>
      <p:sp>
        <p:nvSpPr>
          <p:cNvPr id="8" name="Text 5"/>
          <p:cNvSpPr/>
          <p:nvPr/>
        </p:nvSpPr>
        <p:spPr>
          <a:xfrm>
            <a:off x="3395186" y="3788331"/>
            <a:ext cx="2353508" cy="310158"/>
          </a:xfrm>
          <a:prstGeom prst="rect">
            <a:avLst/>
          </a:prstGeom>
          <a:noFill/>
          <a:ln/>
        </p:spPr>
        <p:txBody>
          <a:bodyPr wrap="none" lIns="0" tIns="0" rIns="0" bIns="0" rtlCol="0" anchor="t"/>
          <a:lstStyle/>
          <a:p>
            <a:pPr marL="0" indent="0" algn="ctr">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National Average</a:t>
            </a:r>
            <a:endParaRPr lang="en-US" sz="1950" dirty="0"/>
          </a:p>
        </p:txBody>
      </p:sp>
      <p:sp>
        <p:nvSpPr>
          <p:cNvPr id="9" name="Text 6"/>
          <p:cNvSpPr/>
          <p:nvPr/>
        </p:nvSpPr>
        <p:spPr>
          <a:xfrm>
            <a:off x="3395186" y="4217551"/>
            <a:ext cx="2353508" cy="952619"/>
          </a:xfrm>
          <a:prstGeom prst="rect">
            <a:avLst/>
          </a:prstGeom>
          <a:noFill/>
          <a:ln/>
        </p:spPr>
        <p:txBody>
          <a:bodyPr wrap="square" lIns="0" tIns="0" rIns="0" bIns="0" rtlCol="0" anchor="t"/>
          <a:lstStyle/>
          <a:p>
            <a:pPr marL="0" indent="0" algn="ctr">
              <a:lnSpc>
                <a:spcPts val="2500"/>
              </a:lnSpc>
              <a:buNone/>
            </a:pPr>
            <a:r>
              <a:rPr lang="en-US" sz="1550" dirty="0">
                <a:solidFill>
                  <a:srgbClr val="4B4A4A"/>
                </a:solidFill>
                <a:latin typeface="Geist" pitchFamily="34" charset="0"/>
                <a:ea typeface="Geist" pitchFamily="34" charset="-122"/>
                <a:cs typeface="Geist" pitchFamily="34" charset="-120"/>
              </a:rPr>
              <a:t>Italian unemployment benchmark for comparison</a:t>
            </a:r>
            <a:endParaRPr lang="en-US" sz="1550" dirty="0"/>
          </a:p>
        </p:txBody>
      </p:sp>
      <p:sp>
        <p:nvSpPr>
          <p:cNvPr id="10" name="Text 7"/>
          <p:cNvSpPr/>
          <p:nvPr/>
        </p:nvSpPr>
        <p:spPr>
          <a:xfrm>
            <a:off x="5996702" y="2885361"/>
            <a:ext cx="2353389" cy="654963"/>
          </a:xfrm>
          <a:prstGeom prst="rect">
            <a:avLst/>
          </a:prstGeom>
          <a:noFill/>
          <a:ln/>
        </p:spPr>
        <p:txBody>
          <a:bodyPr wrap="none" lIns="0" tIns="0" rIns="0" bIns="0" rtlCol="0" anchor="t"/>
          <a:lstStyle/>
          <a:p>
            <a:pPr marL="0" indent="0" algn="ctr">
              <a:lnSpc>
                <a:spcPts val="5150"/>
              </a:lnSpc>
              <a:buNone/>
            </a:pPr>
            <a:r>
              <a:rPr lang="en-US" sz="5150" b="1" dirty="0">
                <a:solidFill>
                  <a:srgbClr val="4B4A4A"/>
                </a:solidFill>
                <a:latin typeface="Noto Serif SC Bold" pitchFamily="34" charset="0"/>
                <a:ea typeface="Noto Serif SC Bold" pitchFamily="34" charset="-122"/>
                <a:cs typeface="Noto Serif SC Bold" pitchFamily="34" charset="-120"/>
              </a:rPr>
              <a:t>2pp</a:t>
            </a:r>
            <a:endParaRPr lang="en-US" sz="5150" dirty="0"/>
          </a:p>
        </p:txBody>
      </p:sp>
      <p:sp>
        <p:nvSpPr>
          <p:cNvPr id="11" name="Text 8"/>
          <p:cNvSpPr/>
          <p:nvPr/>
        </p:nvSpPr>
        <p:spPr>
          <a:xfrm>
            <a:off x="5996702" y="3788331"/>
            <a:ext cx="2353389" cy="620316"/>
          </a:xfrm>
          <a:prstGeom prst="rect">
            <a:avLst/>
          </a:prstGeom>
          <a:noFill/>
          <a:ln/>
        </p:spPr>
        <p:txBody>
          <a:bodyPr wrap="square" lIns="0" tIns="0" rIns="0" bIns="0" rtlCol="0" anchor="t"/>
          <a:lstStyle/>
          <a:p>
            <a:pPr marL="0" indent="0" algn="ctr">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Gap Above National</a:t>
            </a:r>
            <a:endParaRPr lang="en-US" sz="1950" dirty="0"/>
          </a:p>
        </p:txBody>
      </p:sp>
      <p:sp>
        <p:nvSpPr>
          <p:cNvPr id="12" name="Text 9"/>
          <p:cNvSpPr/>
          <p:nvPr/>
        </p:nvSpPr>
        <p:spPr>
          <a:xfrm>
            <a:off x="5996702" y="4527709"/>
            <a:ext cx="2353389" cy="635079"/>
          </a:xfrm>
          <a:prstGeom prst="rect">
            <a:avLst/>
          </a:prstGeom>
          <a:noFill/>
          <a:ln/>
        </p:spPr>
        <p:txBody>
          <a:bodyPr wrap="square" lIns="0" tIns="0" rIns="0" bIns="0" rtlCol="0" anchor="t"/>
          <a:lstStyle/>
          <a:p>
            <a:pPr marL="0" indent="0" algn="ctr">
              <a:lnSpc>
                <a:spcPts val="2500"/>
              </a:lnSpc>
              <a:buNone/>
            </a:pPr>
            <a:r>
              <a:rPr lang="en-US" sz="1550" dirty="0">
                <a:solidFill>
                  <a:srgbClr val="4B4A4A"/>
                </a:solidFill>
                <a:latin typeface="Geist" pitchFamily="34" charset="0"/>
                <a:ea typeface="Geist" pitchFamily="34" charset="-122"/>
                <a:cs typeface="Geist" pitchFamily="34" charset="-120"/>
              </a:rPr>
              <a:t>Molise's unemployment exceeds Italian average</a:t>
            </a:r>
            <a:endParaRPr lang="en-US" sz="1550" dirty="0"/>
          </a:p>
        </p:txBody>
      </p:sp>
      <p:sp>
        <p:nvSpPr>
          <p:cNvPr id="13" name="Text 10"/>
          <p:cNvSpPr/>
          <p:nvPr/>
        </p:nvSpPr>
        <p:spPr>
          <a:xfrm>
            <a:off x="793790" y="5393412"/>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According to Eurostat data for 2023, Molise's unemployment rate of approximately 9.6% positions the region around two percentage points above the national Italian average. This elevated incidence of joblessness reflects both regional economic limitations and structural challenges that distinguish Molise from more prosperous Italian regions.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1968" y="345043"/>
            <a:ext cx="7337584" cy="392073"/>
          </a:xfrm>
          <a:prstGeom prst="rect">
            <a:avLst/>
          </a:prstGeom>
          <a:noFill/>
          <a:ln/>
        </p:spPr>
        <p:txBody>
          <a:bodyPr wrap="none" lIns="0" tIns="0" rIns="0" bIns="0" rtlCol="0" anchor="t"/>
          <a:lstStyle/>
          <a:p>
            <a:pPr marL="0" indent="0" algn="l">
              <a:lnSpc>
                <a:spcPts val="3050"/>
              </a:lnSpc>
              <a:buNone/>
            </a:pPr>
            <a:r>
              <a:rPr lang="en-US" sz="2450" b="1" dirty="0">
                <a:solidFill>
                  <a:srgbClr val="006747"/>
                </a:solidFill>
                <a:latin typeface="Noto Serif SC Bold" pitchFamily="34" charset="0"/>
                <a:ea typeface="Noto Serif SC Bold" pitchFamily="34" charset="-122"/>
                <a:cs typeface="Noto Serif SC Bold" pitchFamily="34" charset="-120"/>
              </a:rPr>
              <a:t>Historical Unemployment Trends (2019–2023)</a:t>
            </a:r>
            <a:endParaRPr lang="en-US" sz="2450" dirty="0"/>
          </a:p>
        </p:txBody>
      </p:sp>
      <p:sp>
        <p:nvSpPr>
          <p:cNvPr id="3" name="Text 1"/>
          <p:cNvSpPr/>
          <p:nvPr/>
        </p:nvSpPr>
        <p:spPr>
          <a:xfrm>
            <a:off x="501968" y="988100"/>
            <a:ext cx="13626465" cy="401479"/>
          </a:xfrm>
          <a:prstGeom prst="rect">
            <a:avLst/>
          </a:prstGeom>
          <a:noFill/>
          <a:ln/>
        </p:spPr>
        <p:txBody>
          <a:bodyPr wrap="square" lIns="0" tIns="0" rIns="0" bIns="0" rtlCol="0" anchor="t"/>
          <a:lstStyle/>
          <a:p>
            <a:pPr marL="0" indent="0" algn="l">
              <a:lnSpc>
                <a:spcPct val="150000"/>
              </a:lnSpc>
              <a:buNone/>
            </a:pPr>
            <a:r>
              <a:rPr lang="en-US" dirty="0">
                <a:solidFill>
                  <a:srgbClr val="4B4A4A"/>
                </a:solidFill>
                <a:ea typeface="Geist" pitchFamily="34" charset="-122"/>
                <a:cs typeface="Geist" pitchFamily="34" charset="-120"/>
              </a:rPr>
              <a:t>Comparative data reveal fluctuations in Molise's unemployment rate over recent years, with a moderate downward trend following COVID-19 pandemic disruptions. However, levels remain elevated when benchmarked against Italy's overall unemployment trajectory, indicating persistent structural challenges.</a:t>
            </a:r>
            <a:endParaRPr lang="en-US" dirty="0"/>
          </a:p>
        </p:txBody>
      </p:sp>
      <p:pic>
        <p:nvPicPr>
          <p:cNvPr id="4" name="Image 0" descr="preencoded.png"/>
          <p:cNvPicPr>
            <a:picLocks noChangeAspect="1"/>
          </p:cNvPicPr>
          <p:nvPr/>
        </p:nvPicPr>
        <p:blipFill>
          <a:blip r:embed="rId3"/>
          <a:stretch>
            <a:fillRect/>
          </a:stretch>
        </p:blipFill>
        <p:spPr>
          <a:xfrm>
            <a:off x="666974" y="2159626"/>
            <a:ext cx="10015370" cy="5608530"/>
          </a:xfrm>
          <a:prstGeom prst="rect">
            <a:avLst/>
          </a:prstGeom>
        </p:spPr>
      </p:pic>
      <p:sp>
        <p:nvSpPr>
          <p:cNvPr id="5" name="Text 2"/>
          <p:cNvSpPr/>
          <p:nvPr/>
        </p:nvSpPr>
        <p:spPr>
          <a:xfrm>
            <a:off x="501968" y="9302472"/>
            <a:ext cx="13626465" cy="200739"/>
          </a:xfrm>
          <a:prstGeom prst="rect">
            <a:avLst/>
          </a:prstGeom>
          <a:noFill/>
          <a:ln/>
        </p:spPr>
        <p:txBody>
          <a:bodyPr wrap="none" lIns="0" tIns="0" rIns="0" bIns="0" rtlCol="0" anchor="t"/>
          <a:lstStyle/>
          <a:p>
            <a:pPr marL="0" indent="0" algn="l">
              <a:lnSpc>
                <a:spcPts val="1550"/>
              </a:lnSpc>
              <a:buNone/>
            </a:pPr>
            <a:r>
              <a:rPr lang="en-US" sz="950" dirty="0">
                <a:solidFill>
                  <a:srgbClr val="4B4A4A"/>
                </a:solidFill>
                <a:latin typeface="Geist" pitchFamily="34" charset="0"/>
                <a:ea typeface="Geist" pitchFamily="34" charset="-122"/>
                <a:cs typeface="Geist" pitchFamily="34" charset="-120"/>
              </a:rPr>
              <a:t>Regional media and ISTAT-based reports from 2024 indicate short-term volatility, with local estimates highlighting unemployment rates around 11% at certain points in early 2024—amongst the higher regional rates nationally.</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48070" y="514350"/>
            <a:ext cx="9819680" cy="584359"/>
          </a:xfrm>
          <a:prstGeom prst="rect">
            <a:avLst/>
          </a:prstGeom>
          <a:noFill/>
          <a:ln/>
        </p:spPr>
        <p:txBody>
          <a:bodyPr wrap="none" lIns="0" tIns="0" rIns="0" bIns="0" rtlCol="0" anchor="t"/>
          <a:lstStyle/>
          <a:p>
            <a:pPr marL="0" indent="0" algn="l">
              <a:lnSpc>
                <a:spcPts val="4600"/>
              </a:lnSpc>
              <a:buNone/>
            </a:pPr>
            <a:r>
              <a:rPr lang="en-US" sz="3650" b="1" dirty="0">
                <a:solidFill>
                  <a:srgbClr val="006747"/>
                </a:solidFill>
                <a:latin typeface="Noto Serif SC Bold" pitchFamily="34" charset="0"/>
                <a:ea typeface="Noto Serif SC Bold" pitchFamily="34" charset="-122"/>
                <a:cs typeface="Noto Serif SC Bold" pitchFamily="34" charset="-120"/>
              </a:rPr>
              <a:t>Structural Labour Market Characteristics</a:t>
            </a:r>
            <a:endParaRPr lang="en-US" sz="3650" dirty="0"/>
          </a:p>
        </p:txBody>
      </p:sp>
      <p:pic>
        <p:nvPicPr>
          <p:cNvPr id="3" name="Image 0" descr="preencoded.png"/>
          <p:cNvPicPr>
            <a:picLocks noChangeAspect="1"/>
          </p:cNvPicPr>
          <p:nvPr/>
        </p:nvPicPr>
        <p:blipFill>
          <a:blip r:embed="rId3"/>
          <a:stretch>
            <a:fillRect/>
          </a:stretch>
        </p:blipFill>
        <p:spPr>
          <a:xfrm>
            <a:off x="748070" y="1589603"/>
            <a:ext cx="6339007" cy="6339007"/>
          </a:xfrm>
          <a:prstGeom prst="rect">
            <a:avLst/>
          </a:prstGeom>
        </p:spPr>
      </p:pic>
      <p:sp>
        <p:nvSpPr>
          <p:cNvPr id="4" name="Shape 1"/>
          <p:cNvSpPr/>
          <p:nvPr/>
        </p:nvSpPr>
        <p:spPr>
          <a:xfrm>
            <a:off x="7550944" y="1589603"/>
            <a:ext cx="6339007" cy="2394823"/>
          </a:xfrm>
          <a:prstGeom prst="roundRect">
            <a:avLst>
              <a:gd name="adj" fmla="val 4582"/>
            </a:avLst>
          </a:prstGeom>
          <a:solidFill>
            <a:srgbClr val="E5F9F2">
              <a:alpha val="95000"/>
            </a:srgbClr>
          </a:solidFill>
          <a:ln w="22860">
            <a:solidFill>
              <a:srgbClr val="B7D5CA"/>
            </a:solidFill>
            <a:prstDash val="solid"/>
          </a:ln>
        </p:spPr>
      </p:sp>
      <p:sp>
        <p:nvSpPr>
          <p:cNvPr id="5" name="Shape 2"/>
          <p:cNvSpPr/>
          <p:nvPr/>
        </p:nvSpPr>
        <p:spPr>
          <a:xfrm>
            <a:off x="7528084" y="1589603"/>
            <a:ext cx="91440" cy="2394823"/>
          </a:xfrm>
          <a:prstGeom prst="roundRect">
            <a:avLst>
              <a:gd name="adj" fmla="val 184098"/>
            </a:avLst>
          </a:prstGeom>
          <a:solidFill>
            <a:srgbClr val="006747"/>
          </a:solidFill>
          <a:ln/>
        </p:spPr>
      </p:sp>
      <p:sp>
        <p:nvSpPr>
          <p:cNvPr id="6" name="Text 3"/>
          <p:cNvSpPr/>
          <p:nvPr/>
        </p:nvSpPr>
        <p:spPr>
          <a:xfrm>
            <a:off x="7829312" y="1799392"/>
            <a:ext cx="2606040" cy="292298"/>
          </a:xfrm>
          <a:prstGeom prst="rect">
            <a:avLst/>
          </a:prstGeom>
          <a:noFill/>
          <a:ln/>
        </p:spPr>
        <p:txBody>
          <a:bodyPr wrap="none" lIns="0" tIns="0" rIns="0" bIns="0" rtlCol="0" anchor="t"/>
          <a:lstStyle/>
          <a:p>
            <a:pPr marL="0" indent="0" algn="l">
              <a:lnSpc>
                <a:spcPts val="2300"/>
              </a:lnSpc>
              <a:buNone/>
            </a:pPr>
            <a:r>
              <a:rPr lang="en-US" sz="1800" b="1" dirty="0">
                <a:solidFill>
                  <a:srgbClr val="4B4A4A"/>
                </a:solidFill>
                <a:latin typeface="Noto Serif SC Bold" pitchFamily="34" charset="0"/>
                <a:ea typeface="Noto Serif SC Bold" pitchFamily="34" charset="-122"/>
                <a:cs typeface="Noto Serif SC Bold" pitchFamily="34" charset="-120"/>
              </a:rPr>
              <a:t>Youth Unemployment</a:t>
            </a:r>
            <a:endParaRPr lang="en-US" sz="1800" dirty="0"/>
          </a:p>
        </p:txBody>
      </p:sp>
      <p:sp>
        <p:nvSpPr>
          <p:cNvPr id="7" name="Text 4"/>
          <p:cNvSpPr/>
          <p:nvPr/>
        </p:nvSpPr>
        <p:spPr>
          <a:xfrm>
            <a:off x="7829312" y="2278618"/>
            <a:ext cx="5850850" cy="1496020"/>
          </a:xfrm>
          <a:prstGeom prst="rect">
            <a:avLst/>
          </a:prstGeom>
          <a:noFill/>
          <a:ln/>
        </p:spPr>
        <p:txBody>
          <a:bodyPr wrap="square" lIns="0" tIns="0" rIns="0" bIns="0" rtlCol="0" anchor="t"/>
          <a:lstStyle/>
          <a:p>
            <a:pPr marL="0" indent="0" algn="l">
              <a:lnSpc>
                <a:spcPts val="2350"/>
              </a:lnSpc>
              <a:buNone/>
            </a:pPr>
            <a:r>
              <a:rPr lang="en-US" sz="1450" dirty="0">
                <a:solidFill>
                  <a:srgbClr val="4B4A4A"/>
                </a:solidFill>
                <a:latin typeface="Geist" pitchFamily="34" charset="0"/>
                <a:ea typeface="Geist" pitchFamily="34" charset="-122"/>
                <a:cs typeface="Geist" pitchFamily="34" charset="-120"/>
              </a:rPr>
              <a:t>Youth unemployment in Molise is markedly higher than general unemployment rates—a common pattern across Southern Italy. This reflects mismatches between education, skills, and labour demand, as well as regional economic under-development affecting young people's entry into the workforce.</a:t>
            </a:r>
            <a:endParaRPr lang="en-US" sz="1450" dirty="0"/>
          </a:p>
        </p:txBody>
      </p:sp>
      <p:sp>
        <p:nvSpPr>
          <p:cNvPr id="8" name="Shape 5"/>
          <p:cNvSpPr/>
          <p:nvPr/>
        </p:nvSpPr>
        <p:spPr>
          <a:xfrm>
            <a:off x="7550944" y="4171355"/>
            <a:ext cx="6339007" cy="2394823"/>
          </a:xfrm>
          <a:prstGeom prst="roundRect">
            <a:avLst>
              <a:gd name="adj" fmla="val 4582"/>
            </a:avLst>
          </a:prstGeom>
          <a:solidFill>
            <a:srgbClr val="E5F9F2">
              <a:alpha val="95000"/>
            </a:srgbClr>
          </a:solidFill>
          <a:ln w="22860">
            <a:solidFill>
              <a:srgbClr val="B7D5CA"/>
            </a:solidFill>
            <a:prstDash val="solid"/>
          </a:ln>
        </p:spPr>
      </p:sp>
      <p:sp>
        <p:nvSpPr>
          <p:cNvPr id="9" name="Shape 6"/>
          <p:cNvSpPr/>
          <p:nvPr/>
        </p:nvSpPr>
        <p:spPr>
          <a:xfrm>
            <a:off x="7528084" y="4171355"/>
            <a:ext cx="91440" cy="2394823"/>
          </a:xfrm>
          <a:prstGeom prst="roundRect">
            <a:avLst>
              <a:gd name="adj" fmla="val 184098"/>
            </a:avLst>
          </a:prstGeom>
          <a:solidFill>
            <a:srgbClr val="006747"/>
          </a:solidFill>
          <a:ln/>
        </p:spPr>
      </p:sp>
      <p:sp>
        <p:nvSpPr>
          <p:cNvPr id="10" name="Text 7"/>
          <p:cNvSpPr/>
          <p:nvPr/>
        </p:nvSpPr>
        <p:spPr>
          <a:xfrm>
            <a:off x="7829312" y="4381143"/>
            <a:ext cx="2338030" cy="292298"/>
          </a:xfrm>
          <a:prstGeom prst="rect">
            <a:avLst/>
          </a:prstGeom>
          <a:noFill/>
          <a:ln/>
        </p:spPr>
        <p:txBody>
          <a:bodyPr wrap="none" lIns="0" tIns="0" rIns="0" bIns="0" rtlCol="0" anchor="t"/>
          <a:lstStyle/>
          <a:p>
            <a:pPr marL="0" indent="0" algn="l">
              <a:lnSpc>
                <a:spcPts val="2300"/>
              </a:lnSpc>
              <a:buNone/>
            </a:pPr>
            <a:r>
              <a:rPr lang="en-US" sz="1800" b="1" dirty="0">
                <a:solidFill>
                  <a:srgbClr val="4B4A4A"/>
                </a:solidFill>
                <a:latin typeface="Noto Serif SC Bold" pitchFamily="34" charset="0"/>
                <a:ea typeface="Noto Serif SC Bold" pitchFamily="34" charset="-122"/>
                <a:cs typeface="Noto Serif SC Bold" pitchFamily="34" charset="-120"/>
              </a:rPr>
              <a:t>Gender Disparities</a:t>
            </a:r>
            <a:endParaRPr lang="en-US" sz="1800" dirty="0"/>
          </a:p>
        </p:txBody>
      </p:sp>
      <p:sp>
        <p:nvSpPr>
          <p:cNvPr id="11" name="Text 8"/>
          <p:cNvSpPr/>
          <p:nvPr/>
        </p:nvSpPr>
        <p:spPr>
          <a:xfrm>
            <a:off x="7829312" y="4860369"/>
            <a:ext cx="5850850" cy="1496020"/>
          </a:xfrm>
          <a:prstGeom prst="rect">
            <a:avLst/>
          </a:prstGeom>
          <a:noFill/>
          <a:ln/>
        </p:spPr>
        <p:txBody>
          <a:bodyPr wrap="square" lIns="0" tIns="0" rIns="0" bIns="0" rtlCol="0" anchor="t"/>
          <a:lstStyle/>
          <a:p>
            <a:pPr marL="0" indent="0" algn="l">
              <a:lnSpc>
                <a:spcPts val="2350"/>
              </a:lnSpc>
              <a:buNone/>
            </a:pPr>
            <a:r>
              <a:rPr lang="en-US" sz="1450" dirty="0">
                <a:solidFill>
                  <a:srgbClr val="4B4A4A"/>
                </a:solidFill>
                <a:latin typeface="Geist" pitchFamily="34" charset="0"/>
                <a:ea typeface="Geist" pitchFamily="34" charset="-122"/>
                <a:cs typeface="Geist" pitchFamily="34" charset="-120"/>
              </a:rPr>
              <a:t>Statistical profiles underscore lower employment rates amongst women compared to men, consistent with socio-economic gender gaps historically documented in Southern European contexts. Molise's labour force participation and employment performance for women remain below the Italian average.</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760928"/>
            <a:ext cx="11586329"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Key Determinants of Regional Unemployment</a:t>
            </a:r>
            <a:endParaRPr lang="en-US" sz="3900" dirty="0"/>
          </a:p>
        </p:txBody>
      </p:sp>
      <p:sp>
        <p:nvSpPr>
          <p:cNvPr id="3" name="Shape 1"/>
          <p:cNvSpPr/>
          <p:nvPr/>
        </p:nvSpPr>
        <p:spPr>
          <a:xfrm>
            <a:off x="793790" y="1777841"/>
            <a:ext cx="6422231" cy="2905006"/>
          </a:xfrm>
          <a:prstGeom prst="roundRect">
            <a:avLst>
              <a:gd name="adj" fmla="val 6149"/>
            </a:avLst>
          </a:prstGeom>
          <a:solidFill>
            <a:srgbClr val="D1EFE4"/>
          </a:solidFill>
          <a:ln w="7620">
            <a:solidFill>
              <a:srgbClr val="B7D5CA"/>
            </a:solidFill>
            <a:prstDash val="solid"/>
          </a:ln>
        </p:spPr>
      </p:sp>
      <p:sp>
        <p:nvSpPr>
          <p:cNvPr id="4" name="Shape 2"/>
          <p:cNvSpPr/>
          <p:nvPr/>
        </p:nvSpPr>
        <p:spPr>
          <a:xfrm>
            <a:off x="999768" y="1983819"/>
            <a:ext cx="595313" cy="595313"/>
          </a:xfrm>
          <a:prstGeom prst="roundRect">
            <a:avLst>
              <a:gd name="adj" fmla="val 15358451"/>
            </a:avLst>
          </a:prstGeom>
          <a:solidFill>
            <a:srgbClr val="006747"/>
          </a:solidFill>
          <a:ln/>
        </p:spPr>
      </p:sp>
      <p:pic>
        <p:nvPicPr>
          <p:cNvPr id="5"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63479" y="2147411"/>
            <a:ext cx="267891" cy="267891"/>
          </a:xfrm>
          <a:prstGeom prst="rect">
            <a:avLst/>
          </a:prstGeom>
        </p:spPr>
      </p:pic>
      <p:sp>
        <p:nvSpPr>
          <p:cNvPr id="6" name="Text 3"/>
          <p:cNvSpPr/>
          <p:nvPr/>
        </p:nvSpPr>
        <p:spPr>
          <a:xfrm>
            <a:off x="999768" y="2777490"/>
            <a:ext cx="2519362"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Economic Structure</a:t>
            </a:r>
            <a:endParaRPr lang="en-US" sz="1950" dirty="0"/>
          </a:p>
        </p:txBody>
      </p:sp>
      <p:sp>
        <p:nvSpPr>
          <p:cNvPr id="7" name="Text 4"/>
          <p:cNvSpPr/>
          <p:nvPr/>
        </p:nvSpPr>
        <p:spPr>
          <a:xfrm>
            <a:off x="999768" y="3206710"/>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The region's economic composition—substantial agricultural sector with smaller industrial and tertiary sectors—limits diverse employment opportunities and contributes to higher unemployment rates.</a:t>
            </a:r>
            <a:endParaRPr lang="en-US" sz="1550" dirty="0"/>
          </a:p>
        </p:txBody>
      </p:sp>
      <p:sp>
        <p:nvSpPr>
          <p:cNvPr id="8" name="Shape 5"/>
          <p:cNvSpPr/>
          <p:nvPr/>
        </p:nvSpPr>
        <p:spPr>
          <a:xfrm>
            <a:off x="7414379" y="1777841"/>
            <a:ext cx="6422231" cy="2905006"/>
          </a:xfrm>
          <a:prstGeom prst="roundRect">
            <a:avLst>
              <a:gd name="adj" fmla="val 6149"/>
            </a:avLst>
          </a:prstGeom>
          <a:solidFill>
            <a:srgbClr val="D1EFE4"/>
          </a:solidFill>
          <a:ln w="7620">
            <a:solidFill>
              <a:srgbClr val="B7D5CA"/>
            </a:solidFill>
            <a:prstDash val="solid"/>
          </a:ln>
        </p:spPr>
      </p:sp>
      <p:sp>
        <p:nvSpPr>
          <p:cNvPr id="9" name="Shape 6"/>
          <p:cNvSpPr/>
          <p:nvPr/>
        </p:nvSpPr>
        <p:spPr>
          <a:xfrm>
            <a:off x="7620357" y="1983819"/>
            <a:ext cx="595313" cy="595313"/>
          </a:xfrm>
          <a:prstGeom prst="roundRect">
            <a:avLst>
              <a:gd name="adj" fmla="val 15358451"/>
            </a:avLst>
          </a:prstGeom>
          <a:solidFill>
            <a:srgbClr val="006747"/>
          </a:solidFill>
          <a:ln/>
        </p:spPr>
      </p:sp>
      <p:pic>
        <p:nvPicPr>
          <p:cNvPr id="10"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7784068" y="2147411"/>
            <a:ext cx="267891" cy="267891"/>
          </a:xfrm>
          <a:prstGeom prst="rect">
            <a:avLst/>
          </a:prstGeom>
        </p:spPr>
      </p:pic>
      <p:sp>
        <p:nvSpPr>
          <p:cNvPr id="11" name="Text 7"/>
          <p:cNvSpPr/>
          <p:nvPr/>
        </p:nvSpPr>
        <p:spPr>
          <a:xfrm>
            <a:off x="7620357" y="277749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Out-Migration</a:t>
            </a:r>
            <a:endParaRPr lang="en-US" sz="1950" dirty="0"/>
          </a:p>
        </p:txBody>
      </p:sp>
      <p:sp>
        <p:nvSpPr>
          <p:cNvPr id="12" name="Text 8"/>
          <p:cNvSpPr/>
          <p:nvPr/>
        </p:nvSpPr>
        <p:spPr>
          <a:xfrm>
            <a:off x="7620357" y="3206710"/>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Rural profile and low population density correlate with lower job creation, driving working-age residents to seek opportunities elsewhere, further constraining regional labour markets.</a:t>
            </a:r>
            <a:endParaRPr lang="en-US" sz="1550" dirty="0"/>
          </a:p>
        </p:txBody>
      </p:sp>
      <p:sp>
        <p:nvSpPr>
          <p:cNvPr id="13" name="Shape 9"/>
          <p:cNvSpPr/>
          <p:nvPr/>
        </p:nvSpPr>
        <p:spPr>
          <a:xfrm>
            <a:off x="793790" y="4881205"/>
            <a:ext cx="6422231" cy="2587466"/>
          </a:xfrm>
          <a:prstGeom prst="roundRect">
            <a:avLst>
              <a:gd name="adj" fmla="val 6904"/>
            </a:avLst>
          </a:prstGeom>
          <a:solidFill>
            <a:srgbClr val="D1EFE4"/>
          </a:solidFill>
          <a:ln w="7620">
            <a:solidFill>
              <a:srgbClr val="B7D5CA"/>
            </a:solidFill>
            <a:prstDash val="solid"/>
          </a:ln>
        </p:spPr>
      </p:sp>
      <p:sp>
        <p:nvSpPr>
          <p:cNvPr id="14" name="Shape 10"/>
          <p:cNvSpPr/>
          <p:nvPr/>
        </p:nvSpPr>
        <p:spPr>
          <a:xfrm>
            <a:off x="999768" y="5087183"/>
            <a:ext cx="595313" cy="595313"/>
          </a:xfrm>
          <a:prstGeom prst="roundRect">
            <a:avLst>
              <a:gd name="adj" fmla="val 15358451"/>
            </a:avLst>
          </a:prstGeom>
          <a:solidFill>
            <a:srgbClr val="006747"/>
          </a:solidFill>
          <a:ln/>
        </p:spPr>
      </p:sp>
      <p:pic>
        <p:nvPicPr>
          <p:cNvPr id="15"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1163479" y="5250775"/>
            <a:ext cx="267891" cy="267891"/>
          </a:xfrm>
          <a:prstGeom prst="rect">
            <a:avLst/>
          </a:prstGeom>
        </p:spPr>
      </p:pic>
      <p:sp>
        <p:nvSpPr>
          <p:cNvPr id="16" name="Text 11"/>
          <p:cNvSpPr/>
          <p:nvPr/>
        </p:nvSpPr>
        <p:spPr>
          <a:xfrm>
            <a:off x="999768" y="588085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Skills Mismatch</a:t>
            </a:r>
            <a:endParaRPr lang="en-US" sz="1950" dirty="0"/>
          </a:p>
        </p:txBody>
      </p:sp>
      <p:sp>
        <p:nvSpPr>
          <p:cNvPr id="17" name="Text 12"/>
          <p:cNvSpPr/>
          <p:nvPr/>
        </p:nvSpPr>
        <p:spPr>
          <a:xfrm>
            <a:off x="999768" y="6310074"/>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Disparities between educational attainment and labour market demand create structural unemployment, particularly affecting young people and limiting economic mobility.</a:t>
            </a:r>
            <a:endParaRPr lang="en-US" sz="1550" dirty="0"/>
          </a:p>
        </p:txBody>
      </p:sp>
      <p:sp>
        <p:nvSpPr>
          <p:cNvPr id="18" name="Shape 13"/>
          <p:cNvSpPr/>
          <p:nvPr/>
        </p:nvSpPr>
        <p:spPr>
          <a:xfrm>
            <a:off x="7414379" y="4881205"/>
            <a:ext cx="6422231" cy="2587466"/>
          </a:xfrm>
          <a:prstGeom prst="roundRect">
            <a:avLst>
              <a:gd name="adj" fmla="val 6904"/>
            </a:avLst>
          </a:prstGeom>
          <a:solidFill>
            <a:srgbClr val="D1EFE4"/>
          </a:solidFill>
          <a:ln w="7620">
            <a:solidFill>
              <a:srgbClr val="B7D5CA"/>
            </a:solidFill>
            <a:prstDash val="solid"/>
          </a:ln>
        </p:spPr>
      </p:sp>
      <p:sp>
        <p:nvSpPr>
          <p:cNvPr id="19" name="Shape 14"/>
          <p:cNvSpPr/>
          <p:nvPr/>
        </p:nvSpPr>
        <p:spPr>
          <a:xfrm>
            <a:off x="7620357" y="5087183"/>
            <a:ext cx="595313" cy="595313"/>
          </a:xfrm>
          <a:prstGeom prst="roundRect">
            <a:avLst>
              <a:gd name="adj" fmla="val 15358451"/>
            </a:avLst>
          </a:prstGeom>
          <a:solidFill>
            <a:srgbClr val="006747"/>
          </a:solidFill>
          <a:ln/>
        </p:spPr>
      </p:sp>
      <p:pic>
        <p:nvPicPr>
          <p:cNvPr id="20"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784068" y="5250775"/>
            <a:ext cx="267891" cy="267891"/>
          </a:xfrm>
          <a:prstGeom prst="rect">
            <a:avLst/>
          </a:prstGeom>
        </p:spPr>
      </p:pic>
      <p:sp>
        <p:nvSpPr>
          <p:cNvPr id="21" name="Text 15"/>
          <p:cNvSpPr/>
          <p:nvPr/>
        </p:nvSpPr>
        <p:spPr>
          <a:xfrm>
            <a:off x="7620357" y="5880854"/>
            <a:ext cx="2677001"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Economic Stagnation</a:t>
            </a:r>
            <a:endParaRPr lang="en-US" sz="1950" dirty="0"/>
          </a:p>
        </p:txBody>
      </p:sp>
      <p:sp>
        <p:nvSpPr>
          <p:cNvPr id="22" name="Text 16"/>
          <p:cNvSpPr/>
          <p:nvPr/>
        </p:nvSpPr>
        <p:spPr>
          <a:xfrm>
            <a:off x="7620357" y="6310074"/>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Weak demand and sectoral rigidities persist, reflecting broader patterns identified across the Italian Mezzogiorno and Southern European labour markets.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22206" y="916781"/>
            <a:ext cx="7244001" cy="574834"/>
          </a:xfrm>
          <a:prstGeom prst="rect">
            <a:avLst/>
          </a:prstGeom>
          <a:noFill/>
          <a:ln/>
        </p:spPr>
        <p:txBody>
          <a:bodyPr wrap="none" lIns="0" tIns="0" rIns="0" bIns="0" rtlCol="0" anchor="t"/>
          <a:lstStyle/>
          <a:p>
            <a:pPr marL="0" indent="0" algn="l">
              <a:lnSpc>
                <a:spcPts val="4500"/>
              </a:lnSpc>
              <a:buNone/>
            </a:pPr>
            <a:r>
              <a:rPr lang="en-US" sz="3600" b="1" dirty="0">
                <a:solidFill>
                  <a:srgbClr val="006747"/>
                </a:solidFill>
                <a:latin typeface="Noto Serif SC Bold" pitchFamily="34" charset="0"/>
                <a:ea typeface="Noto Serif SC Bold" pitchFamily="34" charset="-122"/>
                <a:cs typeface="Noto Serif SC Bold" pitchFamily="34" charset="-120"/>
              </a:rPr>
              <a:t>Comparative Regional Analysis</a:t>
            </a:r>
            <a:endParaRPr lang="en-US" sz="3600" dirty="0"/>
          </a:p>
        </p:txBody>
      </p:sp>
      <p:sp>
        <p:nvSpPr>
          <p:cNvPr id="4" name="Text 1"/>
          <p:cNvSpPr/>
          <p:nvPr/>
        </p:nvSpPr>
        <p:spPr>
          <a:xfrm>
            <a:off x="6222206" y="1767483"/>
            <a:ext cx="7672388" cy="1471612"/>
          </a:xfrm>
          <a:prstGeom prst="rect">
            <a:avLst/>
          </a:prstGeom>
          <a:noFill/>
          <a:ln/>
        </p:spPr>
        <p:txBody>
          <a:bodyPr wrap="square" lIns="0" tIns="0" rIns="0" bIns="0" rtlCol="0" anchor="t"/>
          <a:lstStyle/>
          <a:p>
            <a:pPr marL="0" indent="0" algn="l">
              <a:lnSpc>
                <a:spcPts val="2300"/>
              </a:lnSpc>
              <a:buNone/>
            </a:pPr>
            <a:r>
              <a:rPr lang="en-US" sz="1400" dirty="0">
                <a:solidFill>
                  <a:srgbClr val="4B4A4A"/>
                </a:solidFill>
                <a:latin typeface="Geist" pitchFamily="34" charset="0"/>
                <a:ea typeface="Geist" pitchFamily="34" charset="-122"/>
                <a:cs typeface="Geist" pitchFamily="34" charset="-120"/>
              </a:rPr>
              <a:t>Molise's situation aligns with broader analyses of regional unemployment in Southern Europe, where structural unemployment persists due to weak demand, sectoral rigidities, and demographic pressures. Studies of Italian labour markets underscore the interplay of educational attainment, labour force participation, and economic stagnation as determinants of regional unemployment disparities.</a:t>
            </a:r>
            <a:endParaRPr lang="en-US" sz="1400" dirty="0"/>
          </a:p>
        </p:txBody>
      </p:sp>
      <p:sp>
        <p:nvSpPr>
          <p:cNvPr id="5" name="Shape 2"/>
          <p:cNvSpPr/>
          <p:nvPr/>
        </p:nvSpPr>
        <p:spPr>
          <a:xfrm>
            <a:off x="6222206" y="3446026"/>
            <a:ext cx="3744158" cy="2282904"/>
          </a:xfrm>
          <a:prstGeom prst="roundRect">
            <a:avLst>
              <a:gd name="adj" fmla="val 7253"/>
            </a:avLst>
          </a:prstGeom>
          <a:solidFill>
            <a:srgbClr val="E5F9F2">
              <a:alpha val="95000"/>
            </a:srgbClr>
          </a:solidFill>
          <a:ln w="22860">
            <a:solidFill>
              <a:srgbClr val="B7D5CA"/>
            </a:solidFill>
            <a:prstDash val="solid"/>
          </a:ln>
        </p:spPr>
      </p:sp>
      <p:sp>
        <p:nvSpPr>
          <p:cNvPr id="6" name="Text 3"/>
          <p:cNvSpPr/>
          <p:nvPr/>
        </p:nvSpPr>
        <p:spPr>
          <a:xfrm>
            <a:off x="6429018" y="3652838"/>
            <a:ext cx="2602706" cy="287298"/>
          </a:xfrm>
          <a:prstGeom prst="rect">
            <a:avLst/>
          </a:prstGeom>
          <a:noFill/>
          <a:ln/>
        </p:spPr>
        <p:txBody>
          <a:bodyPr wrap="none" lIns="0" tIns="0" rIns="0" bIns="0" rtlCol="0" anchor="t"/>
          <a:lstStyle/>
          <a:p>
            <a:pPr marL="0" indent="0" algn="l">
              <a:lnSpc>
                <a:spcPts val="2250"/>
              </a:lnSpc>
              <a:buNone/>
            </a:pPr>
            <a:r>
              <a:rPr lang="en-US" sz="1800" b="1" dirty="0">
                <a:solidFill>
                  <a:srgbClr val="4B4A4A"/>
                </a:solidFill>
                <a:latin typeface="Noto Serif SC Bold" pitchFamily="34" charset="0"/>
                <a:ea typeface="Noto Serif SC Bold" pitchFamily="34" charset="-122"/>
                <a:cs typeface="Noto Serif SC Bold" pitchFamily="34" charset="-120"/>
              </a:rPr>
              <a:t>Southern Italy Pattern</a:t>
            </a:r>
            <a:endParaRPr lang="en-US" sz="1800" dirty="0"/>
          </a:p>
        </p:txBody>
      </p:sp>
      <p:sp>
        <p:nvSpPr>
          <p:cNvPr id="7" name="Text 4"/>
          <p:cNvSpPr/>
          <p:nvPr/>
        </p:nvSpPr>
        <p:spPr>
          <a:xfrm>
            <a:off x="6429018" y="4050506"/>
            <a:ext cx="3330535" cy="1471612"/>
          </a:xfrm>
          <a:prstGeom prst="rect">
            <a:avLst/>
          </a:prstGeom>
          <a:noFill/>
          <a:ln/>
        </p:spPr>
        <p:txBody>
          <a:bodyPr wrap="square" lIns="0" tIns="0" rIns="0" bIns="0" rtlCol="0" anchor="t"/>
          <a:lstStyle/>
          <a:p>
            <a:pPr marL="0" indent="0" algn="l">
              <a:lnSpc>
                <a:spcPts val="2300"/>
              </a:lnSpc>
              <a:buNone/>
            </a:pPr>
            <a:r>
              <a:rPr lang="en-US" sz="1400" dirty="0">
                <a:solidFill>
                  <a:srgbClr val="4B4A4A"/>
                </a:solidFill>
                <a:latin typeface="Geist" pitchFamily="34" charset="0"/>
                <a:ea typeface="Geist" pitchFamily="34" charset="-122"/>
                <a:cs typeface="Geist" pitchFamily="34" charset="-120"/>
              </a:rPr>
              <a:t>Molise reflects challenges common across the Mezzogiorno: elevated unemployment, youth joblessness, and gender disparities in labour force participation.</a:t>
            </a:r>
            <a:endParaRPr lang="en-US" sz="1400" dirty="0"/>
          </a:p>
        </p:txBody>
      </p:sp>
      <p:sp>
        <p:nvSpPr>
          <p:cNvPr id="8" name="Shape 5"/>
          <p:cNvSpPr/>
          <p:nvPr/>
        </p:nvSpPr>
        <p:spPr>
          <a:xfrm>
            <a:off x="10150316" y="3446026"/>
            <a:ext cx="3744278" cy="2282904"/>
          </a:xfrm>
          <a:prstGeom prst="roundRect">
            <a:avLst>
              <a:gd name="adj" fmla="val 7253"/>
            </a:avLst>
          </a:prstGeom>
          <a:solidFill>
            <a:srgbClr val="E5F9F2">
              <a:alpha val="95000"/>
            </a:srgbClr>
          </a:solidFill>
          <a:ln w="22860">
            <a:solidFill>
              <a:srgbClr val="B7D5CA"/>
            </a:solidFill>
            <a:prstDash val="solid"/>
          </a:ln>
        </p:spPr>
      </p:sp>
      <p:sp>
        <p:nvSpPr>
          <p:cNvPr id="9" name="Text 6"/>
          <p:cNvSpPr/>
          <p:nvPr/>
        </p:nvSpPr>
        <p:spPr>
          <a:xfrm>
            <a:off x="10357128" y="3652838"/>
            <a:ext cx="2299573" cy="287298"/>
          </a:xfrm>
          <a:prstGeom prst="rect">
            <a:avLst/>
          </a:prstGeom>
          <a:noFill/>
          <a:ln/>
        </p:spPr>
        <p:txBody>
          <a:bodyPr wrap="none" lIns="0" tIns="0" rIns="0" bIns="0" rtlCol="0" anchor="t"/>
          <a:lstStyle/>
          <a:p>
            <a:pPr marL="0" indent="0" algn="l">
              <a:lnSpc>
                <a:spcPts val="2250"/>
              </a:lnSpc>
              <a:buNone/>
            </a:pPr>
            <a:r>
              <a:rPr lang="en-US" sz="1800" b="1" dirty="0">
                <a:solidFill>
                  <a:srgbClr val="4B4A4A"/>
                </a:solidFill>
                <a:latin typeface="Noto Serif SC Bold" pitchFamily="34" charset="0"/>
                <a:ea typeface="Noto Serif SC Bold" pitchFamily="34" charset="-122"/>
                <a:cs typeface="Noto Serif SC Bold" pitchFamily="34" charset="-120"/>
              </a:rPr>
              <a:t>Northern Contrast</a:t>
            </a:r>
            <a:endParaRPr lang="en-US" sz="1800" dirty="0"/>
          </a:p>
        </p:txBody>
      </p:sp>
      <p:sp>
        <p:nvSpPr>
          <p:cNvPr id="10" name="Text 7"/>
          <p:cNvSpPr/>
          <p:nvPr/>
        </p:nvSpPr>
        <p:spPr>
          <a:xfrm>
            <a:off x="10357128" y="4050506"/>
            <a:ext cx="3330654" cy="1471612"/>
          </a:xfrm>
          <a:prstGeom prst="rect">
            <a:avLst/>
          </a:prstGeom>
          <a:noFill/>
          <a:ln/>
        </p:spPr>
        <p:txBody>
          <a:bodyPr wrap="square" lIns="0" tIns="0" rIns="0" bIns="0" rtlCol="0" anchor="t"/>
          <a:lstStyle/>
          <a:p>
            <a:pPr marL="0" indent="0" algn="l">
              <a:lnSpc>
                <a:spcPts val="2300"/>
              </a:lnSpc>
              <a:buNone/>
            </a:pPr>
            <a:r>
              <a:rPr lang="en-US" sz="1400" dirty="0">
                <a:solidFill>
                  <a:srgbClr val="4B4A4A"/>
                </a:solidFill>
                <a:latin typeface="Geist" pitchFamily="34" charset="0"/>
                <a:ea typeface="Geist" pitchFamily="34" charset="-122"/>
                <a:cs typeface="Geist" pitchFamily="34" charset="-120"/>
              </a:rPr>
              <a:t>Regions such as Lombardy and Emilia-Romagna demonstrate substantially lower unemployment rates, driven by diversified economies and stronger industrial bases.</a:t>
            </a:r>
            <a:endParaRPr lang="en-US" sz="1400" dirty="0"/>
          </a:p>
        </p:txBody>
      </p:sp>
      <p:sp>
        <p:nvSpPr>
          <p:cNvPr id="11" name="Shape 8"/>
          <p:cNvSpPr/>
          <p:nvPr/>
        </p:nvSpPr>
        <p:spPr>
          <a:xfrm>
            <a:off x="6222206" y="5912882"/>
            <a:ext cx="7672388" cy="1399937"/>
          </a:xfrm>
          <a:prstGeom prst="roundRect">
            <a:avLst>
              <a:gd name="adj" fmla="val 11827"/>
            </a:avLst>
          </a:prstGeom>
          <a:solidFill>
            <a:srgbClr val="E5F9F2">
              <a:alpha val="95000"/>
            </a:srgbClr>
          </a:solidFill>
          <a:ln w="22860">
            <a:solidFill>
              <a:srgbClr val="B7D5CA"/>
            </a:solidFill>
            <a:prstDash val="solid"/>
          </a:ln>
        </p:spPr>
      </p:sp>
      <p:sp>
        <p:nvSpPr>
          <p:cNvPr id="12" name="Text 9"/>
          <p:cNvSpPr/>
          <p:nvPr/>
        </p:nvSpPr>
        <p:spPr>
          <a:xfrm>
            <a:off x="6429018" y="6119693"/>
            <a:ext cx="2299573" cy="287298"/>
          </a:xfrm>
          <a:prstGeom prst="rect">
            <a:avLst/>
          </a:prstGeom>
          <a:noFill/>
          <a:ln/>
        </p:spPr>
        <p:txBody>
          <a:bodyPr wrap="none" lIns="0" tIns="0" rIns="0" bIns="0" rtlCol="0" anchor="t"/>
          <a:lstStyle/>
          <a:p>
            <a:pPr marL="0" indent="0" algn="l">
              <a:lnSpc>
                <a:spcPts val="2250"/>
              </a:lnSpc>
              <a:buNone/>
            </a:pPr>
            <a:r>
              <a:rPr lang="en-US" sz="1800" b="1" dirty="0">
                <a:solidFill>
                  <a:srgbClr val="4B4A4A"/>
                </a:solidFill>
                <a:latin typeface="Noto Serif SC Bold" pitchFamily="34" charset="0"/>
                <a:ea typeface="Noto Serif SC Bold" pitchFamily="34" charset="-122"/>
                <a:cs typeface="Noto Serif SC Bold" pitchFamily="34" charset="-120"/>
              </a:rPr>
              <a:t>European Context</a:t>
            </a:r>
            <a:endParaRPr lang="en-US" sz="1800" dirty="0"/>
          </a:p>
        </p:txBody>
      </p:sp>
      <p:sp>
        <p:nvSpPr>
          <p:cNvPr id="13" name="Text 10"/>
          <p:cNvSpPr/>
          <p:nvPr/>
        </p:nvSpPr>
        <p:spPr>
          <a:xfrm>
            <a:off x="6429018" y="6517362"/>
            <a:ext cx="7258764" cy="588645"/>
          </a:xfrm>
          <a:prstGeom prst="rect">
            <a:avLst/>
          </a:prstGeom>
          <a:noFill/>
          <a:ln/>
        </p:spPr>
        <p:txBody>
          <a:bodyPr wrap="square" lIns="0" tIns="0" rIns="0" bIns="0" rtlCol="0" anchor="t"/>
          <a:lstStyle/>
          <a:p>
            <a:pPr marL="0" indent="0" algn="l">
              <a:lnSpc>
                <a:spcPts val="2300"/>
              </a:lnSpc>
              <a:buNone/>
            </a:pPr>
            <a:r>
              <a:rPr lang="en-US" sz="1400" dirty="0">
                <a:solidFill>
                  <a:srgbClr val="4B4A4A"/>
                </a:solidFill>
                <a:latin typeface="Geist" pitchFamily="34" charset="0"/>
                <a:ea typeface="Geist" pitchFamily="34" charset="-122"/>
                <a:cs typeface="Geist" pitchFamily="34" charset="-120"/>
              </a:rPr>
              <a:t>Molise's labour market challenges mirror patterns observed across Southern European regions facing structural economic limitations and demographic shifts.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566023"/>
            <a:ext cx="8976122"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Policy Responses and Interventions</a:t>
            </a:r>
            <a:endParaRPr lang="en-US" sz="3900" dirty="0"/>
          </a:p>
        </p:txBody>
      </p:sp>
      <p:pic>
        <p:nvPicPr>
          <p:cNvPr id="3" name="Image 0" descr="preencoded.png"/>
          <p:cNvPicPr>
            <a:picLocks noChangeAspect="1"/>
          </p:cNvPicPr>
          <p:nvPr/>
        </p:nvPicPr>
        <p:blipFill>
          <a:blip r:embed="rId3"/>
          <a:stretch>
            <a:fillRect/>
          </a:stretch>
        </p:blipFill>
        <p:spPr>
          <a:xfrm>
            <a:off x="793790" y="1706999"/>
            <a:ext cx="4926568" cy="4926568"/>
          </a:xfrm>
          <a:prstGeom prst="rect">
            <a:avLst/>
          </a:prstGeom>
        </p:spPr>
      </p:pic>
      <p:sp>
        <p:nvSpPr>
          <p:cNvPr id="4" name="Text 1"/>
          <p:cNvSpPr/>
          <p:nvPr/>
        </p:nvSpPr>
        <p:spPr>
          <a:xfrm>
            <a:off x="6212086" y="1682115"/>
            <a:ext cx="4957882" cy="372070"/>
          </a:xfrm>
          <a:prstGeom prst="rect">
            <a:avLst/>
          </a:prstGeom>
          <a:noFill/>
          <a:ln/>
        </p:spPr>
        <p:txBody>
          <a:bodyPr wrap="none" lIns="0" tIns="0" rIns="0" bIns="0" rtlCol="0" anchor="t"/>
          <a:lstStyle/>
          <a:p>
            <a:pPr marL="0" indent="0" algn="l">
              <a:lnSpc>
                <a:spcPts val="2900"/>
              </a:lnSpc>
              <a:buNone/>
            </a:pPr>
            <a:r>
              <a:rPr lang="en-US" sz="2300" b="1" dirty="0">
                <a:solidFill>
                  <a:srgbClr val="006747"/>
                </a:solidFill>
                <a:latin typeface="Noto Serif SC Bold" pitchFamily="34" charset="0"/>
                <a:ea typeface="Noto Serif SC Bold" pitchFamily="34" charset="-122"/>
                <a:cs typeface="Noto Serif SC Bold" pitchFamily="34" charset="-120"/>
              </a:rPr>
              <a:t>National and EU-Level Initiatives</a:t>
            </a:r>
            <a:endParaRPr lang="en-US" sz="2300" dirty="0"/>
          </a:p>
        </p:txBody>
      </p:sp>
      <p:sp>
        <p:nvSpPr>
          <p:cNvPr id="5" name="Text 2"/>
          <p:cNvSpPr/>
          <p:nvPr/>
        </p:nvSpPr>
        <p:spPr>
          <a:xfrm>
            <a:off x="6212086" y="2252543"/>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National and EU-level initiatives aim to stimulate active labour market policies and enhance employability in regions like Molise. Key programmes include:</a:t>
            </a:r>
            <a:endParaRPr lang="en-US" sz="1550" dirty="0"/>
          </a:p>
        </p:txBody>
      </p:sp>
      <p:sp>
        <p:nvSpPr>
          <p:cNvPr id="6" name="Text 3"/>
          <p:cNvSpPr/>
          <p:nvPr/>
        </p:nvSpPr>
        <p:spPr>
          <a:xfrm>
            <a:off x="6212086" y="311086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Noto Serif SC Light" pitchFamily="34" charset="0"/>
                <a:ea typeface="Noto Serif SC Light" pitchFamily="34" charset="-122"/>
                <a:cs typeface="Noto Serif SC Light" pitchFamily="34" charset="-120"/>
              </a:rPr>
              <a:t>01</a:t>
            </a:r>
            <a:endParaRPr lang="en-US" sz="1550" dirty="0"/>
          </a:p>
        </p:txBody>
      </p:sp>
      <p:sp>
        <p:nvSpPr>
          <p:cNvPr id="7" name="Shape 4"/>
          <p:cNvSpPr/>
          <p:nvPr/>
        </p:nvSpPr>
        <p:spPr>
          <a:xfrm>
            <a:off x="6212086" y="3425190"/>
            <a:ext cx="3716774" cy="22860"/>
          </a:xfrm>
          <a:prstGeom prst="rect">
            <a:avLst/>
          </a:prstGeom>
          <a:solidFill>
            <a:srgbClr val="006747"/>
          </a:solidFill>
          <a:ln/>
        </p:spPr>
      </p:sp>
      <p:sp>
        <p:nvSpPr>
          <p:cNvPr id="8" name="Text 5"/>
          <p:cNvSpPr/>
          <p:nvPr/>
        </p:nvSpPr>
        <p:spPr>
          <a:xfrm>
            <a:off x="6212086" y="3570089"/>
            <a:ext cx="3716774" cy="620316"/>
          </a:xfrm>
          <a:prstGeom prst="rect">
            <a:avLst/>
          </a:prstGeom>
          <a:noFill/>
          <a:ln/>
        </p:spPr>
        <p:txBody>
          <a:bodyPr wrap="squar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Garanzia di Occupabilità dei Lavoratori (GOL)</a:t>
            </a:r>
            <a:endParaRPr lang="en-US" sz="1950" dirty="0"/>
          </a:p>
        </p:txBody>
      </p:sp>
      <p:sp>
        <p:nvSpPr>
          <p:cNvPr id="9" name="Text 6"/>
          <p:cNvSpPr/>
          <p:nvPr/>
        </p:nvSpPr>
        <p:spPr>
          <a:xfrm>
            <a:off x="6212086" y="4388763"/>
            <a:ext cx="3716774"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Active labour market policy framework targeting employability enhancement</a:t>
            </a:r>
            <a:endParaRPr lang="en-US" sz="1550" dirty="0"/>
          </a:p>
        </p:txBody>
      </p:sp>
      <p:sp>
        <p:nvSpPr>
          <p:cNvPr id="10" name="Text 7"/>
          <p:cNvSpPr/>
          <p:nvPr/>
        </p:nvSpPr>
        <p:spPr>
          <a:xfrm>
            <a:off x="10127218" y="311086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Noto Serif SC Light" pitchFamily="34" charset="0"/>
                <a:ea typeface="Noto Serif SC Light" pitchFamily="34" charset="-122"/>
                <a:cs typeface="Noto Serif SC Light" pitchFamily="34" charset="-120"/>
              </a:rPr>
              <a:t>02</a:t>
            </a:r>
            <a:endParaRPr lang="en-US" sz="1550" dirty="0"/>
          </a:p>
        </p:txBody>
      </p:sp>
      <p:sp>
        <p:nvSpPr>
          <p:cNvPr id="11" name="Shape 8"/>
          <p:cNvSpPr/>
          <p:nvPr/>
        </p:nvSpPr>
        <p:spPr>
          <a:xfrm>
            <a:off x="10127218" y="3425190"/>
            <a:ext cx="3716893" cy="22860"/>
          </a:xfrm>
          <a:prstGeom prst="rect">
            <a:avLst/>
          </a:prstGeom>
          <a:solidFill>
            <a:srgbClr val="006747"/>
          </a:solidFill>
          <a:ln/>
        </p:spPr>
      </p:sp>
      <p:sp>
        <p:nvSpPr>
          <p:cNvPr id="12" name="Text 9"/>
          <p:cNvSpPr/>
          <p:nvPr/>
        </p:nvSpPr>
        <p:spPr>
          <a:xfrm>
            <a:off x="10127218" y="3570089"/>
            <a:ext cx="3716893" cy="620316"/>
          </a:xfrm>
          <a:prstGeom prst="rect">
            <a:avLst/>
          </a:prstGeom>
          <a:noFill/>
          <a:ln/>
        </p:spPr>
        <p:txBody>
          <a:bodyPr wrap="squar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Piano Nazionale di Ripresa e Resilienza (PNRR)</a:t>
            </a:r>
            <a:endParaRPr lang="en-US" sz="1950" dirty="0"/>
          </a:p>
        </p:txBody>
      </p:sp>
      <p:sp>
        <p:nvSpPr>
          <p:cNvPr id="13" name="Text 10"/>
          <p:cNvSpPr/>
          <p:nvPr/>
        </p:nvSpPr>
        <p:spPr>
          <a:xfrm>
            <a:off x="10127218" y="4388763"/>
            <a:ext cx="3716893"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National recovery plan incorporating retraining schemes and regional development initiatives</a:t>
            </a:r>
            <a:endParaRPr lang="en-US" sz="1550" dirty="0"/>
          </a:p>
        </p:txBody>
      </p:sp>
      <p:sp>
        <p:nvSpPr>
          <p:cNvPr id="14" name="Text 11"/>
          <p:cNvSpPr/>
          <p:nvPr/>
        </p:nvSpPr>
        <p:spPr>
          <a:xfrm>
            <a:off x="6212086" y="5688568"/>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B4A4A"/>
                </a:solidFill>
                <a:latin typeface="Noto Serif SC Light" pitchFamily="34" charset="0"/>
                <a:ea typeface="Noto Serif SC Light" pitchFamily="34" charset="-122"/>
                <a:cs typeface="Noto Serif SC Light" pitchFamily="34" charset="-120"/>
              </a:rPr>
              <a:t>03</a:t>
            </a:r>
            <a:endParaRPr lang="en-US" sz="1550" dirty="0"/>
          </a:p>
        </p:txBody>
      </p:sp>
      <p:sp>
        <p:nvSpPr>
          <p:cNvPr id="15" name="Shape 12"/>
          <p:cNvSpPr/>
          <p:nvPr/>
        </p:nvSpPr>
        <p:spPr>
          <a:xfrm>
            <a:off x="6212086" y="6002893"/>
            <a:ext cx="7632025" cy="22860"/>
          </a:xfrm>
          <a:prstGeom prst="rect">
            <a:avLst/>
          </a:prstGeom>
          <a:solidFill>
            <a:srgbClr val="006747"/>
          </a:solidFill>
          <a:ln/>
        </p:spPr>
      </p:sp>
      <p:sp>
        <p:nvSpPr>
          <p:cNvPr id="16" name="Text 13"/>
          <p:cNvSpPr/>
          <p:nvPr/>
        </p:nvSpPr>
        <p:spPr>
          <a:xfrm>
            <a:off x="6212086" y="6147792"/>
            <a:ext cx="3236833"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Regional Implementation</a:t>
            </a:r>
            <a:endParaRPr lang="en-US" sz="1950" dirty="0"/>
          </a:p>
        </p:txBody>
      </p:sp>
      <p:sp>
        <p:nvSpPr>
          <p:cNvPr id="17" name="Text 14"/>
          <p:cNvSpPr/>
          <p:nvPr/>
        </p:nvSpPr>
        <p:spPr>
          <a:xfrm>
            <a:off x="6212086" y="6656308"/>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Localised programmes adapting national frameworks to Molise's specific labour market needs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04849"/>
          </a:xfrm>
          <a:prstGeom prst="rect">
            <a:avLst/>
          </a:prstGeom>
        </p:spPr>
      </p:pic>
      <p:sp>
        <p:nvSpPr>
          <p:cNvPr id="3" name="Text 0"/>
          <p:cNvSpPr/>
          <p:nvPr/>
        </p:nvSpPr>
        <p:spPr>
          <a:xfrm>
            <a:off x="793790" y="3179683"/>
            <a:ext cx="9356646"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Academic and Scholarly Perspectives</a:t>
            </a:r>
            <a:endParaRPr lang="en-US" sz="3900" dirty="0"/>
          </a:p>
        </p:txBody>
      </p:sp>
      <p:sp>
        <p:nvSpPr>
          <p:cNvPr id="4" name="Text 1"/>
          <p:cNvSpPr/>
          <p:nvPr/>
        </p:nvSpPr>
        <p:spPr>
          <a:xfrm>
            <a:off x="1091446" y="4320659"/>
            <a:ext cx="12745164"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From an academic standpoint, the situation in Molise aligns with broader analyses of regional unemployment in Southern Europe: structural unemployment persists due to weak demand, sectoral rigidities, and demographic pressures.</a:t>
            </a:r>
            <a:endParaRPr lang="en-US" sz="1550" dirty="0"/>
          </a:p>
        </p:txBody>
      </p:sp>
      <p:sp>
        <p:nvSpPr>
          <p:cNvPr id="5" name="Shape 2"/>
          <p:cNvSpPr/>
          <p:nvPr/>
        </p:nvSpPr>
        <p:spPr>
          <a:xfrm>
            <a:off x="793790" y="4097417"/>
            <a:ext cx="22860" cy="1081564"/>
          </a:xfrm>
          <a:prstGeom prst="rect">
            <a:avLst/>
          </a:prstGeom>
          <a:solidFill>
            <a:srgbClr val="006747"/>
          </a:solidFill>
          <a:ln/>
        </p:spPr>
      </p:sp>
      <p:sp>
        <p:nvSpPr>
          <p:cNvPr id="6" name="Text 3"/>
          <p:cNvSpPr/>
          <p:nvPr/>
        </p:nvSpPr>
        <p:spPr>
          <a:xfrm>
            <a:off x="793790" y="5402223"/>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Studies of Italian labour markets underscore the interplay of educational attainment, labour force participation, and economic stagnation as determinants of regional unemployment disparities. Broader European research on youth unemployment and structural mismatches provides frameworks for understanding Molise's challenges.</a:t>
            </a:r>
            <a:endParaRPr lang="en-US" sz="1550" dirty="0"/>
          </a:p>
        </p:txBody>
      </p:sp>
      <p:sp>
        <p:nvSpPr>
          <p:cNvPr id="7" name="Text 4"/>
          <p:cNvSpPr/>
          <p:nvPr/>
        </p:nvSpPr>
        <p:spPr>
          <a:xfrm>
            <a:off x="793790" y="657808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Whilst specific localised studies on Molise are less prominent in international literature, regional reports reflect similar patterns to those identified throughout the Italian Mezzogiorno. The region serves as a microcosm of broader Southern European labour market dynamics, offering insights into persistent structural challenges facing peripheral regions.</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442918"/>
            <a:ext cx="8839200" cy="620078"/>
          </a:xfrm>
          <a:prstGeom prst="rect">
            <a:avLst/>
          </a:prstGeom>
          <a:noFill/>
          <a:ln/>
        </p:spPr>
        <p:txBody>
          <a:bodyPr wrap="none" lIns="0" tIns="0" rIns="0" bIns="0" rtlCol="0" anchor="t"/>
          <a:lstStyle/>
          <a:p>
            <a:pPr marL="0" indent="0" algn="l">
              <a:lnSpc>
                <a:spcPts val="4850"/>
              </a:lnSpc>
              <a:buNone/>
            </a:pPr>
            <a:r>
              <a:rPr lang="en-US" sz="3900" b="1" dirty="0">
                <a:solidFill>
                  <a:srgbClr val="006747"/>
                </a:solidFill>
                <a:latin typeface="Noto Serif SC Bold" pitchFamily="34" charset="0"/>
                <a:ea typeface="Noto Serif SC Bold" pitchFamily="34" charset="-122"/>
                <a:cs typeface="Noto Serif SC Bold" pitchFamily="34" charset="-120"/>
              </a:rPr>
              <a:t>Key Takeaways and Future Outlook</a:t>
            </a:r>
            <a:endParaRPr lang="en-US" sz="3900" dirty="0"/>
          </a:p>
        </p:txBody>
      </p:sp>
      <p:sp>
        <p:nvSpPr>
          <p:cNvPr id="3" name="Shape 1"/>
          <p:cNvSpPr/>
          <p:nvPr/>
        </p:nvSpPr>
        <p:spPr>
          <a:xfrm>
            <a:off x="793790" y="2459831"/>
            <a:ext cx="6422231" cy="1476256"/>
          </a:xfrm>
          <a:prstGeom prst="roundRect">
            <a:avLst>
              <a:gd name="adj" fmla="val 32267"/>
            </a:avLst>
          </a:prstGeom>
          <a:solidFill>
            <a:srgbClr val="D1EFE4"/>
          </a:solidFill>
          <a:ln w="7620">
            <a:solidFill>
              <a:srgbClr val="B7D5CA"/>
            </a:solidFill>
            <a:prstDash val="solid"/>
          </a:ln>
        </p:spPr>
      </p:sp>
      <p:sp>
        <p:nvSpPr>
          <p:cNvPr id="4" name="Text 2"/>
          <p:cNvSpPr/>
          <p:nvPr/>
        </p:nvSpPr>
        <p:spPr>
          <a:xfrm>
            <a:off x="999768" y="2665809"/>
            <a:ext cx="3105150"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Elevated Unemployment</a:t>
            </a:r>
            <a:endParaRPr lang="en-US" sz="1950" dirty="0"/>
          </a:p>
        </p:txBody>
      </p:sp>
      <p:sp>
        <p:nvSpPr>
          <p:cNvPr id="5" name="Text 3"/>
          <p:cNvSpPr/>
          <p:nvPr/>
        </p:nvSpPr>
        <p:spPr>
          <a:xfrm>
            <a:off x="999768" y="309503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Molise's 9.6% rate exceeds national average by 2 percentage points, reflecting structural economic challenges</a:t>
            </a:r>
            <a:endParaRPr lang="en-US" sz="1550" dirty="0"/>
          </a:p>
        </p:txBody>
      </p:sp>
      <p:sp>
        <p:nvSpPr>
          <p:cNvPr id="6" name="Shape 4"/>
          <p:cNvSpPr/>
          <p:nvPr/>
        </p:nvSpPr>
        <p:spPr>
          <a:xfrm>
            <a:off x="7414379" y="2459831"/>
            <a:ext cx="6422231" cy="1476256"/>
          </a:xfrm>
          <a:prstGeom prst="roundRect">
            <a:avLst>
              <a:gd name="adj" fmla="val 32267"/>
            </a:avLst>
          </a:prstGeom>
          <a:solidFill>
            <a:srgbClr val="D1EFE4"/>
          </a:solidFill>
          <a:ln w="7620">
            <a:solidFill>
              <a:srgbClr val="B7D5CA"/>
            </a:solidFill>
            <a:prstDash val="solid"/>
          </a:ln>
        </p:spPr>
      </p:sp>
      <p:sp>
        <p:nvSpPr>
          <p:cNvPr id="7" name="Text 5"/>
          <p:cNvSpPr/>
          <p:nvPr/>
        </p:nvSpPr>
        <p:spPr>
          <a:xfrm>
            <a:off x="7620357" y="266580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Vulnerable Groups</a:t>
            </a:r>
            <a:endParaRPr lang="en-US" sz="1950" dirty="0"/>
          </a:p>
        </p:txBody>
      </p:sp>
      <p:sp>
        <p:nvSpPr>
          <p:cNvPr id="8" name="Text 6"/>
          <p:cNvSpPr/>
          <p:nvPr/>
        </p:nvSpPr>
        <p:spPr>
          <a:xfrm>
            <a:off x="7620357" y="309503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Youth and women face disproportionate employment barriers, requiring targeted policy interventions</a:t>
            </a:r>
            <a:endParaRPr lang="en-US" sz="1550" dirty="0"/>
          </a:p>
        </p:txBody>
      </p:sp>
      <p:sp>
        <p:nvSpPr>
          <p:cNvPr id="9" name="Shape 7"/>
          <p:cNvSpPr/>
          <p:nvPr/>
        </p:nvSpPr>
        <p:spPr>
          <a:xfrm>
            <a:off x="793790" y="4134445"/>
            <a:ext cx="6422231" cy="1476256"/>
          </a:xfrm>
          <a:prstGeom prst="roundRect">
            <a:avLst>
              <a:gd name="adj" fmla="val 32267"/>
            </a:avLst>
          </a:prstGeom>
          <a:solidFill>
            <a:srgbClr val="D1EFE4"/>
          </a:solidFill>
          <a:ln w="7620">
            <a:solidFill>
              <a:srgbClr val="B7D5CA"/>
            </a:solidFill>
            <a:prstDash val="solid"/>
          </a:ln>
        </p:spPr>
      </p:sp>
      <p:sp>
        <p:nvSpPr>
          <p:cNvPr id="10" name="Text 8"/>
          <p:cNvSpPr/>
          <p:nvPr/>
        </p:nvSpPr>
        <p:spPr>
          <a:xfrm>
            <a:off x="999768" y="434042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Structural Factors</a:t>
            </a:r>
            <a:endParaRPr lang="en-US" sz="1950" dirty="0"/>
          </a:p>
        </p:txBody>
      </p:sp>
      <p:sp>
        <p:nvSpPr>
          <p:cNvPr id="11" name="Text 9"/>
          <p:cNvSpPr/>
          <p:nvPr/>
        </p:nvSpPr>
        <p:spPr>
          <a:xfrm>
            <a:off x="999768" y="476964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Economic composition, skills mismatch, and demographic pressures drive persistent unemployment patterns</a:t>
            </a:r>
            <a:endParaRPr lang="en-US" sz="1550" dirty="0"/>
          </a:p>
        </p:txBody>
      </p:sp>
      <p:sp>
        <p:nvSpPr>
          <p:cNvPr id="12" name="Shape 10"/>
          <p:cNvSpPr/>
          <p:nvPr/>
        </p:nvSpPr>
        <p:spPr>
          <a:xfrm>
            <a:off x="7414379" y="4134445"/>
            <a:ext cx="6422231" cy="1476256"/>
          </a:xfrm>
          <a:prstGeom prst="roundRect">
            <a:avLst>
              <a:gd name="adj" fmla="val 32267"/>
            </a:avLst>
          </a:prstGeom>
          <a:solidFill>
            <a:srgbClr val="D1EFE4"/>
          </a:solidFill>
          <a:ln w="7620">
            <a:solidFill>
              <a:srgbClr val="B7D5CA"/>
            </a:solidFill>
            <a:prstDash val="solid"/>
          </a:ln>
        </p:spPr>
      </p:sp>
      <p:sp>
        <p:nvSpPr>
          <p:cNvPr id="13" name="Text 11"/>
          <p:cNvSpPr/>
          <p:nvPr/>
        </p:nvSpPr>
        <p:spPr>
          <a:xfrm>
            <a:off x="7620357" y="434042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4B4A4A"/>
                </a:solidFill>
                <a:latin typeface="Noto Serif SC Bold" pitchFamily="34" charset="0"/>
                <a:ea typeface="Noto Serif SC Bold" pitchFamily="34" charset="-122"/>
                <a:cs typeface="Noto Serif SC Bold" pitchFamily="34" charset="-120"/>
              </a:rPr>
              <a:t>Policy Framework</a:t>
            </a:r>
            <a:endParaRPr lang="en-US" sz="1950" dirty="0"/>
          </a:p>
        </p:txBody>
      </p:sp>
      <p:sp>
        <p:nvSpPr>
          <p:cNvPr id="14" name="Text 12"/>
          <p:cNvSpPr/>
          <p:nvPr/>
        </p:nvSpPr>
        <p:spPr>
          <a:xfrm>
            <a:off x="7620357" y="476964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National and EU initiatives provide mechanisms for addressing regional labour market challenges through active policies</a:t>
            </a:r>
            <a:endParaRPr lang="en-US" sz="1550" dirty="0"/>
          </a:p>
        </p:txBody>
      </p:sp>
      <p:sp>
        <p:nvSpPr>
          <p:cNvPr id="15" name="Text 13"/>
          <p:cNvSpPr/>
          <p:nvPr/>
        </p:nvSpPr>
        <p:spPr>
          <a:xfrm>
            <a:off x="793790" y="5833943"/>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4B4A4A"/>
                </a:solidFill>
                <a:latin typeface="Geist" pitchFamily="34" charset="0"/>
                <a:ea typeface="Geist" pitchFamily="34" charset="-122"/>
                <a:cs typeface="Geist" pitchFamily="34" charset="-120"/>
              </a:rPr>
              <a:t>Addressing Molise's labour market challenges requires sustained policy commitment, structural economic diversification, and targeted interventions addressing youth unemployment and gender disparities. The region's trajectory will depend on successful implementation of recovery programmes and broader economic development initiatives.</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969</Words>
  <Application>Microsoft Office PowerPoint</Application>
  <PresentationFormat>Particularizare</PresentationFormat>
  <Paragraphs>87</Paragraphs>
  <Slides>10</Slides>
  <Notes>10</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10</vt:i4>
      </vt:variant>
    </vt:vector>
  </HeadingPairs>
  <TitlesOfParts>
    <vt:vector size="17" baseType="lpstr">
      <vt:lpstr>Calibri</vt:lpstr>
      <vt:lpstr>Noto Serif SC Bold</vt:lpstr>
      <vt:lpstr>Times New Roman</vt:lpstr>
      <vt:lpstr>Arial</vt:lpstr>
      <vt:lpstr>Geist</vt:lpstr>
      <vt:lpstr>Noto Serif SC Light</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2</cp:revision>
  <dcterms:created xsi:type="dcterms:W3CDTF">2025-12-29T14:46:07Z</dcterms:created>
  <dcterms:modified xsi:type="dcterms:W3CDTF">2025-12-29T14:52:12Z</dcterms:modified>
</cp:coreProperties>
</file>