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Calibri" panose="020F0502020204030204" pitchFamily="34" charset="0"/>
      <p:regular r:id="rId13"/>
      <p:bold r:id="rId14"/>
      <p:italic r:id="rId15"/>
      <p:boldItalic r:id="rId16"/>
    </p:embeddedFont>
    <p:embeddedFont>
      <p:font typeface="Geist" panose="020B0604020202020204" charset="-18"/>
      <p:regular r:id="rId17"/>
    </p:embeddedFont>
  </p:embeddedFontLst>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1" d="100"/>
          <a:sy n="71" d="100"/>
        </p:scale>
        <p:origin x="58" y="1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1513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6.svg"/><Relationship Id="rId5" Type="http://schemas.openxmlformats.org/officeDocument/2006/relationships/image" Target="../media/image-6-4.svg"/><Relationship Id="rId4" Type="http://schemas.openxmlformats.org/officeDocument/2006/relationships/image" Target="../media/image-6-2.sv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760720" cy="8229600"/>
          </a:xfrm>
          <a:prstGeom prst="rect">
            <a:avLst/>
          </a:prstGeom>
        </p:spPr>
      </p:pic>
      <p:sp>
        <p:nvSpPr>
          <p:cNvPr id="3" name="Text 0"/>
          <p:cNvSpPr/>
          <p:nvPr/>
        </p:nvSpPr>
        <p:spPr>
          <a:xfrm>
            <a:off x="6280190" y="3028355"/>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006747"/>
                </a:solidFill>
                <a:latin typeface="Noto Serif SC Bold" pitchFamily="34" charset="0"/>
                <a:ea typeface="Noto Serif SC Bold" pitchFamily="34" charset="-122"/>
                <a:cs typeface="Noto Serif SC Bold" pitchFamily="34" charset="-120"/>
              </a:rPr>
              <a:t>Dinamica Pieței Muncii în Regiunea Molise</a:t>
            </a:r>
            <a:endParaRPr lang="en-US" sz="3900" dirty="0"/>
          </a:p>
        </p:txBody>
      </p:sp>
      <p:sp>
        <p:nvSpPr>
          <p:cNvPr id="4" name="Text 1"/>
          <p:cNvSpPr/>
          <p:nvPr/>
        </p:nvSpPr>
        <p:spPr>
          <a:xfrm>
            <a:off x="6280190" y="4566166"/>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O analiză detaliată a șomajului și tendințelor ocupării forței de muncă într-una dintre cele mai mici regiuni din sudul Italiei</a:t>
            </a:r>
            <a:endParaRPr lang="en-US" sz="1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604849"/>
          </a:xfrm>
          <a:prstGeom prst="rect">
            <a:avLst/>
          </a:prstGeom>
        </p:spPr>
      </p:pic>
      <p:sp>
        <p:nvSpPr>
          <p:cNvPr id="3" name="Text 0"/>
          <p:cNvSpPr/>
          <p:nvPr/>
        </p:nvSpPr>
        <p:spPr>
          <a:xfrm>
            <a:off x="793790" y="3411736"/>
            <a:ext cx="7209353" cy="620078"/>
          </a:xfrm>
          <a:prstGeom prst="rect">
            <a:avLst/>
          </a:prstGeom>
          <a:noFill/>
          <a:ln/>
        </p:spPr>
        <p:txBody>
          <a:bodyPr wrap="none" lIns="0" tIns="0" rIns="0" bIns="0" rtlCol="0" anchor="t"/>
          <a:lstStyle/>
          <a:p>
            <a:pPr marL="0" indent="0" algn="l">
              <a:lnSpc>
                <a:spcPts val="4850"/>
              </a:lnSpc>
              <a:buNone/>
            </a:pPr>
            <a:r>
              <a:rPr lang="en-US" sz="3900" b="1" dirty="0">
                <a:solidFill>
                  <a:srgbClr val="006747"/>
                </a:solidFill>
                <a:latin typeface="Noto Serif SC Bold" pitchFamily="34" charset="0"/>
                <a:ea typeface="Noto Serif SC Bold" pitchFamily="34" charset="-122"/>
                <a:cs typeface="Noto Serif SC Bold" pitchFamily="34" charset="-120"/>
              </a:rPr>
              <a:t>Contextul Regional al Molise</a:t>
            </a:r>
            <a:endParaRPr lang="en-US" sz="3900" dirty="0"/>
          </a:p>
        </p:txBody>
      </p:sp>
      <p:sp>
        <p:nvSpPr>
          <p:cNvPr id="4" name="Text 1"/>
          <p:cNvSpPr/>
          <p:nvPr/>
        </p:nvSpPr>
        <p:spPr>
          <a:xfrm>
            <a:off x="793790" y="4527828"/>
            <a:ext cx="3396258" cy="310158"/>
          </a:xfrm>
          <a:prstGeom prst="rect">
            <a:avLst/>
          </a:prstGeom>
          <a:noFill/>
          <a:ln/>
        </p:spPr>
        <p:txBody>
          <a:bodyPr wrap="none" lIns="0" tIns="0" rIns="0" bIns="0" rtlCol="0" anchor="t"/>
          <a:lstStyle/>
          <a:p>
            <a:pPr marL="0" indent="0" algn="l">
              <a:lnSpc>
                <a:spcPts val="2400"/>
              </a:lnSpc>
              <a:buNone/>
            </a:pPr>
            <a:r>
              <a:rPr lang="en-US" sz="1950" b="1" dirty="0">
                <a:solidFill>
                  <a:srgbClr val="006747"/>
                </a:solidFill>
                <a:latin typeface="Noto Serif SC Bold" pitchFamily="34" charset="0"/>
                <a:ea typeface="Noto Serif SC Bold" pitchFamily="34" charset="-122"/>
                <a:cs typeface="Noto Serif SC Bold" pitchFamily="34" charset="-120"/>
              </a:rPr>
              <a:t>Caracteristici Demografice</a:t>
            </a:r>
            <a:endParaRPr lang="en-US" sz="1950" dirty="0"/>
          </a:p>
        </p:txBody>
      </p:sp>
      <p:sp>
        <p:nvSpPr>
          <p:cNvPr id="5" name="Text 2"/>
          <p:cNvSpPr/>
          <p:nvPr/>
        </p:nvSpPr>
        <p:spPr>
          <a:xfrm>
            <a:off x="793790" y="5036344"/>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Molise reprezintă una dintre cele mai mici și mai puțin populate regiuni din Italia meridională. Profilul său predominant rural și densitatea scăzută a populației contribuie la limitările structurale ale pieței muncii.</a:t>
            </a:r>
            <a:endParaRPr lang="en-US" sz="1550" dirty="0"/>
          </a:p>
        </p:txBody>
      </p:sp>
      <p:sp>
        <p:nvSpPr>
          <p:cNvPr id="6" name="Text 3"/>
          <p:cNvSpPr/>
          <p:nvPr/>
        </p:nvSpPr>
        <p:spPr>
          <a:xfrm>
            <a:off x="793790" y="6485096"/>
            <a:ext cx="6279356" cy="63507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Migrația externă a populației în vârstă de muncă afectează semnificativ dinamica locală a ocupării forței de muncă.</a:t>
            </a:r>
            <a:endParaRPr lang="en-US" sz="1550" dirty="0"/>
          </a:p>
        </p:txBody>
      </p:sp>
      <p:sp>
        <p:nvSpPr>
          <p:cNvPr id="7" name="Text 4"/>
          <p:cNvSpPr/>
          <p:nvPr/>
        </p:nvSpPr>
        <p:spPr>
          <a:xfrm>
            <a:off x="7564874" y="4527828"/>
            <a:ext cx="2665928" cy="310158"/>
          </a:xfrm>
          <a:prstGeom prst="rect">
            <a:avLst/>
          </a:prstGeom>
          <a:noFill/>
          <a:ln/>
        </p:spPr>
        <p:txBody>
          <a:bodyPr wrap="none" lIns="0" tIns="0" rIns="0" bIns="0" rtlCol="0" anchor="t"/>
          <a:lstStyle/>
          <a:p>
            <a:pPr marL="0" indent="0" algn="l">
              <a:lnSpc>
                <a:spcPts val="2400"/>
              </a:lnSpc>
              <a:buNone/>
            </a:pPr>
            <a:r>
              <a:rPr lang="en-US" sz="1950" b="1" dirty="0">
                <a:solidFill>
                  <a:srgbClr val="006747"/>
                </a:solidFill>
                <a:latin typeface="Noto Serif SC Bold" pitchFamily="34" charset="0"/>
                <a:ea typeface="Noto Serif SC Bold" pitchFamily="34" charset="-122"/>
                <a:cs typeface="Noto Serif SC Bold" pitchFamily="34" charset="-120"/>
              </a:rPr>
              <a:t>Structura Economică</a:t>
            </a:r>
            <a:endParaRPr lang="en-US" sz="1950" dirty="0"/>
          </a:p>
        </p:txBody>
      </p:sp>
      <p:sp>
        <p:nvSpPr>
          <p:cNvPr id="8" name="Text 5"/>
          <p:cNvSpPr/>
          <p:nvPr/>
        </p:nvSpPr>
        <p:spPr>
          <a:xfrm>
            <a:off x="7564874" y="5036344"/>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Economia regiunii se bazează substanțial pe agricultura tradițională, cu sectoare industriale și terțiare mai reduse comparativ cu regiunile nordice ale Italiei.</a:t>
            </a:r>
            <a:endParaRPr lang="en-US" sz="1550" dirty="0"/>
          </a:p>
        </p:txBody>
      </p:sp>
      <p:sp>
        <p:nvSpPr>
          <p:cNvPr id="9" name="Text 6"/>
          <p:cNvSpPr/>
          <p:nvPr/>
        </p:nvSpPr>
        <p:spPr>
          <a:xfrm>
            <a:off x="7564874" y="6167557"/>
            <a:ext cx="6279356" cy="63507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Această structură sectorială limitează crearea de locuri de muncă și contribuie la disparitățile regionale în materie de ocupare.</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2143958"/>
            <a:ext cx="10557748" cy="620078"/>
          </a:xfrm>
          <a:prstGeom prst="rect">
            <a:avLst/>
          </a:prstGeom>
          <a:noFill/>
          <a:ln/>
        </p:spPr>
        <p:txBody>
          <a:bodyPr wrap="none" lIns="0" tIns="0" rIns="0" bIns="0" rtlCol="0" anchor="t"/>
          <a:lstStyle/>
          <a:p>
            <a:pPr marL="0" indent="0" algn="l">
              <a:lnSpc>
                <a:spcPts val="4850"/>
              </a:lnSpc>
              <a:buNone/>
            </a:pPr>
            <a:r>
              <a:rPr lang="en-US" sz="3900" b="1" dirty="0">
                <a:solidFill>
                  <a:srgbClr val="006747"/>
                </a:solidFill>
                <a:latin typeface="Noto Serif SC Bold" pitchFamily="34" charset="0"/>
                <a:ea typeface="Noto Serif SC Bold" pitchFamily="34" charset="-122"/>
                <a:cs typeface="Noto Serif SC Bold" pitchFamily="34" charset="-120"/>
              </a:rPr>
              <a:t>Rata Șomajului în Molise: Situația Actuală</a:t>
            </a:r>
            <a:endParaRPr lang="en-US" sz="3900" dirty="0"/>
          </a:p>
        </p:txBody>
      </p:sp>
      <p:sp>
        <p:nvSpPr>
          <p:cNvPr id="3" name="Text 1"/>
          <p:cNvSpPr/>
          <p:nvPr/>
        </p:nvSpPr>
        <p:spPr>
          <a:xfrm>
            <a:off x="793790" y="3260050"/>
            <a:ext cx="4182189" cy="654963"/>
          </a:xfrm>
          <a:prstGeom prst="rect">
            <a:avLst/>
          </a:prstGeom>
          <a:noFill/>
          <a:ln/>
        </p:spPr>
        <p:txBody>
          <a:bodyPr wrap="none" lIns="0" tIns="0" rIns="0" bIns="0" rtlCol="0" anchor="t"/>
          <a:lstStyle/>
          <a:p>
            <a:pPr marL="0" indent="0" algn="ctr">
              <a:lnSpc>
                <a:spcPts val="5150"/>
              </a:lnSpc>
              <a:buNone/>
            </a:pPr>
            <a:r>
              <a:rPr lang="en-US" sz="5150" b="1" dirty="0">
                <a:solidFill>
                  <a:srgbClr val="4B4A4A"/>
                </a:solidFill>
                <a:latin typeface="Noto Serif SC Bold" pitchFamily="34" charset="0"/>
                <a:ea typeface="Noto Serif SC Bold" pitchFamily="34" charset="-122"/>
                <a:cs typeface="Noto Serif SC Bold" pitchFamily="34" charset="-120"/>
              </a:rPr>
              <a:t>9.6%</a:t>
            </a:r>
            <a:endParaRPr lang="en-US" sz="5150" dirty="0"/>
          </a:p>
        </p:txBody>
      </p:sp>
      <p:sp>
        <p:nvSpPr>
          <p:cNvPr id="4" name="Text 2"/>
          <p:cNvSpPr/>
          <p:nvPr/>
        </p:nvSpPr>
        <p:spPr>
          <a:xfrm>
            <a:off x="1644372" y="4163020"/>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Șomaj Molise 2023</a:t>
            </a:r>
            <a:endParaRPr lang="en-US" sz="1950" dirty="0"/>
          </a:p>
        </p:txBody>
      </p:sp>
      <p:sp>
        <p:nvSpPr>
          <p:cNvPr id="5" name="Text 3"/>
          <p:cNvSpPr/>
          <p:nvPr/>
        </p:nvSpPr>
        <p:spPr>
          <a:xfrm>
            <a:off x="793790" y="4592241"/>
            <a:ext cx="4182189" cy="317540"/>
          </a:xfrm>
          <a:prstGeom prst="rect">
            <a:avLst/>
          </a:prstGeom>
          <a:noFill/>
          <a:ln/>
        </p:spPr>
        <p:txBody>
          <a:bodyPr wrap="none" lIns="0" tIns="0" rIns="0" bIns="0" rtlCol="0" anchor="t"/>
          <a:lstStyle/>
          <a:p>
            <a:pPr marL="0" indent="0" algn="ctr">
              <a:lnSpc>
                <a:spcPts val="2500"/>
              </a:lnSpc>
              <a:buNone/>
            </a:pPr>
            <a:r>
              <a:rPr lang="en-US" sz="1550" dirty="0">
                <a:solidFill>
                  <a:srgbClr val="4B4A4A"/>
                </a:solidFill>
                <a:latin typeface="Geist" pitchFamily="34" charset="0"/>
                <a:ea typeface="Geist" pitchFamily="34" charset="-122"/>
                <a:cs typeface="Geist" pitchFamily="34" charset="-120"/>
              </a:rPr>
              <a:t>Conform datelor Eurostat</a:t>
            </a:r>
            <a:endParaRPr lang="en-US" sz="1550" dirty="0"/>
          </a:p>
        </p:txBody>
      </p:sp>
      <p:sp>
        <p:nvSpPr>
          <p:cNvPr id="6" name="Text 4"/>
          <p:cNvSpPr/>
          <p:nvPr/>
        </p:nvSpPr>
        <p:spPr>
          <a:xfrm>
            <a:off x="5223986" y="3260050"/>
            <a:ext cx="4182308" cy="654963"/>
          </a:xfrm>
          <a:prstGeom prst="rect">
            <a:avLst/>
          </a:prstGeom>
          <a:noFill/>
          <a:ln/>
        </p:spPr>
        <p:txBody>
          <a:bodyPr wrap="none" lIns="0" tIns="0" rIns="0" bIns="0" rtlCol="0" anchor="t"/>
          <a:lstStyle/>
          <a:p>
            <a:pPr marL="0" indent="0" algn="ctr">
              <a:lnSpc>
                <a:spcPts val="5150"/>
              </a:lnSpc>
              <a:buNone/>
            </a:pPr>
            <a:r>
              <a:rPr lang="en-US" sz="5150" b="1" dirty="0">
                <a:solidFill>
                  <a:srgbClr val="4B4A4A"/>
                </a:solidFill>
                <a:latin typeface="Noto Serif SC Bold" pitchFamily="34" charset="0"/>
                <a:ea typeface="Noto Serif SC Bold" pitchFamily="34" charset="-122"/>
                <a:cs typeface="Noto Serif SC Bold" pitchFamily="34" charset="-120"/>
              </a:rPr>
              <a:t>7.6%</a:t>
            </a:r>
            <a:endParaRPr lang="en-US" sz="5150" dirty="0"/>
          </a:p>
        </p:txBody>
      </p:sp>
      <p:sp>
        <p:nvSpPr>
          <p:cNvPr id="7" name="Text 5"/>
          <p:cNvSpPr/>
          <p:nvPr/>
        </p:nvSpPr>
        <p:spPr>
          <a:xfrm>
            <a:off x="5916811" y="4163020"/>
            <a:ext cx="2796540" cy="310158"/>
          </a:xfrm>
          <a:prstGeom prst="rect">
            <a:avLst/>
          </a:prstGeom>
          <a:noFill/>
          <a:ln/>
        </p:spPr>
        <p:txBody>
          <a:bodyPr wrap="none" lIns="0" tIns="0" rIns="0" bIns="0" rtlCol="0" anchor="t"/>
          <a:lstStyle/>
          <a:p>
            <a:pPr marL="0" indent="0" algn="ctr">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Media Națională Italia</a:t>
            </a:r>
            <a:endParaRPr lang="en-US" sz="1950" dirty="0"/>
          </a:p>
        </p:txBody>
      </p:sp>
      <p:sp>
        <p:nvSpPr>
          <p:cNvPr id="8" name="Text 6"/>
          <p:cNvSpPr/>
          <p:nvPr/>
        </p:nvSpPr>
        <p:spPr>
          <a:xfrm>
            <a:off x="5223986" y="4592241"/>
            <a:ext cx="4182308" cy="317540"/>
          </a:xfrm>
          <a:prstGeom prst="rect">
            <a:avLst/>
          </a:prstGeom>
          <a:noFill/>
          <a:ln/>
        </p:spPr>
        <p:txBody>
          <a:bodyPr wrap="none" lIns="0" tIns="0" rIns="0" bIns="0" rtlCol="0" anchor="t"/>
          <a:lstStyle/>
          <a:p>
            <a:pPr marL="0" indent="0" algn="ctr">
              <a:lnSpc>
                <a:spcPts val="2500"/>
              </a:lnSpc>
              <a:buNone/>
            </a:pPr>
            <a:r>
              <a:rPr lang="en-US" sz="1550" dirty="0">
                <a:solidFill>
                  <a:srgbClr val="4B4A4A"/>
                </a:solidFill>
                <a:latin typeface="Geist" pitchFamily="34" charset="0"/>
                <a:ea typeface="Geist" pitchFamily="34" charset="-122"/>
                <a:cs typeface="Geist" pitchFamily="34" charset="-120"/>
              </a:rPr>
              <a:t>Pentru comparație în 2023</a:t>
            </a:r>
            <a:endParaRPr lang="en-US" sz="1550" dirty="0"/>
          </a:p>
        </p:txBody>
      </p:sp>
      <p:sp>
        <p:nvSpPr>
          <p:cNvPr id="9" name="Text 7"/>
          <p:cNvSpPr/>
          <p:nvPr/>
        </p:nvSpPr>
        <p:spPr>
          <a:xfrm>
            <a:off x="9654302" y="3260050"/>
            <a:ext cx="4182308" cy="654963"/>
          </a:xfrm>
          <a:prstGeom prst="rect">
            <a:avLst/>
          </a:prstGeom>
          <a:noFill/>
          <a:ln/>
        </p:spPr>
        <p:txBody>
          <a:bodyPr wrap="none" lIns="0" tIns="0" rIns="0" bIns="0" rtlCol="0" anchor="t"/>
          <a:lstStyle/>
          <a:p>
            <a:pPr marL="0" indent="0" algn="ctr">
              <a:lnSpc>
                <a:spcPts val="5150"/>
              </a:lnSpc>
              <a:buNone/>
            </a:pPr>
            <a:r>
              <a:rPr lang="en-US" sz="5150" b="1" dirty="0">
                <a:solidFill>
                  <a:srgbClr val="4B4A4A"/>
                </a:solidFill>
                <a:latin typeface="Noto Serif SC Bold" pitchFamily="34" charset="0"/>
                <a:ea typeface="Noto Serif SC Bold" pitchFamily="34" charset="-122"/>
                <a:cs typeface="Noto Serif SC Bold" pitchFamily="34" charset="-120"/>
              </a:rPr>
              <a:t>+2pp</a:t>
            </a:r>
            <a:endParaRPr lang="en-US" sz="5150" dirty="0"/>
          </a:p>
        </p:txBody>
      </p:sp>
      <p:sp>
        <p:nvSpPr>
          <p:cNvPr id="10" name="Text 8"/>
          <p:cNvSpPr/>
          <p:nvPr/>
        </p:nvSpPr>
        <p:spPr>
          <a:xfrm>
            <a:off x="10483810" y="4163020"/>
            <a:ext cx="2523292" cy="310158"/>
          </a:xfrm>
          <a:prstGeom prst="rect">
            <a:avLst/>
          </a:prstGeom>
          <a:noFill/>
          <a:ln/>
        </p:spPr>
        <p:txBody>
          <a:bodyPr wrap="none" lIns="0" tIns="0" rIns="0" bIns="0" rtlCol="0" anchor="t"/>
          <a:lstStyle/>
          <a:p>
            <a:pPr marL="0" indent="0" algn="ctr">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Diferența Regională</a:t>
            </a:r>
            <a:endParaRPr lang="en-US" sz="1950" dirty="0"/>
          </a:p>
        </p:txBody>
      </p:sp>
      <p:sp>
        <p:nvSpPr>
          <p:cNvPr id="11" name="Text 9"/>
          <p:cNvSpPr/>
          <p:nvPr/>
        </p:nvSpPr>
        <p:spPr>
          <a:xfrm>
            <a:off x="9654302" y="4592241"/>
            <a:ext cx="4182308" cy="317540"/>
          </a:xfrm>
          <a:prstGeom prst="rect">
            <a:avLst/>
          </a:prstGeom>
          <a:noFill/>
          <a:ln/>
        </p:spPr>
        <p:txBody>
          <a:bodyPr wrap="none" lIns="0" tIns="0" rIns="0" bIns="0" rtlCol="0" anchor="t"/>
          <a:lstStyle/>
          <a:p>
            <a:pPr marL="0" indent="0" algn="ctr">
              <a:lnSpc>
                <a:spcPts val="2500"/>
              </a:lnSpc>
              <a:buNone/>
            </a:pPr>
            <a:r>
              <a:rPr lang="en-US" sz="1550" dirty="0">
                <a:solidFill>
                  <a:srgbClr val="4B4A4A"/>
                </a:solidFill>
                <a:latin typeface="Geist" pitchFamily="34" charset="0"/>
                <a:ea typeface="Geist" pitchFamily="34" charset="-122"/>
                <a:cs typeface="Geist" pitchFamily="34" charset="-120"/>
              </a:rPr>
              <a:t>Peste media națională italiană</a:t>
            </a:r>
            <a:endParaRPr lang="en-US" sz="1550" dirty="0"/>
          </a:p>
        </p:txBody>
      </p:sp>
      <p:sp>
        <p:nvSpPr>
          <p:cNvPr id="12" name="Text 10"/>
          <p:cNvSpPr/>
          <p:nvPr/>
        </p:nvSpPr>
        <p:spPr>
          <a:xfrm>
            <a:off x="793790" y="5133023"/>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Rata șomajului din Molise se situează cu aproximativ două puncte procentuale peste media națională italiană, reflectând provocările structurale ale pieței muncii regionale. Această disparitate poziționează Molise printre regiunile cu incidență mai ridicată a lipsei de locuri de muncă, în contrast cu regiuni economice mai dinamice precum Lombardia sau Emilia-Romagna.</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08040" y="349329"/>
            <a:ext cx="6583918" cy="396835"/>
          </a:xfrm>
          <a:prstGeom prst="rect">
            <a:avLst/>
          </a:prstGeom>
          <a:noFill/>
          <a:ln/>
        </p:spPr>
        <p:txBody>
          <a:bodyPr wrap="none" lIns="0" tIns="0" rIns="0" bIns="0" rtlCol="0" anchor="t"/>
          <a:lstStyle/>
          <a:p>
            <a:pPr marL="0" indent="0" algn="l">
              <a:lnSpc>
                <a:spcPts val="3100"/>
              </a:lnSpc>
              <a:buNone/>
            </a:pPr>
            <a:r>
              <a:rPr lang="en-US" sz="2500" b="1" dirty="0">
                <a:solidFill>
                  <a:srgbClr val="006747"/>
                </a:solidFill>
                <a:latin typeface="Noto Serif SC Bold" pitchFamily="34" charset="0"/>
                <a:ea typeface="Noto Serif SC Bold" pitchFamily="34" charset="-122"/>
                <a:cs typeface="Noto Serif SC Bold" pitchFamily="34" charset="-120"/>
              </a:rPr>
              <a:t>Evoluția Istorică a Șomajului (2019-2023)</a:t>
            </a:r>
            <a:endParaRPr lang="en-US" sz="2500" dirty="0"/>
          </a:p>
        </p:txBody>
      </p:sp>
      <p:pic>
        <p:nvPicPr>
          <p:cNvPr id="3" name="Image 0" descr="preencoded.png"/>
          <p:cNvPicPr>
            <a:picLocks noChangeAspect="1"/>
          </p:cNvPicPr>
          <p:nvPr/>
        </p:nvPicPr>
        <p:blipFill>
          <a:blip r:embed="rId3"/>
          <a:stretch>
            <a:fillRect/>
          </a:stretch>
        </p:blipFill>
        <p:spPr>
          <a:xfrm>
            <a:off x="508040" y="1000125"/>
            <a:ext cx="13614321" cy="7623929"/>
          </a:xfrm>
          <a:prstGeom prst="rect">
            <a:avLst/>
          </a:prstGeom>
        </p:spPr>
      </p:pic>
      <p:sp>
        <p:nvSpPr>
          <p:cNvPr id="4" name="Text 1"/>
          <p:cNvSpPr/>
          <p:nvPr/>
        </p:nvSpPr>
        <p:spPr>
          <a:xfrm>
            <a:off x="508040" y="8766929"/>
            <a:ext cx="13614321" cy="406479"/>
          </a:xfrm>
          <a:prstGeom prst="rect">
            <a:avLst/>
          </a:prstGeom>
          <a:noFill/>
          <a:ln/>
        </p:spPr>
        <p:txBody>
          <a:bodyPr wrap="square" lIns="0" tIns="0" rIns="0" bIns="0" rtlCol="0" anchor="t"/>
          <a:lstStyle/>
          <a:p>
            <a:pPr marL="0" indent="0" algn="l">
              <a:lnSpc>
                <a:spcPts val="1600"/>
              </a:lnSpc>
              <a:buNone/>
            </a:pPr>
            <a:r>
              <a:rPr lang="en-US" sz="1000" dirty="0">
                <a:solidFill>
                  <a:srgbClr val="4B4A4A"/>
                </a:solidFill>
                <a:latin typeface="Geist" pitchFamily="34" charset="0"/>
                <a:ea typeface="Geist" pitchFamily="34" charset="-122"/>
                <a:cs typeface="Geist" pitchFamily="34" charset="-120"/>
              </a:rPr>
              <a:t>Datele comparative relevă fluctuații semnificative ale ratei șomajului în Molise pe parcursul ultimilor cinci ani. Se observă o tendință moderată de scădere după perturbările pieței muncii cauzate de pandemia COVID-19, cu o reducere de la 12% în 2019 la 9,6% în 2023.</a:t>
            </a:r>
            <a:endParaRPr lang="en-US" sz="1000" dirty="0"/>
          </a:p>
        </p:txBody>
      </p:sp>
      <p:sp>
        <p:nvSpPr>
          <p:cNvPr id="5" name="Text 2"/>
          <p:cNvSpPr/>
          <p:nvPr/>
        </p:nvSpPr>
        <p:spPr>
          <a:xfrm>
            <a:off x="508040" y="9316283"/>
            <a:ext cx="13614321" cy="203240"/>
          </a:xfrm>
          <a:prstGeom prst="rect">
            <a:avLst/>
          </a:prstGeom>
          <a:noFill/>
          <a:ln/>
        </p:spPr>
        <p:txBody>
          <a:bodyPr wrap="none" lIns="0" tIns="0" rIns="0" bIns="0" rtlCol="0" anchor="t"/>
          <a:lstStyle/>
          <a:p>
            <a:pPr marL="0" indent="0" algn="l">
              <a:lnSpc>
                <a:spcPts val="1600"/>
              </a:lnSpc>
              <a:buNone/>
            </a:pPr>
            <a:r>
              <a:rPr lang="en-US" sz="1000" dirty="0">
                <a:solidFill>
                  <a:srgbClr val="4B4A4A"/>
                </a:solidFill>
                <a:latin typeface="Geist" pitchFamily="34" charset="0"/>
                <a:ea typeface="Geist" pitchFamily="34" charset="-122"/>
                <a:cs typeface="Geist" pitchFamily="34" charset="-120"/>
              </a:rPr>
              <a:t>Cu toate acestea, nivelurile rămân ridicate comparativ cu traiectoria generală a șomajului din Italia, indicând persistența provocărilor structurale regionale în domeniul ocupării forței de muncă.</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1899642"/>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006747"/>
                </a:solidFill>
                <a:latin typeface="Noto Serif SC Bold" pitchFamily="34" charset="0"/>
                <a:ea typeface="Noto Serif SC Bold" pitchFamily="34" charset="-122"/>
                <a:cs typeface="Noto Serif SC Bold" pitchFamily="34" charset="-120"/>
              </a:rPr>
              <a:t>Variabilitate pe Termen Scurt și Context 2024</a:t>
            </a:r>
            <a:endParaRPr lang="en-US" sz="3900" dirty="0"/>
          </a:p>
        </p:txBody>
      </p:sp>
      <p:sp>
        <p:nvSpPr>
          <p:cNvPr id="4" name="Text 1"/>
          <p:cNvSpPr/>
          <p:nvPr/>
        </p:nvSpPr>
        <p:spPr>
          <a:xfrm>
            <a:off x="1091446" y="3660696"/>
            <a:ext cx="7258764" cy="95261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Rapoartele media regionale și estimările bazate pe date ISTAT din 2024 evidențiază o volatilitate pe termen scurt, cu rate ale șomajului ajungând la aproximativ 11% în anumite perioade din prima parte a anului 2024.</a:t>
            </a:r>
            <a:endParaRPr lang="en-US" sz="1550" dirty="0"/>
          </a:p>
        </p:txBody>
      </p:sp>
      <p:sp>
        <p:nvSpPr>
          <p:cNvPr id="5" name="Shape 2"/>
          <p:cNvSpPr/>
          <p:nvPr/>
        </p:nvSpPr>
        <p:spPr>
          <a:xfrm>
            <a:off x="793790" y="3437453"/>
            <a:ext cx="22860" cy="1399103"/>
          </a:xfrm>
          <a:prstGeom prst="rect">
            <a:avLst/>
          </a:prstGeom>
          <a:solidFill>
            <a:srgbClr val="006747"/>
          </a:solidFill>
          <a:ln/>
        </p:spPr>
      </p:sp>
      <p:sp>
        <p:nvSpPr>
          <p:cNvPr id="6" name="Text 3"/>
          <p:cNvSpPr/>
          <p:nvPr/>
        </p:nvSpPr>
        <p:spPr>
          <a:xfrm>
            <a:off x="793790" y="5059799"/>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Această variabilitate lunară reflectă sensibilitatea pieței muncii din Molise la factorii sezonieri, cicluri economice și modificări în politicile active de ocupare. Fluctuațiile sugerează necesitatea unor intervenții continue și adaptabile pentru stabilizarea ocupării forței de muncă în regiune.</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1459230"/>
            <a:ext cx="10766703" cy="620078"/>
          </a:xfrm>
          <a:prstGeom prst="rect">
            <a:avLst/>
          </a:prstGeom>
          <a:noFill/>
          <a:ln/>
        </p:spPr>
        <p:txBody>
          <a:bodyPr wrap="none" lIns="0" tIns="0" rIns="0" bIns="0" rtlCol="0" anchor="t"/>
          <a:lstStyle/>
          <a:p>
            <a:pPr marL="0" indent="0" algn="l">
              <a:lnSpc>
                <a:spcPts val="4850"/>
              </a:lnSpc>
              <a:buNone/>
            </a:pPr>
            <a:r>
              <a:rPr lang="en-US" sz="3900" b="1" dirty="0">
                <a:solidFill>
                  <a:srgbClr val="006747"/>
                </a:solidFill>
                <a:latin typeface="Noto Serif SC Bold" pitchFamily="34" charset="0"/>
                <a:ea typeface="Noto Serif SC Bold" pitchFamily="34" charset="-122"/>
                <a:cs typeface="Noto Serif SC Bold" pitchFamily="34" charset="-120"/>
              </a:rPr>
              <a:t>Caracteristici Structurale ale Pieței Muncii</a:t>
            </a:r>
            <a:endParaRPr lang="en-US" sz="3900" dirty="0"/>
          </a:p>
        </p:txBody>
      </p:sp>
      <p:sp>
        <p:nvSpPr>
          <p:cNvPr id="3" name="Shape 1"/>
          <p:cNvSpPr/>
          <p:nvPr/>
        </p:nvSpPr>
        <p:spPr>
          <a:xfrm>
            <a:off x="793790" y="2476143"/>
            <a:ext cx="4215289" cy="4294227"/>
          </a:xfrm>
          <a:prstGeom prst="roundRect">
            <a:avLst>
              <a:gd name="adj" fmla="val 4238"/>
            </a:avLst>
          </a:prstGeom>
          <a:solidFill>
            <a:srgbClr val="D1EFE4"/>
          </a:solidFill>
          <a:ln w="7620">
            <a:solidFill>
              <a:srgbClr val="B7D5CA"/>
            </a:solidFill>
            <a:prstDash val="solid"/>
          </a:ln>
        </p:spPr>
      </p:sp>
      <p:sp>
        <p:nvSpPr>
          <p:cNvPr id="4" name="Shape 2"/>
          <p:cNvSpPr/>
          <p:nvPr/>
        </p:nvSpPr>
        <p:spPr>
          <a:xfrm>
            <a:off x="999768" y="2682121"/>
            <a:ext cx="595313" cy="595313"/>
          </a:xfrm>
          <a:prstGeom prst="roundRect">
            <a:avLst>
              <a:gd name="adj" fmla="val 15358451"/>
            </a:avLst>
          </a:prstGeom>
          <a:solidFill>
            <a:srgbClr val="006747"/>
          </a:solidFill>
          <a:ln/>
        </p:spPr>
      </p:sp>
      <p:pic>
        <p:nvPicPr>
          <p:cNvPr id="5"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163479" y="2845713"/>
            <a:ext cx="267891" cy="267891"/>
          </a:xfrm>
          <a:prstGeom prst="rect">
            <a:avLst/>
          </a:prstGeom>
        </p:spPr>
      </p:pic>
      <p:sp>
        <p:nvSpPr>
          <p:cNvPr id="6" name="Text 3"/>
          <p:cNvSpPr/>
          <p:nvPr/>
        </p:nvSpPr>
        <p:spPr>
          <a:xfrm>
            <a:off x="999768" y="3475792"/>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Șomajul Tinerilor</a:t>
            </a:r>
            <a:endParaRPr lang="en-US" sz="1950" dirty="0"/>
          </a:p>
        </p:txBody>
      </p:sp>
      <p:sp>
        <p:nvSpPr>
          <p:cNvPr id="7" name="Text 4"/>
          <p:cNvSpPr/>
          <p:nvPr/>
        </p:nvSpPr>
        <p:spPr>
          <a:xfrm>
            <a:off x="999768" y="3905012"/>
            <a:ext cx="3803333" cy="127015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La fel ca în majoritatea regiunilor din sudul Italiei, șomajul în rândul tinerilor din Molise este semnificativ mai ridicat decât șomajul general.</a:t>
            </a:r>
            <a:endParaRPr lang="en-US" sz="1550" dirty="0"/>
          </a:p>
        </p:txBody>
      </p:sp>
      <p:sp>
        <p:nvSpPr>
          <p:cNvPr id="8" name="Text 5"/>
          <p:cNvSpPr/>
          <p:nvPr/>
        </p:nvSpPr>
        <p:spPr>
          <a:xfrm>
            <a:off x="999768" y="5294233"/>
            <a:ext cx="3803333" cy="127015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Această situație rezultă din dezechilibre între educație, competențe și cererea de muncă, precum și din subdezvoltarea economică regională.</a:t>
            </a:r>
            <a:endParaRPr lang="en-US" sz="1550" dirty="0"/>
          </a:p>
        </p:txBody>
      </p:sp>
      <p:sp>
        <p:nvSpPr>
          <p:cNvPr id="9" name="Shape 6"/>
          <p:cNvSpPr/>
          <p:nvPr/>
        </p:nvSpPr>
        <p:spPr>
          <a:xfrm>
            <a:off x="5207437" y="2476143"/>
            <a:ext cx="4215408" cy="4294227"/>
          </a:xfrm>
          <a:prstGeom prst="roundRect">
            <a:avLst>
              <a:gd name="adj" fmla="val 4237"/>
            </a:avLst>
          </a:prstGeom>
          <a:solidFill>
            <a:srgbClr val="D1EFE4"/>
          </a:solidFill>
          <a:ln w="7620">
            <a:solidFill>
              <a:srgbClr val="B7D5CA"/>
            </a:solidFill>
            <a:prstDash val="solid"/>
          </a:ln>
        </p:spPr>
      </p:sp>
      <p:sp>
        <p:nvSpPr>
          <p:cNvPr id="10" name="Shape 7"/>
          <p:cNvSpPr/>
          <p:nvPr/>
        </p:nvSpPr>
        <p:spPr>
          <a:xfrm>
            <a:off x="5413415" y="2682121"/>
            <a:ext cx="595313" cy="595313"/>
          </a:xfrm>
          <a:prstGeom prst="roundRect">
            <a:avLst>
              <a:gd name="adj" fmla="val 15358451"/>
            </a:avLst>
          </a:prstGeom>
          <a:solidFill>
            <a:srgbClr val="006747"/>
          </a:solidFill>
          <a:ln/>
        </p:spPr>
      </p:sp>
      <p:pic>
        <p:nvPicPr>
          <p:cNvPr id="11" name="Image 1" descr="preencoded.png"/>
          <p:cNvPicPr>
            <a:picLocks noChangeAspect="1"/>
          </p:cNvPicPr>
          <p:nvPr/>
        </p:nvPicPr>
        <p:blipFill>
          <a:blip r:embed="rId3">
            <a:extLst>
              <a:ext uri="{96DAC541-7B7A-43D3-8B79-37D633B846F1}">
                <asvg:svgBlip xmlns:asvg="http://schemas.microsoft.com/office/drawing/2016/SVG/main" xmlns="" r:embed="rId5"/>
              </a:ext>
            </a:extLst>
          </a:blip>
          <a:stretch>
            <a:fillRect/>
          </a:stretch>
        </p:blipFill>
        <p:spPr>
          <a:xfrm>
            <a:off x="5577126" y="2845713"/>
            <a:ext cx="267891" cy="267891"/>
          </a:xfrm>
          <a:prstGeom prst="rect">
            <a:avLst/>
          </a:prstGeom>
        </p:spPr>
      </p:pic>
      <p:sp>
        <p:nvSpPr>
          <p:cNvPr id="12" name="Text 8"/>
          <p:cNvSpPr/>
          <p:nvPr/>
        </p:nvSpPr>
        <p:spPr>
          <a:xfrm>
            <a:off x="5413415" y="3475792"/>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Disparități de Gen</a:t>
            </a:r>
            <a:endParaRPr lang="en-US" sz="1950" dirty="0"/>
          </a:p>
        </p:txBody>
      </p:sp>
      <p:sp>
        <p:nvSpPr>
          <p:cNvPr id="13" name="Text 9"/>
          <p:cNvSpPr/>
          <p:nvPr/>
        </p:nvSpPr>
        <p:spPr>
          <a:xfrm>
            <a:off x="5413415" y="3905012"/>
            <a:ext cx="3803452" cy="1905238"/>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Profilurile statistice subliniază rate de ocupare mai scăzute în rândul femeilor comparativ cu bărbații, în conformitate cu decalajele socio-economice de gen documentate istoric în contextul sud-european.</a:t>
            </a:r>
            <a:endParaRPr lang="en-US" sz="1550" dirty="0"/>
          </a:p>
        </p:txBody>
      </p:sp>
      <p:sp>
        <p:nvSpPr>
          <p:cNvPr id="14" name="Text 10"/>
          <p:cNvSpPr/>
          <p:nvPr/>
        </p:nvSpPr>
        <p:spPr>
          <a:xfrm>
            <a:off x="5413415" y="5929313"/>
            <a:ext cx="3803452" cy="63507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Participarea forței de muncă feminine rămâne sub media italiană.</a:t>
            </a:r>
            <a:endParaRPr lang="en-US" sz="1550" dirty="0"/>
          </a:p>
        </p:txBody>
      </p:sp>
      <p:sp>
        <p:nvSpPr>
          <p:cNvPr id="15" name="Shape 11"/>
          <p:cNvSpPr/>
          <p:nvPr/>
        </p:nvSpPr>
        <p:spPr>
          <a:xfrm>
            <a:off x="9621203" y="2476143"/>
            <a:ext cx="4215289" cy="4294227"/>
          </a:xfrm>
          <a:prstGeom prst="roundRect">
            <a:avLst>
              <a:gd name="adj" fmla="val 4238"/>
            </a:avLst>
          </a:prstGeom>
          <a:solidFill>
            <a:srgbClr val="D1EFE4"/>
          </a:solidFill>
          <a:ln w="7620">
            <a:solidFill>
              <a:srgbClr val="B7D5CA"/>
            </a:solidFill>
            <a:prstDash val="solid"/>
          </a:ln>
        </p:spPr>
      </p:sp>
      <p:sp>
        <p:nvSpPr>
          <p:cNvPr id="16" name="Shape 12"/>
          <p:cNvSpPr/>
          <p:nvPr/>
        </p:nvSpPr>
        <p:spPr>
          <a:xfrm>
            <a:off x="9827181" y="2682121"/>
            <a:ext cx="595313" cy="595313"/>
          </a:xfrm>
          <a:prstGeom prst="roundRect">
            <a:avLst>
              <a:gd name="adj" fmla="val 15358451"/>
            </a:avLst>
          </a:prstGeom>
          <a:solidFill>
            <a:srgbClr val="006747"/>
          </a:solidFill>
          <a:ln/>
        </p:spPr>
      </p:sp>
      <p:pic>
        <p:nvPicPr>
          <p:cNvPr id="17" name="Image 2" descr="preencoded.png"/>
          <p:cNvPicPr>
            <a:picLocks noChangeAspect="1"/>
          </p:cNvPicPr>
          <p:nvPr/>
        </p:nvPicPr>
        <p:blipFill>
          <a:blip r:embed="rId3">
            <a:extLst>
              <a:ext uri="{96DAC541-7B7A-43D3-8B79-37D633B846F1}">
                <asvg:svgBlip xmlns:asvg="http://schemas.microsoft.com/office/drawing/2016/SVG/main" xmlns="" r:embed="rId6"/>
              </a:ext>
            </a:extLst>
          </a:blip>
          <a:stretch>
            <a:fillRect/>
          </a:stretch>
        </p:blipFill>
        <p:spPr>
          <a:xfrm>
            <a:off x="9990892" y="2845713"/>
            <a:ext cx="267891" cy="267891"/>
          </a:xfrm>
          <a:prstGeom prst="rect">
            <a:avLst/>
          </a:prstGeom>
        </p:spPr>
      </p:pic>
      <p:sp>
        <p:nvSpPr>
          <p:cNvPr id="18" name="Text 13"/>
          <p:cNvSpPr/>
          <p:nvPr/>
        </p:nvSpPr>
        <p:spPr>
          <a:xfrm>
            <a:off x="9827181" y="3475792"/>
            <a:ext cx="3374231"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Nepotriviri de Competențe</a:t>
            </a:r>
            <a:endParaRPr lang="en-US" sz="1950" dirty="0"/>
          </a:p>
        </p:txBody>
      </p:sp>
      <p:sp>
        <p:nvSpPr>
          <p:cNvPr id="19" name="Text 14"/>
          <p:cNvSpPr/>
          <p:nvPr/>
        </p:nvSpPr>
        <p:spPr>
          <a:xfrm>
            <a:off x="9827181" y="3905012"/>
            <a:ext cx="3803333" cy="127015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Există dezechilibre persistente între calificările educaționale ale forței de muncă și cerințele pieței, contribuind la șomaj structural.</a:t>
            </a:r>
            <a:endParaRPr lang="en-US" sz="1550" dirty="0"/>
          </a:p>
        </p:txBody>
      </p:sp>
      <p:sp>
        <p:nvSpPr>
          <p:cNvPr id="20" name="Text 15"/>
          <p:cNvSpPr/>
          <p:nvPr/>
        </p:nvSpPr>
        <p:spPr>
          <a:xfrm>
            <a:off x="9827181" y="5294233"/>
            <a:ext cx="3803333" cy="95261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Sectoarele tradiționale nu pot absorbi complet forța de muncă educată, generând migrație către alte regiuni.</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760720" cy="8229600"/>
          </a:xfrm>
          <a:prstGeom prst="rect">
            <a:avLst/>
          </a:prstGeom>
        </p:spPr>
      </p:pic>
      <p:sp>
        <p:nvSpPr>
          <p:cNvPr id="3" name="Text 0"/>
          <p:cNvSpPr/>
          <p:nvPr/>
        </p:nvSpPr>
        <p:spPr>
          <a:xfrm>
            <a:off x="6280190" y="836771"/>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006747"/>
                </a:solidFill>
                <a:latin typeface="Noto Serif SC Bold" pitchFamily="34" charset="0"/>
                <a:ea typeface="Noto Serif SC Bold" pitchFamily="34" charset="-122"/>
                <a:cs typeface="Noto Serif SC Bold" pitchFamily="34" charset="-120"/>
              </a:rPr>
              <a:t>Comparație cu Alte Regiuni Italiene</a:t>
            </a:r>
            <a:endParaRPr lang="en-US" sz="3900" dirty="0"/>
          </a:p>
        </p:txBody>
      </p:sp>
      <p:sp>
        <p:nvSpPr>
          <p:cNvPr id="4" name="Text 1"/>
          <p:cNvSpPr/>
          <p:nvPr/>
        </p:nvSpPr>
        <p:spPr>
          <a:xfrm>
            <a:off x="6280190" y="2572941"/>
            <a:ext cx="2169200" cy="310158"/>
          </a:xfrm>
          <a:prstGeom prst="rect">
            <a:avLst/>
          </a:prstGeom>
          <a:noFill/>
          <a:ln/>
        </p:spPr>
        <p:txBody>
          <a:bodyPr wrap="none" lIns="0" tIns="0" rIns="0" bIns="0" rtlCol="0" anchor="t"/>
          <a:lstStyle/>
          <a:p>
            <a:pPr marL="0" indent="0" algn="l">
              <a:lnSpc>
                <a:spcPts val="2400"/>
              </a:lnSpc>
              <a:buNone/>
            </a:pPr>
            <a:r>
              <a:rPr lang="en-US" sz="1950" b="1" dirty="0">
                <a:solidFill>
                  <a:srgbClr val="006747"/>
                </a:solidFill>
                <a:latin typeface="Noto Serif SC Bold" pitchFamily="34" charset="0"/>
                <a:ea typeface="Noto Serif SC Bold" pitchFamily="34" charset="-122"/>
                <a:cs typeface="Noto Serif SC Bold" pitchFamily="34" charset="-120"/>
              </a:rPr>
              <a:t>Regiuni Nordice</a:t>
            </a:r>
            <a:endParaRPr lang="en-US" sz="1950" dirty="0"/>
          </a:p>
        </p:txBody>
      </p:sp>
      <p:sp>
        <p:nvSpPr>
          <p:cNvPr id="5" name="Text 2"/>
          <p:cNvSpPr/>
          <p:nvPr/>
        </p:nvSpPr>
        <p:spPr>
          <a:xfrm>
            <a:off x="6280190" y="3081457"/>
            <a:ext cx="2169200"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4B4A4A"/>
                </a:solidFill>
                <a:latin typeface="Geist" pitchFamily="34" charset="0"/>
                <a:ea typeface="Geist" pitchFamily="34" charset="-122"/>
                <a:cs typeface="Geist" pitchFamily="34" charset="-120"/>
              </a:rPr>
              <a:t>Lombardia: ~5,2% șomaj</a:t>
            </a:r>
            <a:endParaRPr lang="en-US" sz="1550" dirty="0"/>
          </a:p>
        </p:txBody>
      </p:sp>
      <p:sp>
        <p:nvSpPr>
          <p:cNvPr id="6" name="Text 3"/>
          <p:cNvSpPr/>
          <p:nvPr/>
        </p:nvSpPr>
        <p:spPr>
          <a:xfrm>
            <a:off x="6280190" y="3785949"/>
            <a:ext cx="2169200"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4B4A4A"/>
                </a:solidFill>
                <a:latin typeface="Geist" pitchFamily="34" charset="0"/>
                <a:ea typeface="Geist" pitchFamily="34" charset="-122"/>
                <a:cs typeface="Geist" pitchFamily="34" charset="-120"/>
              </a:rPr>
              <a:t>Emilia-Romagna: ~4,8% șomaj</a:t>
            </a:r>
            <a:endParaRPr lang="en-US" sz="1550" dirty="0"/>
          </a:p>
        </p:txBody>
      </p:sp>
      <p:sp>
        <p:nvSpPr>
          <p:cNvPr id="7" name="Text 4"/>
          <p:cNvSpPr/>
          <p:nvPr/>
        </p:nvSpPr>
        <p:spPr>
          <a:xfrm>
            <a:off x="6280190" y="4490442"/>
            <a:ext cx="2169200"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4B4A4A"/>
                </a:solidFill>
                <a:latin typeface="Geist" pitchFamily="34" charset="0"/>
                <a:ea typeface="Geist" pitchFamily="34" charset="-122"/>
                <a:cs typeface="Geist" pitchFamily="34" charset="-120"/>
              </a:rPr>
              <a:t>Economii dinamice și diversificate</a:t>
            </a:r>
            <a:endParaRPr lang="en-US" sz="1550" dirty="0"/>
          </a:p>
        </p:txBody>
      </p:sp>
      <p:sp>
        <p:nvSpPr>
          <p:cNvPr id="8" name="Text 5"/>
          <p:cNvSpPr/>
          <p:nvPr/>
        </p:nvSpPr>
        <p:spPr>
          <a:xfrm>
            <a:off x="6280190" y="5194935"/>
            <a:ext cx="2169200"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4B4A4A"/>
                </a:solidFill>
                <a:latin typeface="Geist" pitchFamily="34" charset="0"/>
                <a:ea typeface="Geist" pitchFamily="34" charset="-122"/>
                <a:cs typeface="Geist" pitchFamily="34" charset="-120"/>
              </a:rPr>
              <a:t>Sectoare industriale puternice</a:t>
            </a:r>
            <a:endParaRPr lang="en-US" sz="1550" dirty="0"/>
          </a:p>
        </p:txBody>
      </p:sp>
      <p:sp>
        <p:nvSpPr>
          <p:cNvPr id="9" name="Text 6"/>
          <p:cNvSpPr/>
          <p:nvPr/>
        </p:nvSpPr>
        <p:spPr>
          <a:xfrm>
            <a:off x="8941118" y="2572941"/>
            <a:ext cx="2169200" cy="310158"/>
          </a:xfrm>
          <a:prstGeom prst="rect">
            <a:avLst/>
          </a:prstGeom>
          <a:noFill/>
          <a:ln/>
        </p:spPr>
        <p:txBody>
          <a:bodyPr wrap="none" lIns="0" tIns="0" rIns="0" bIns="0" rtlCol="0" anchor="t"/>
          <a:lstStyle/>
          <a:p>
            <a:pPr marL="0" indent="0" algn="l">
              <a:lnSpc>
                <a:spcPts val="2400"/>
              </a:lnSpc>
              <a:buNone/>
            </a:pPr>
            <a:r>
              <a:rPr lang="en-US" sz="1950" b="1" dirty="0">
                <a:solidFill>
                  <a:srgbClr val="006747"/>
                </a:solidFill>
                <a:latin typeface="Noto Serif SC Bold" pitchFamily="34" charset="0"/>
                <a:ea typeface="Noto Serif SC Bold" pitchFamily="34" charset="-122"/>
                <a:cs typeface="Noto Serif SC Bold" pitchFamily="34" charset="-120"/>
              </a:rPr>
              <a:t>Molise</a:t>
            </a:r>
            <a:endParaRPr lang="en-US" sz="1950" dirty="0"/>
          </a:p>
        </p:txBody>
      </p:sp>
      <p:sp>
        <p:nvSpPr>
          <p:cNvPr id="10" name="Text 7"/>
          <p:cNvSpPr/>
          <p:nvPr/>
        </p:nvSpPr>
        <p:spPr>
          <a:xfrm>
            <a:off x="8941118" y="3081457"/>
            <a:ext cx="2169200"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4B4A4A"/>
                </a:solidFill>
                <a:latin typeface="Geist" pitchFamily="34" charset="0"/>
                <a:ea typeface="Geist" pitchFamily="34" charset="-122"/>
                <a:cs typeface="Geist" pitchFamily="34" charset="-120"/>
              </a:rPr>
              <a:t>Rata șomajului: ~9,6%</a:t>
            </a:r>
            <a:endParaRPr lang="en-US" sz="1550" dirty="0"/>
          </a:p>
        </p:txBody>
      </p:sp>
      <p:sp>
        <p:nvSpPr>
          <p:cNvPr id="11" name="Text 8"/>
          <p:cNvSpPr/>
          <p:nvPr/>
        </p:nvSpPr>
        <p:spPr>
          <a:xfrm>
            <a:off x="8941118" y="3785949"/>
            <a:ext cx="2169200" cy="95261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4B4A4A"/>
                </a:solidFill>
                <a:latin typeface="Geist" pitchFamily="34" charset="0"/>
                <a:ea typeface="Geist" pitchFamily="34" charset="-122"/>
                <a:cs typeface="Geist" pitchFamily="34" charset="-120"/>
              </a:rPr>
              <a:t>Economie predominant agricolă</a:t>
            </a:r>
            <a:endParaRPr lang="en-US" sz="1550" dirty="0"/>
          </a:p>
        </p:txBody>
      </p:sp>
      <p:sp>
        <p:nvSpPr>
          <p:cNvPr id="12" name="Text 9"/>
          <p:cNvSpPr/>
          <p:nvPr/>
        </p:nvSpPr>
        <p:spPr>
          <a:xfrm>
            <a:off x="8941118" y="4807982"/>
            <a:ext cx="2169200"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4B4A4A"/>
                </a:solidFill>
                <a:latin typeface="Geist" pitchFamily="34" charset="0"/>
                <a:ea typeface="Geist" pitchFamily="34" charset="-122"/>
                <a:cs typeface="Geist" pitchFamily="34" charset="-120"/>
              </a:rPr>
              <a:t>Sectoare secundare limitate</a:t>
            </a:r>
            <a:endParaRPr lang="en-US" sz="1550" dirty="0"/>
          </a:p>
        </p:txBody>
      </p:sp>
      <p:sp>
        <p:nvSpPr>
          <p:cNvPr id="13" name="Text 10"/>
          <p:cNvSpPr/>
          <p:nvPr/>
        </p:nvSpPr>
        <p:spPr>
          <a:xfrm>
            <a:off x="8941118" y="5512475"/>
            <a:ext cx="2169200"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4B4A4A"/>
                </a:solidFill>
                <a:latin typeface="Geist" pitchFamily="34" charset="0"/>
                <a:ea typeface="Geist" pitchFamily="34" charset="-122"/>
                <a:cs typeface="Geist" pitchFamily="34" charset="-120"/>
              </a:rPr>
              <a:t>Migrație externă ridicată</a:t>
            </a:r>
            <a:endParaRPr lang="en-US" sz="1550" dirty="0"/>
          </a:p>
        </p:txBody>
      </p:sp>
      <p:sp>
        <p:nvSpPr>
          <p:cNvPr id="14" name="Text 11"/>
          <p:cNvSpPr/>
          <p:nvPr/>
        </p:nvSpPr>
        <p:spPr>
          <a:xfrm>
            <a:off x="11602045" y="2572941"/>
            <a:ext cx="2249567" cy="620316"/>
          </a:xfrm>
          <a:prstGeom prst="rect">
            <a:avLst/>
          </a:prstGeom>
          <a:noFill/>
          <a:ln/>
        </p:spPr>
        <p:txBody>
          <a:bodyPr wrap="square" lIns="0" tIns="0" rIns="0" bIns="0" rtlCol="0" anchor="t"/>
          <a:lstStyle/>
          <a:p>
            <a:pPr marL="0" indent="0" algn="l">
              <a:lnSpc>
                <a:spcPts val="2400"/>
              </a:lnSpc>
              <a:buNone/>
            </a:pPr>
            <a:r>
              <a:rPr lang="en-US" sz="1950" b="1" dirty="0">
                <a:solidFill>
                  <a:srgbClr val="006747"/>
                </a:solidFill>
                <a:latin typeface="Noto Serif SC Bold" pitchFamily="34" charset="0"/>
                <a:ea typeface="Noto Serif SC Bold" pitchFamily="34" charset="-122"/>
                <a:cs typeface="Noto Serif SC Bold" pitchFamily="34" charset="-120"/>
              </a:rPr>
              <a:t>Alte Regiuni Sudice</a:t>
            </a:r>
            <a:endParaRPr lang="en-US" sz="1950" dirty="0"/>
          </a:p>
        </p:txBody>
      </p:sp>
      <p:sp>
        <p:nvSpPr>
          <p:cNvPr id="15" name="Text 12"/>
          <p:cNvSpPr/>
          <p:nvPr/>
        </p:nvSpPr>
        <p:spPr>
          <a:xfrm>
            <a:off x="11602045" y="3391614"/>
            <a:ext cx="2249567"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4B4A4A"/>
                </a:solidFill>
                <a:latin typeface="Geist" pitchFamily="34" charset="0"/>
                <a:ea typeface="Geist" pitchFamily="34" charset="-122"/>
                <a:cs typeface="Geist" pitchFamily="34" charset="-120"/>
              </a:rPr>
              <a:t>Campania: ~15,8% șomaj</a:t>
            </a:r>
            <a:endParaRPr lang="en-US" sz="1550" dirty="0"/>
          </a:p>
        </p:txBody>
      </p:sp>
      <p:sp>
        <p:nvSpPr>
          <p:cNvPr id="16" name="Text 13"/>
          <p:cNvSpPr/>
          <p:nvPr/>
        </p:nvSpPr>
        <p:spPr>
          <a:xfrm>
            <a:off x="11602045" y="4096107"/>
            <a:ext cx="2249567"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B4A4A"/>
                </a:solidFill>
                <a:latin typeface="Geist" pitchFamily="34" charset="0"/>
                <a:ea typeface="Geist" pitchFamily="34" charset="-122"/>
                <a:cs typeface="Geist" pitchFamily="34" charset="-120"/>
              </a:rPr>
              <a:t>Puglia: ~13,4% șomaj</a:t>
            </a:r>
            <a:endParaRPr lang="en-US" sz="1550" dirty="0"/>
          </a:p>
        </p:txBody>
      </p:sp>
      <p:sp>
        <p:nvSpPr>
          <p:cNvPr id="17" name="Text 14"/>
          <p:cNvSpPr/>
          <p:nvPr/>
        </p:nvSpPr>
        <p:spPr>
          <a:xfrm>
            <a:off x="11602045" y="4483060"/>
            <a:ext cx="2249567"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4B4A4A"/>
                </a:solidFill>
                <a:latin typeface="Geist" pitchFamily="34" charset="0"/>
                <a:ea typeface="Geist" pitchFamily="34" charset="-122"/>
                <a:cs typeface="Geist" pitchFamily="34" charset="-120"/>
              </a:rPr>
              <a:t>Provocări structurale similare</a:t>
            </a:r>
            <a:endParaRPr lang="en-US" sz="1550" dirty="0"/>
          </a:p>
        </p:txBody>
      </p:sp>
      <p:sp>
        <p:nvSpPr>
          <p:cNvPr id="18" name="Text 15"/>
          <p:cNvSpPr/>
          <p:nvPr/>
        </p:nvSpPr>
        <p:spPr>
          <a:xfrm>
            <a:off x="11602045" y="5187553"/>
            <a:ext cx="2249567"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B4A4A"/>
                </a:solidFill>
                <a:latin typeface="Geist" pitchFamily="34" charset="0"/>
                <a:ea typeface="Geist" pitchFamily="34" charset="-122"/>
                <a:cs typeface="Geist" pitchFamily="34" charset="-120"/>
              </a:rPr>
              <a:t>Mezzogiorno italian</a:t>
            </a:r>
            <a:endParaRPr lang="en-US" sz="1550" dirty="0"/>
          </a:p>
        </p:txBody>
      </p:sp>
      <p:sp>
        <p:nvSpPr>
          <p:cNvPr id="19" name="Text 16"/>
          <p:cNvSpPr/>
          <p:nvPr/>
        </p:nvSpPr>
        <p:spPr>
          <a:xfrm>
            <a:off x="6280190" y="6440210"/>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Molise se situează într-o poziție intermediară între regiunile prospere ale nordului și celelalte regiuni din sudul Italiei, reflectând caracteristicile distinctive ale pieței sale muncii.</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1089660"/>
            <a:ext cx="9223653" cy="620078"/>
          </a:xfrm>
          <a:prstGeom prst="rect">
            <a:avLst/>
          </a:prstGeom>
          <a:noFill/>
          <a:ln/>
        </p:spPr>
        <p:txBody>
          <a:bodyPr wrap="none" lIns="0" tIns="0" rIns="0" bIns="0" rtlCol="0" anchor="t"/>
          <a:lstStyle/>
          <a:p>
            <a:pPr marL="0" indent="0" algn="l">
              <a:lnSpc>
                <a:spcPts val="4850"/>
              </a:lnSpc>
              <a:buNone/>
            </a:pPr>
            <a:r>
              <a:rPr lang="en-US" sz="3900" b="1" dirty="0">
                <a:solidFill>
                  <a:srgbClr val="006747"/>
                </a:solidFill>
                <a:latin typeface="Noto Serif SC Bold" pitchFamily="34" charset="0"/>
                <a:ea typeface="Noto Serif SC Bold" pitchFamily="34" charset="-122"/>
                <a:cs typeface="Noto Serif SC Bold" pitchFamily="34" charset="-120"/>
              </a:rPr>
              <a:t>Determinanți Regionali ai Șomajului</a:t>
            </a:r>
            <a:endParaRPr lang="en-US" sz="3900" dirty="0"/>
          </a:p>
        </p:txBody>
      </p:sp>
      <p:pic>
        <p:nvPicPr>
          <p:cNvPr id="3" name="Image 0" descr="preencoded.png"/>
          <p:cNvPicPr>
            <a:picLocks noChangeAspect="1"/>
          </p:cNvPicPr>
          <p:nvPr/>
        </p:nvPicPr>
        <p:blipFill>
          <a:blip r:embed="rId3"/>
          <a:stretch>
            <a:fillRect/>
          </a:stretch>
        </p:blipFill>
        <p:spPr>
          <a:xfrm>
            <a:off x="793790" y="2106573"/>
            <a:ext cx="992267" cy="1190744"/>
          </a:xfrm>
          <a:prstGeom prst="rect">
            <a:avLst/>
          </a:prstGeom>
        </p:spPr>
      </p:pic>
      <p:sp>
        <p:nvSpPr>
          <p:cNvPr id="4" name="Text 1"/>
          <p:cNvSpPr/>
          <p:nvPr/>
        </p:nvSpPr>
        <p:spPr>
          <a:xfrm>
            <a:off x="1984415" y="2304931"/>
            <a:ext cx="3795355"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Structură Economică Limitată</a:t>
            </a:r>
            <a:endParaRPr lang="en-US" sz="1950" dirty="0"/>
          </a:p>
        </p:txBody>
      </p:sp>
      <p:sp>
        <p:nvSpPr>
          <p:cNvPr id="5" name="Text 2"/>
          <p:cNvSpPr/>
          <p:nvPr/>
        </p:nvSpPr>
        <p:spPr>
          <a:xfrm>
            <a:off x="1984415" y="2734151"/>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Sectorul agricol substanțial cu industrie și servicii reduse restrânge oportunitățile de angajare și diversificarea economică.</a:t>
            </a:r>
            <a:endParaRPr lang="en-US" sz="1550" dirty="0"/>
          </a:p>
        </p:txBody>
      </p:sp>
      <p:pic>
        <p:nvPicPr>
          <p:cNvPr id="6" name="Image 1" descr="preencoded.png"/>
          <p:cNvPicPr>
            <a:picLocks noChangeAspect="1"/>
          </p:cNvPicPr>
          <p:nvPr/>
        </p:nvPicPr>
        <p:blipFill>
          <a:blip r:embed="rId4"/>
          <a:stretch>
            <a:fillRect/>
          </a:stretch>
        </p:blipFill>
        <p:spPr>
          <a:xfrm>
            <a:off x="793790" y="3297317"/>
            <a:ext cx="992267" cy="1461016"/>
          </a:xfrm>
          <a:prstGeom prst="rect">
            <a:avLst/>
          </a:prstGeom>
        </p:spPr>
      </p:pic>
      <p:sp>
        <p:nvSpPr>
          <p:cNvPr id="7" name="Text 3"/>
          <p:cNvSpPr/>
          <p:nvPr/>
        </p:nvSpPr>
        <p:spPr>
          <a:xfrm>
            <a:off x="1984415" y="3495675"/>
            <a:ext cx="2776299"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Migrație Demografică</a:t>
            </a:r>
            <a:endParaRPr lang="en-US" sz="1950" dirty="0"/>
          </a:p>
        </p:txBody>
      </p:sp>
      <p:sp>
        <p:nvSpPr>
          <p:cNvPr id="8" name="Text 4"/>
          <p:cNvSpPr/>
          <p:nvPr/>
        </p:nvSpPr>
        <p:spPr>
          <a:xfrm>
            <a:off x="1984415" y="3924895"/>
            <a:ext cx="11852196" cy="63507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Exodul continuu al populației în vârstă de muncă către regiuni mai prospere reduce forța de muncă locală și capacitatea economică.</a:t>
            </a:r>
            <a:endParaRPr lang="en-US" sz="1550" dirty="0"/>
          </a:p>
        </p:txBody>
      </p:sp>
      <p:pic>
        <p:nvPicPr>
          <p:cNvPr id="9" name="Image 2" descr="preencoded.png"/>
          <p:cNvPicPr>
            <a:picLocks noChangeAspect="1"/>
          </p:cNvPicPr>
          <p:nvPr/>
        </p:nvPicPr>
        <p:blipFill>
          <a:blip r:embed="rId5"/>
          <a:stretch>
            <a:fillRect/>
          </a:stretch>
        </p:blipFill>
        <p:spPr>
          <a:xfrm>
            <a:off x="793790" y="4758333"/>
            <a:ext cx="992267" cy="1190744"/>
          </a:xfrm>
          <a:prstGeom prst="rect">
            <a:avLst/>
          </a:prstGeom>
        </p:spPr>
      </p:pic>
      <p:sp>
        <p:nvSpPr>
          <p:cNvPr id="10" name="Text 5"/>
          <p:cNvSpPr/>
          <p:nvPr/>
        </p:nvSpPr>
        <p:spPr>
          <a:xfrm>
            <a:off x="1984415" y="4956691"/>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Profilul Rural</a:t>
            </a:r>
            <a:endParaRPr lang="en-US" sz="1950" dirty="0"/>
          </a:p>
        </p:txBody>
      </p:sp>
      <p:sp>
        <p:nvSpPr>
          <p:cNvPr id="11" name="Text 6"/>
          <p:cNvSpPr/>
          <p:nvPr/>
        </p:nvSpPr>
        <p:spPr>
          <a:xfrm>
            <a:off x="1984415" y="5385911"/>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Densitatea scăzută a populației și infrastructura limitată creează bariere pentru investițiile și dezvoltarea afacerilor.</a:t>
            </a:r>
            <a:endParaRPr lang="en-US" sz="1550" dirty="0"/>
          </a:p>
        </p:txBody>
      </p:sp>
      <p:pic>
        <p:nvPicPr>
          <p:cNvPr id="12" name="Image 3" descr="preencoded.png"/>
          <p:cNvPicPr>
            <a:picLocks noChangeAspect="1"/>
          </p:cNvPicPr>
          <p:nvPr/>
        </p:nvPicPr>
        <p:blipFill>
          <a:blip r:embed="rId6"/>
          <a:stretch>
            <a:fillRect/>
          </a:stretch>
        </p:blipFill>
        <p:spPr>
          <a:xfrm>
            <a:off x="793790" y="5949077"/>
            <a:ext cx="992267" cy="1190744"/>
          </a:xfrm>
          <a:prstGeom prst="rect">
            <a:avLst/>
          </a:prstGeom>
        </p:spPr>
      </p:pic>
      <p:sp>
        <p:nvSpPr>
          <p:cNvPr id="13" name="Text 7"/>
          <p:cNvSpPr/>
          <p:nvPr/>
        </p:nvSpPr>
        <p:spPr>
          <a:xfrm>
            <a:off x="1984415" y="6147435"/>
            <a:ext cx="3053477"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Cerere Economică Slabă</a:t>
            </a:r>
            <a:endParaRPr lang="en-US" sz="1950" dirty="0"/>
          </a:p>
        </p:txBody>
      </p:sp>
      <p:sp>
        <p:nvSpPr>
          <p:cNvPr id="14" name="Text 8"/>
          <p:cNvSpPr/>
          <p:nvPr/>
        </p:nvSpPr>
        <p:spPr>
          <a:xfrm>
            <a:off x="1984415" y="6576655"/>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Rigidități sectoriale și stagnare economică perpetuează șomajul structural și limitează crearea de noi locuri de muncă.</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971788"/>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006747"/>
                </a:solidFill>
                <a:latin typeface="Noto Serif SC Bold" pitchFamily="34" charset="0"/>
                <a:ea typeface="Noto Serif SC Bold" pitchFamily="34" charset="-122"/>
                <a:cs typeface="Noto Serif SC Bold" pitchFamily="34" charset="-120"/>
              </a:rPr>
              <a:t>Răspunsuri de Politică Publică și Inițiative</a:t>
            </a:r>
            <a:endParaRPr lang="en-US" sz="3900" dirty="0"/>
          </a:p>
        </p:txBody>
      </p:sp>
      <p:sp>
        <p:nvSpPr>
          <p:cNvPr id="4" name="Shape 1"/>
          <p:cNvSpPr/>
          <p:nvPr/>
        </p:nvSpPr>
        <p:spPr>
          <a:xfrm>
            <a:off x="793790" y="2509599"/>
            <a:ext cx="7556421" cy="2937272"/>
          </a:xfrm>
          <a:prstGeom prst="roundRect">
            <a:avLst>
              <a:gd name="adj" fmla="val 6081"/>
            </a:avLst>
          </a:prstGeom>
          <a:solidFill>
            <a:srgbClr val="D1EFE4"/>
          </a:solidFill>
          <a:ln w="7620">
            <a:solidFill>
              <a:srgbClr val="B7D5CA"/>
            </a:solidFill>
            <a:prstDash val="solid"/>
          </a:ln>
        </p:spPr>
      </p:sp>
      <p:sp>
        <p:nvSpPr>
          <p:cNvPr id="5" name="Shape 2"/>
          <p:cNvSpPr/>
          <p:nvPr/>
        </p:nvSpPr>
        <p:spPr>
          <a:xfrm>
            <a:off x="801410" y="2517219"/>
            <a:ext cx="7541181" cy="1461016"/>
          </a:xfrm>
          <a:prstGeom prst="roundRect">
            <a:avLst>
              <a:gd name="adj" fmla="val 12226"/>
            </a:avLst>
          </a:prstGeom>
          <a:solidFill>
            <a:srgbClr val="D1EFE4"/>
          </a:solidFill>
          <a:ln/>
        </p:spPr>
      </p:sp>
      <p:sp>
        <p:nvSpPr>
          <p:cNvPr id="6" name="Text 3"/>
          <p:cNvSpPr/>
          <p:nvPr/>
        </p:nvSpPr>
        <p:spPr>
          <a:xfrm>
            <a:off x="999768" y="2715578"/>
            <a:ext cx="5742861"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Garanzia di Occupabilità dei Lavoratori (GOL)</a:t>
            </a:r>
            <a:endParaRPr lang="en-US" sz="1950" dirty="0"/>
          </a:p>
        </p:txBody>
      </p:sp>
      <p:sp>
        <p:nvSpPr>
          <p:cNvPr id="7" name="Text 4"/>
          <p:cNvSpPr/>
          <p:nvPr/>
        </p:nvSpPr>
        <p:spPr>
          <a:xfrm>
            <a:off x="999768" y="3144798"/>
            <a:ext cx="7144464" cy="63507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Program național de susținere a ocupării forței de muncă care vizează îmbunătățirea angajabilității prin scheme active de politici ale pieței muncii.</a:t>
            </a:r>
            <a:endParaRPr lang="en-US" sz="1550" dirty="0"/>
          </a:p>
        </p:txBody>
      </p:sp>
      <p:sp>
        <p:nvSpPr>
          <p:cNvPr id="8" name="Shape 5"/>
          <p:cNvSpPr/>
          <p:nvPr/>
        </p:nvSpPr>
        <p:spPr>
          <a:xfrm>
            <a:off x="801410" y="3978235"/>
            <a:ext cx="7541181" cy="1461016"/>
          </a:xfrm>
          <a:prstGeom prst="rect">
            <a:avLst/>
          </a:prstGeom>
          <a:solidFill>
            <a:srgbClr val="D1EFE4"/>
          </a:solidFill>
          <a:ln/>
        </p:spPr>
      </p:sp>
      <p:sp>
        <p:nvSpPr>
          <p:cNvPr id="9" name="Shape 6"/>
          <p:cNvSpPr/>
          <p:nvPr/>
        </p:nvSpPr>
        <p:spPr>
          <a:xfrm>
            <a:off x="801410" y="3978235"/>
            <a:ext cx="7541181" cy="22860"/>
          </a:xfrm>
          <a:prstGeom prst="roundRect">
            <a:avLst>
              <a:gd name="adj" fmla="val 781396"/>
            </a:avLst>
          </a:prstGeom>
          <a:solidFill>
            <a:srgbClr val="B7D5CA"/>
          </a:solidFill>
          <a:ln/>
        </p:spPr>
      </p:sp>
      <p:sp>
        <p:nvSpPr>
          <p:cNvPr id="10" name="Text 7"/>
          <p:cNvSpPr/>
          <p:nvPr/>
        </p:nvSpPr>
        <p:spPr>
          <a:xfrm>
            <a:off x="999768" y="4176593"/>
            <a:ext cx="5931337"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Piano Nazionale di Ripresa e Resilienza (PNRR)</a:t>
            </a:r>
            <a:endParaRPr lang="en-US" sz="1950" dirty="0"/>
          </a:p>
        </p:txBody>
      </p:sp>
      <p:sp>
        <p:nvSpPr>
          <p:cNvPr id="11" name="Text 8"/>
          <p:cNvSpPr/>
          <p:nvPr/>
        </p:nvSpPr>
        <p:spPr>
          <a:xfrm>
            <a:off x="999768" y="4605814"/>
            <a:ext cx="7144464" cy="63507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Planul național de redresare și reziliență care include finanțare UE pentru recalificare, formare profesională și stimulente pentru regiuni ca Molise.</a:t>
            </a:r>
            <a:endParaRPr lang="en-US" sz="1550" dirty="0"/>
          </a:p>
        </p:txBody>
      </p:sp>
      <p:sp>
        <p:nvSpPr>
          <p:cNvPr id="12" name="Text 9"/>
          <p:cNvSpPr/>
          <p:nvPr/>
        </p:nvSpPr>
        <p:spPr>
          <a:xfrm>
            <a:off x="793790" y="5670113"/>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Aceste inițiative la nivel național și european urmăresc să stimuleze politicile active ale pieței muncii și schemele de reconversie profesională pentru a îmbunătăți angajabilitatea în regiunile cu provocări structurale. Implementarea efectivă a acestor programe este esențială pentru reducerea disparităților regionale și pentru crearea de oportunități durabile de ocupare în Molise.</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934641"/>
            <a:ext cx="9306639" cy="620078"/>
          </a:xfrm>
          <a:prstGeom prst="rect">
            <a:avLst/>
          </a:prstGeom>
          <a:noFill/>
          <a:ln/>
        </p:spPr>
        <p:txBody>
          <a:bodyPr wrap="none" lIns="0" tIns="0" rIns="0" bIns="0" rtlCol="0" anchor="t"/>
          <a:lstStyle/>
          <a:p>
            <a:pPr marL="0" indent="0" algn="l">
              <a:lnSpc>
                <a:spcPts val="4850"/>
              </a:lnSpc>
              <a:buNone/>
            </a:pPr>
            <a:r>
              <a:rPr lang="en-US" sz="3900" b="1" dirty="0">
                <a:solidFill>
                  <a:srgbClr val="006747"/>
                </a:solidFill>
                <a:latin typeface="Noto Serif SC Bold" pitchFamily="34" charset="0"/>
                <a:ea typeface="Noto Serif SC Bold" pitchFamily="34" charset="-122"/>
                <a:cs typeface="Noto Serif SC Bold" pitchFamily="34" charset="-120"/>
              </a:rPr>
              <a:t>Concluzii și Perspective Comparative</a:t>
            </a:r>
            <a:endParaRPr lang="en-US" sz="3900" dirty="0"/>
          </a:p>
        </p:txBody>
      </p:sp>
      <p:sp>
        <p:nvSpPr>
          <p:cNvPr id="3" name="Text 1"/>
          <p:cNvSpPr/>
          <p:nvPr/>
        </p:nvSpPr>
        <p:spPr>
          <a:xfrm>
            <a:off x="793790" y="2050733"/>
            <a:ext cx="2520077" cy="310158"/>
          </a:xfrm>
          <a:prstGeom prst="rect">
            <a:avLst/>
          </a:prstGeom>
          <a:noFill/>
          <a:ln/>
        </p:spPr>
        <p:txBody>
          <a:bodyPr wrap="none" lIns="0" tIns="0" rIns="0" bIns="0" rtlCol="0" anchor="t"/>
          <a:lstStyle/>
          <a:p>
            <a:pPr marL="0" indent="0" algn="l">
              <a:lnSpc>
                <a:spcPts val="2400"/>
              </a:lnSpc>
              <a:buNone/>
            </a:pPr>
            <a:r>
              <a:rPr lang="en-US" sz="1950" b="1" dirty="0">
                <a:solidFill>
                  <a:srgbClr val="006747"/>
                </a:solidFill>
                <a:latin typeface="Noto Serif SC Bold" pitchFamily="34" charset="0"/>
                <a:ea typeface="Noto Serif SC Bold" pitchFamily="34" charset="-122"/>
                <a:cs typeface="Noto Serif SC Bold" pitchFamily="34" charset="-120"/>
              </a:rPr>
              <a:t>Reflecții Academice</a:t>
            </a:r>
            <a:endParaRPr lang="en-US" sz="1950" dirty="0"/>
          </a:p>
        </p:txBody>
      </p:sp>
      <p:sp>
        <p:nvSpPr>
          <p:cNvPr id="4" name="Text 2"/>
          <p:cNvSpPr/>
          <p:nvPr/>
        </p:nvSpPr>
        <p:spPr>
          <a:xfrm>
            <a:off x="793790" y="2559248"/>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Din perspectivă academică, situația din Molise se aliniază cu analizele mai ample ale șomajului regional din Europa de Sud. Șomajul structural persistă din cauza cererii slabe, rigidităților sectoriale și presiunilor demografice.</a:t>
            </a:r>
            <a:endParaRPr lang="en-US" sz="1550" dirty="0"/>
          </a:p>
        </p:txBody>
      </p:sp>
      <p:sp>
        <p:nvSpPr>
          <p:cNvPr id="5" name="Text 3"/>
          <p:cNvSpPr/>
          <p:nvPr/>
        </p:nvSpPr>
        <p:spPr>
          <a:xfrm>
            <a:off x="793790" y="3690461"/>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Studiile pieței muncii italiene subliniază interacțiunea dintre nivelul educațional, participarea forței de muncii și stagnarea economică ca determinanți ai disparităților regionale în materie de șomaj.</a:t>
            </a:r>
            <a:endParaRPr lang="en-US" sz="1550" dirty="0"/>
          </a:p>
        </p:txBody>
      </p:sp>
      <p:sp>
        <p:nvSpPr>
          <p:cNvPr id="6" name="Text 4"/>
          <p:cNvSpPr/>
          <p:nvPr/>
        </p:nvSpPr>
        <p:spPr>
          <a:xfrm>
            <a:off x="793790" y="4841438"/>
            <a:ext cx="2672834" cy="310158"/>
          </a:xfrm>
          <a:prstGeom prst="rect">
            <a:avLst/>
          </a:prstGeom>
          <a:noFill/>
          <a:ln/>
        </p:spPr>
        <p:txBody>
          <a:bodyPr wrap="none" lIns="0" tIns="0" rIns="0" bIns="0" rtlCol="0" anchor="t"/>
          <a:lstStyle/>
          <a:p>
            <a:pPr marL="0" indent="0" algn="l">
              <a:lnSpc>
                <a:spcPts val="2400"/>
              </a:lnSpc>
              <a:buNone/>
            </a:pPr>
            <a:r>
              <a:rPr lang="en-US" sz="1950" b="1" dirty="0">
                <a:solidFill>
                  <a:srgbClr val="006747"/>
                </a:solidFill>
                <a:latin typeface="Noto Serif SC Bold" pitchFamily="34" charset="0"/>
                <a:ea typeface="Noto Serif SC Bold" pitchFamily="34" charset="-122"/>
                <a:cs typeface="Noto Serif SC Bold" pitchFamily="34" charset="-120"/>
              </a:rPr>
              <a:t>Context Mezzogiorno</a:t>
            </a:r>
            <a:endParaRPr lang="en-US" sz="1950" dirty="0"/>
          </a:p>
        </p:txBody>
      </p:sp>
      <p:sp>
        <p:nvSpPr>
          <p:cNvPr id="7" name="Text 5"/>
          <p:cNvSpPr/>
          <p:nvPr/>
        </p:nvSpPr>
        <p:spPr>
          <a:xfrm>
            <a:off x="793790" y="5349954"/>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Deși studiile localizate specifice asupra Molise sunt mai puțin proeminente în literatura internațională, rapoartele regionale reflectă tipare similare cu cele identificate în Mezzogiorno italian.</a:t>
            </a:r>
            <a:endParaRPr lang="en-US" sz="1550" dirty="0"/>
          </a:p>
        </p:txBody>
      </p:sp>
      <p:sp>
        <p:nvSpPr>
          <p:cNvPr id="8" name="Text 6"/>
          <p:cNvSpPr/>
          <p:nvPr/>
        </p:nvSpPr>
        <p:spPr>
          <a:xfrm>
            <a:off x="793790" y="6481167"/>
            <a:ext cx="7632025" cy="63507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Provocările structurale necesită abordări coordonate la nivel european, național și regional pentru dezvoltare economică durabilă.</a:t>
            </a:r>
            <a:endParaRPr lang="en-US" sz="1550" dirty="0"/>
          </a:p>
        </p:txBody>
      </p:sp>
      <p:sp>
        <p:nvSpPr>
          <p:cNvPr id="9" name="Shape 7"/>
          <p:cNvSpPr/>
          <p:nvPr/>
        </p:nvSpPr>
        <p:spPr>
          <a:xfrm>
            <a:off x="8917543" y="2075617"/>
            <a:ext cx="4926568" cy="2304336"/>
          </a:xfrm>
          <a:prstGeom prst="roundRect">
            <a:avLst>
              <a:gd name="adj" fmla="val 7752"/>
            </a:avLst>
          </a:prstGeom>
          <a:solidFill>
            <a:srgbClr val="B3FFE7"/>
          </a:solidFill>
          <a:ln/>
        </p:spPr>
      </p:sp>
      <p:pic>
        <p:nvPicPr>
          <p:cNvPr id="10" name="Image 0" descr="preencoded.png"/>
          <p:cNvPicPr>
            <a:picLocks noChangeAspect="1"/>
          </p:cNvPicPr>
          <p:nvPr/>
        </p:nvPicPr>
        <p:blipFill>
          <a:blip r:embed="rId3"/>
          <a:stretch>
            <a:fillRect/>
          </a:stretch>
        </p:blipFill>
        <p:spPr>
          <a:xfrm>
            <a:off x="9115901" y="2365534"/>
            <a:ext cx="310039" cy="248007"/>
          </a:xfrm>
          <a:prstGeom prst="rect">
            <a:avLst/>
          </a:prstGeom>
        </p:spPr>
      </p:pic>
      <p:sp>
        <p:nvSpPr>
          <p:cNvPr id="11" name="Text 8"/>
          <p:cNvSpPr/>
          <p:nvPr/>
        </p:nvSpPr>
        <p:spPr>
          <a:xfrm>
            <a:off x="9624298" y="2323505"/>
            <a:ext cx="2521268" cy="31015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Noto Serif SC Bold" pitchFamily="34" charset="0"/>
                <a:ea typeface="Noto Serif SC Bold" pitchFamily="34" charset="-122"/>
                <a:cs typeface="Noto Serif SC Bold" pitchFamily="34" charset="-120"/>
              </a:rPr>
              <a:t>Perspective Viitoare</a:t>
            </a:r>
            <a:endParaRPr lang="en-US" sz="1950" dirty="0"/>
          </a:p>
        </p:txBody>
      </p:sp>
      <p:sp>
        <p:nvSpPr>
          <p:cNvPr id="12" name="Text 9"/>
          <p:cNvSpPr/>
          <p:nvPr/>
        </p:nvSpPr>
        <p:spPr>
          <a:xfrm>
            <a:off x="9624298" y="2832021"/>
            <a:ext cx="4021455" cy="127015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Geist" pitchFamily="34" charset="0"/>
                <a:ea typeface="Geist" pitchFamily="34" charset="-122"/>
                <a:cs typeface="Geist" pitchFamily="34" charset="-120"/>
              </a:rPr>
              <a:t>Succesul inițiativelor de politică publică și investițiile în educație, infrastructură și diversificare economică vor determina traiectoria viitoare a pieței muncii din Molise.</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949</Words>
  <Application>Microsoft Office PowerPoint</Application>
  <PresentationFormat>Particularizare</PresentationFormat>
  <Paragraphs>87</Paragraphs>
  <Slides>10</Slides>
  <Notes>10</Notes>
  <HiddenSlides>0</HiddenSlides>
  <MMClips>0</MMClips>
  <ScaleCrop>false</ScaleCrop>
  <HeadingPairs>
    <vt:vector size="6" baseType="variant">
      <vt:variant>
        <vt:lpstr>Fonturi utilizate</vt:lpstr>
      </vt:variant>
      <vt:variant>
        <vt:i4>4</vt:i4>
      </vt:variant>
      <vt:variant>
        <vt:lpstr>Temă</vt:lpstr>
      </vt:variant>
      <vt:variant>
        <vt:i4>1</vt:i4>
      </vt:variant>
      <vt:variant>
        <vt:lpstr>Titluri diapozitive</vt:lpstr>
      </vt:variant>
      <vt:variant>
        <vt:i4>10</vt:i4>
      </vt:variant>
    </vt:vector>
  </HeadingPairs>
  <TitlesOfParts>
    <vt:vector size="15" baseType="lpstr">
      <vt:lpstr>Calibri</vt:lpstr>
      <vt:lpstr>Noto Serif SC Bold</vt:lpstr>
      <vt:lpstr>Arial</vt:lpstr>
      <vt:lpstr>Geist</vt:lpstr>
      <vt:lpstr>Office Theme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subject/>
  <dc:creator>Expert</dc:creator>
  <cp:lastModifiedBy>Expert</cp:lastModifiedBy>
  <cp:revision>2</cp:revision>
  <dcterms:created xsi:type="dcterms:W3CDTF">2025-12-29T14:55:21Z</dcterms:created>
  <dcterms:modified xsi:type="dcterms:W3CDTF">2025-12-29T14:56:35Z</dcterms:modified>
</cp:coreProperties>
</file>