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14630400" cy="8229600"/>
  <p:notesSz cx="8229600" cy="14630400"/>
  <p:embeddedFontLst>
    <p:embeddedFont>
      <p:font typeface="Calibri" panose="020F0502020204030204" pitchFamily="34" charset="0"/>
      <p:regular r:id="rId13"/>
      <p:bold r:id="rId14"/>
      <p:italic r:id="rId15"/>
      <p:boldItalic r:id="rId16"/>
    </p:embeddedFont>
    <p:embeddedFont>
      <p:font typeface="Funnel Sans" panose="020B0604020202020204" charset="0"/>
      <p:regular r:id="rId17"/>
    </p:embeddedFont>
    <p:embeddedFont>
      <p:font typeface="Funnel Display" panose="020B0604020202020204" charset="0"/>
      <p:regular r:id="rId18"/>
    </p:embeddedFont>
  </p:embeddedFontLst>
  <p:defaultTextStyle>
    <a:defPPr>
      <a:defRPr lang="ro-R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71" d="100"/>
          <a:sy n="71" d="100"/>
        </p:scale>
        <p:origin x="58" y="125"/>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font" Target="fonts/font6.fntdata"/><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font" Target="fonts/font5.fntdata"/><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906799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AF5EB"/>
          </a:solidFill>
          <a:ln/>
        </p:spPr>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AF5EB"/>
          </a:solid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AF5EB"/>
          </a:solidFill>
          <a:ln/>
        </p:spPr>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AF5EB"/>
          </a:solidFill>
          <a:ln/>
        </p:spPr>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AF5EB"/>
          </a:solidFill>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AF5EB"/>
          </a:solidFill>
          <a:ln/>
        </p:spPr>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AF5EB"/>
          </a:solidFill>
          <a:ln/>
        </p:spPr>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AF5EB"/>
          </a:solidFill>
          <a:ln/>
        </p:spPr>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AF5EB"/>
          </a:solidFill>
          <a:ln/>
        </p:spPr>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AF5EB"/>
          </a:solidFill>
          <a:ln/>
        </p:spPr>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image" Target="file:///C:\Users\ISJ_INFO\Downloads\PHOTO-2024-07-22-12-58-56.jpg" TargetMode="Externa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3-7.sv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3-5.svg"/><Relationship Id="rId5" Type="http://schemas.openxmlformats.org/officeDocument/2006/relationships/image" Target="../media/image-3-3.sv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8.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19.png"/><Relationship Id="rId3" Type="http://schemas.openxmlformats.org/officeDocument/2006/relationships/image" Target="../media/image15.png"/><Relationship Id="rId7" Type="http://schemas.openxmlformats.org/officeDocument/2006/relationships/image" Target="../media/image-10-6.svg"/><Relationship Id="rId12" Type="http://schemas.openxmlformats.org/officeDocument/2006/relationships/image" Target="../media/image-10-12.svg"/><Relationship Id="rId2" Type="http://schemas.openxmlformats.org/officeDocument/2006/relationships/notesSlide" Target="../notesSlides/notesSlide10.xml"/><Relationship Id="rId1" Type="http://schemas.openxmlformats.org/officeDocument/2006/relationships/slideLayout" Target="../slideLayouts/slideLayout11.xml"/><Relationship Id="rId6" Type="http://schemas.openxmlformats.org/officeDocument/2006/relationships/image" Target="../media/image16.png"/><Relationship Id="rId5" Type="http://schemas.openxmlformats.org/officeDocument/2006/relationships/image" Target="../media/image-10-3.svg"/><Relationship Id="rId15" Type="http://schemas.openxmlformats.org/officeDocument/2006/relationships/image" Target="../media/image-10-15.svg"/><Relationship Id="rId10" Type="http://schemas.openxmlformats.org/officeDocument/2006/relationships/image" Target="../media/image18.png"/><Relationship Id="rId4" Type="http://schemas.openxmlformats.org/officeDocument/2006/relationships/image" Target="../media/image6.png"/><Relationship Id="rId9" Type="http://schemas.openxmlformats.org/officeDocument/2006/relationships/image" Target="../media/image-10-9.svg"/></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837724" y="2028706"/>
            <a:ext cx="7468553" cy="1847731"/>
          </a:xfrm>
          <a:prstGeom prst="rect">
            <a:avLst/>
          </a:prstGeom>
          <a:noFill/>
          <a:ln/>
        </p:spPr>
        <p:txBody>
          <a:bodyPr wrap="square" lIns="0" tIns="0" rIns="0" bIns="0" rtlCol="0" anchor="t"/>
          <a:lstStyle/>
          <a:p>
            <a:pPr marL="0" indent="0" algn="l">
              <a:lnSpc>
                <a:spcPts val="4850"/>
              </a:lnSpc>
              <a:buNone/>
            </a:pPr>
            <a:r>
              <a:rPr lang="en-US" sz="3850" dirty="0">
                <a:solidFill>
                  <a:srgbClr val="051D3A"/>
                </a:solidFill>
                <a:latin typeface="Funnel Display" pitchFamily="34" charset="0"/>
                <a:ea typeface="Funnel Display" pitchFamily="34" charset="-122"/>
                <a:cs typeface="Funnel Display" pitchFamily="34" charset="-120"/>
              </a:rPr>
              <a:t>Combating Unemployment in Valencia and the Comunitat Valenciana</a:t>
            </a:r>
            <a:endParaRPr lang="en-US" sz="3850" dirty="0"/>
          </a:p>
        </p:txBody>
      </p:sp>
      <p:sp>
        <p:nvSpPr>
          <p:cNvPr id="4" name="Text 1"/>
          <p:cNvSpPr/>
          <p:nvPr/>
        </p:nvSpPr>
        <p:spPr>
          <a:xfrm>
            <a:off x="837724" y="4190524"/>
            <a:ext cx="7468553" cy="2010251"/>
          </a:xfrm>
          <a:prstGeom prst="rect">
            <a:avLst/>
          </a:prstGeom>
          <a:noFill/>
          <a:ln/>
        </p:spPr>
        <p:txBody>
          <a:bodyPr wrap="square" lIns="0" tIns="0" rIns="0" bIns="0" rtlCol="0" anchor="t"/>
          <a:lstStyle/>
          <a:p>
            <a:pPr marL="0" indent="0" algn="l">
              <a:lnSpc>
                <a:spcPts val="2600"/>
              </a:lnSpc>
              <a:buNone/>
            </a:pPr>
            <a:r>
              <a:rPr lang="en-US" sz="1600" dirty="0">
                <a:solidFill>
                  <a:srgbClr val="2B3541"/>
                </a:solidFill>
                <a:latin typeface="Funnel Sans" pitchFamily="34" charset="0"/>
                <a:ea typeface="Funnel Sans" pitchFamily="34" charset="-122"/>
                <a:cs typeface="Funnel Sans" pitchFamily="34" charset="-120"/>
              </a:rPr>
              <a:t>The fight against unemployment in Valencia follows a multi-pillar Southern European employment model, combining active labour market policies (ALMPs), vocational training, enterprise promotion, and social inclusion measures. This comprehensive approach is embedded in Spain's decentralised system of labour governance, reflecting both national priorities and regional adaptation to local economic conditions.</a:t>
            </a:r>
            <a:endParaRPr lang="en-US" sz="1600" dirty="0"/>
          </a:p>
        </p:txBody>
      </p:sp>
      <p:sp>
        <p:nvSpPr>
          <p:cNvPr id="5" name="Rectangle 1"/>
          <p:cNvSpPr>
            <a:spLocks noChangeArrowheads="1"/>
          </p:cNvSpPr>
          <p:nvPr/>
        </p:nvSpPr>
        <p:spPr bwMode="auto">
          <a:xfrm>
            <a:off x="2203042" y="338548"/>
            <a:ext cx="4325938" cy="776288"/>
          </a:xfrm>
          <a:prstGeom prst="rect">
            <a:avLst/>
          </a:prstGeom>
          <a:noFill/>
          <a:ln w="9525">
            <a:solidFill>
              <a:srgbClr val="FFFFFF"/>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o-RO" altLang="ro-RO" sz="1200" b="1"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Erasmus+ </a:t>
            </a:r>
            <a:r>
              <a:rPr kumimoji="0" lang="ro-RO" altLang="ro-RO" sz="1200" b="1" i="0" u="none" strike="noStrike" cap="none" normalizeH="0" baseline="0" dirty="0" err="1"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Programme</a:t>
            </a:r>
            <a:r>
              <a:rPr kumimoji="0" lang="ro-RO" altLang="ro-RO" sz="1200" b="1"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 KA220-VET - Cooperation </a:t>
            </a:r>
            <a:r>
              <a:rPr kumimoji="0" lang="ro-RO" altLang="ro-RO" sz="1200" b="1" i="0" u="none" strike="noStrike" cap="none" normalizeH="0" baseline="0" dirty="0" err="1"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partnerships</a:t>
            </a:r>
            <a:r>
              <a:rPr kumimoji="0" lang="ro-RO" altLang="ro-RO" sz="1200" b="1"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in </a:t>
            </a:r>
            <a:r>
              <a:rPr kumimoji="0" lang="ro-RO" altLang="ro-RO" sz="1200" b="1" i="0" u="none" strike="noStrike" cap="none" normalizeH="0" baseline="0" dirty="0" err="1"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vocational</a:t>
            </a:r>
            <a:r>
              <a:rPr kumimoji="0" lang="ro-RO" altLang="ro-RO" sz="1200" b="1"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a:t>
            </a:r>
            <a:r>
              <a:rPr kumimoji="0" lang="ro-RO" altLang="ro-RO" sz="1200" b="1" i="0" u="none" strike="noStrike" cap="none" normalizeH="0" baseline="0" dirty="0" err="1"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education</a:t>
            </a:r>
            <a:r>
              <a:rPr kumimoji="0" lang="ro-RO" altLang="ro-RO" sz="1200" b="1"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a:t>
            </a:r>
            <a:r>
              <a:rPr kumimoji="0" lang="ro-RO" altLang="ro-RO" sz="1200" b="1" i="0" u="none" strike="noStrike" cap="none" normalizeH="0" baseline="0" dirty="0" err="1"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and</a:t>
            </a:r>
            <a:r>
              <a:rPr kumimoji="0" lang="ro-RO" altLang="ro-RO" sz="1200" b="1"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training</a:t>
            </a:r>
            <a:endParaRPr kumimoji="0" lang="ro-RO" altLang="ro-RO" sz="900" b="0" i="0" u="none" strike="noStrike" cap="none" normalizeH="0" baseline="0" dirty="0" smtClean="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o-RO" altLang="ro-RO" sz="1200" b="1" i="0" u="none" strike="noStrike" cap="none" normalizeH="0" baseline="0" dirty="0" smtClean="0">
                <a:ln>
                  <a:noFill/>
                </a:ln>
                <a:solidFill>
                  <a:srgbClr val="0070C0"/>
                </a:solidFill>
                <a:effectLst/>
                <a:latin typeface="Calibri" panose="020F0502020204030204" pitchFamily="34" charset="0"/>
                <a:ea typeface="Times New Roman" panose="02020603050405020304" pitchFamily="18" charset="0"/>
                <a:cs typeface="Times New Roman" panose="02020603050405020304" pitchFamily="18" charset="0"/>
              </a:rPr>
              <a:t>INCLUDE - 2023-1-RO01-KA220-VET-000160043</a:t>
            </a:r>
            <a:endParaRPr kumimoji="0" lang="ro-RO" altLang="ro-RO" sz="1800" b="0" i="0" u="none" strike="noStrike" cap="none" normalizeH="0" baseline="0" dirty="0" smtClean="0">
              <a:ln>
                <a:noFill/>
              </a:ln>
              <a:solidFill>
                <a:schemeClr val="tx1"/>
              </a:solidFill>
              <a:effectLst/>
              <a:latin typeface="Arial" panose="020B0604020202020204" pitchFamily="34" charset="0"/>
            </a:endParaRPr>
          </a:p>
        </p:txBody>
      </p:sp>
      <p:pic>
        <p:nvPicPr>
          <p:cNvPr id="6" name="Picture 2" descr="C:\Users\ISJ_INFO\Downloads\PHOTO-2024-07-22-12-58-56.jpg"/>
          <p:cNvPicPr>
            <a:picLocks noChangeAspect="1" noChangeArrowheads="1"/>
          </p:cNvPicPr>
          <p:nvPr/>
        </p:nvPicPr>
        <p:blipFill>
          <a:blip r:embed="rId4" r:link="rId5">
            <a:extLst>
              <a:ext uri="{28A0092B-C50C-407E-A947-70E740481C1C}">
                <a14:useLocalDpi xmlns:a14="http://schemas.microsoft.com/office/drawing/2010/main" val="0"/>
              </a:ext>
            </a:extLst>
          </a:blip>
          <a:srcRect/>
          <a:stretch>
            <a:fillRect/>
          </a:stretch>
        </p:blipFill>
        <p:spPr bwMode="auto">
          <a:xfrm>
            <a:off x="261167" y="139850"/>
            <a:ext cx="1384753" cy="1416096"/>
          </a:xfrm>
          <a:prstGeom prst="rect">
            <a:avLst/>
          </a:prstGeom>
          <a:noFill/>
          <a:extLst>
            <a:ext uri="{909E8E84-426E-40DD-AFC4-6F175D3DCCD1}">
              <a14:hiddenFill xmlns:a14="http://schemas.microsoft.com/office/drawing/2010/main">
                <a:solidFill>
                  <a:srgbClr val="FFFFFF"/>
                </a:solidFill>
              </a14:hiddenFill>
            </a:ext>
          </a:extLst>
        </p:spPr>
      </p:pic>
      <p:pic>
        <p:nvPicPr>
          <p:cNvPr id="7" name="Image 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34355" y="338548"/>
            <a:ext cx="2216552" cy="70172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837724" y="2069187"/>
            <a:ext cx="9327356" cy="615910"/>
          </a:xfrm>
          <a:prstGeom prst="rect">
            <a:avLst/>
          </a:prstGeom>
          <a:noFill/>
          <a:ln/>
        </p:spPr>
        <p:txBody>
          <a:bodyPr wrap="none" lIns="0" tIns="0" rIns="0" bIns="0" rtlCol="0" anchor="t"/>
          <a:lstStyle/>
          <a:p>
            <a:pPr marL="0" indent="0" algn="l">
              <a:lnSpc>
                <a:spcPts val="4850"/>
              </a:lnSpc>
              <a:buNone/>
            </a:pPr>
            <a:r>
              <a:rPr lang="en-US" sz="3850" dirty="0">
                <a:solidFill>
                  <a:srgbClr val="051D3A"/>
                </a:solidFill>
                <a:latin typeface="Funnel Display" pitchFamily="34" charset="0"/>
                <a:ea typeface="Funnel Display" pitchFamily="34" charset="-122"/>
                <a:cs typeface="Funnel Display" pitchFamily="34" charset="-120"/>
              </a:rPr>
              <a:t>The Multi-Pillar Employment Framework</a:t>
            </a:r>
            <a:endParaRPr lang="en-US" sz="3850" dirty="0"/>
          </a:p>
        </p:txBody>
      </p:sp>
      <p:sp>
        <p:nvSpPr>
          <p:cNvPr id="3" name="Text 1"/>
          <p:cNvSpPr/>
          <p:nvPr/>
        </p:nvSpPr>
        <p:spPr>
          <a:xfrm>
            <a:off x="837724" y="3208615"/>
            <a:ext cx="3422928" cy="308015"/>
          </a:xfrm>
          <a:prstGeom prst="rect">
            <a:avLst/>
          </a:prstGeom>
          <a:noFill/>
          <a:ln/>
        </p:spPr>
        <p:txBody>
          <a:bodyPr wrap="none" lIns="0" tIns="0" rIns="0" bIns="0" rtlCol="0" anchor="t"/>
          <a:lstStyle/>
          <a:p>
            <a:pPr marL="0" indent="0" algn="l">
              <a:lnSpc>
                <a:spcPts val="2400"/>
              </a:lnSpc>
              <a:buNone/>
            </a:pPr>
            <a:r>
              <a:rPr lang="en-US" sz="1900" dirty="0">
                <a:solidFill>
                  <a:srgbClr val="051D3A"/>
                </a:solidFill>
                <a:latin typeface="Funnel Display" pitchFamily="34" charset="0"/>
                <a:ea typeface="Funnel Display" pitchFamily="34" charset="-122"/>
                <a:cs typeface="Funnel Display" pitchFamily="34" charset="-120"/>
              </a:rPr>
              <a:t>Active Labour Market Policies</a:t>
            </a:r>
            <a:endParaRPr lang="en-US" sz="1900" dirty="0"/>
          </a:p>
        </p:txBody>
      </p:sp>
      <p:sp>
        <p:nvSpPr>
          <p:cNvPr id="4" name="Text 2"/>
          <p:cNvSpPr/>
          <p:nvPr/>
        </p:nvSpPr>
        <p:spPr>
          <a:xfrm>
            <a:off x="837724" y="3726061"/>
            <a:ext cx="3932753" cy="1340168"/>
          </a:xfrm>
          <a:prstGeom prst="rect">
            <a:avLst/>
          </a:prstGeom>
          <a:noFill/>
          <a:ln/>
        </p:spPr>
        <p:txBody>
          <a:bodyPr wrap="square" lIns="0" tIns="0" rIns="0" bIns="0" rtlCol="0" anchor="t"/>
          <a:lstStyle/>
          <a:p>
            <a:pPr marL="0" indent="0" algn="l">
              <a:lnSpc>
                <a:spcPts val="2600"/>
              </a:lnSpc>
              <a:buNone/>
            </a:pPr>
            <a:r>
              <a:rPr lang="en-US" sz="1600" dirty="0">
                <a:solidFill>
                  <a:srgbClr val="2B3541"/>
                </a:solidFill>
                <a:latin typeface="Funnel Sans" pitchFamily="34" charset="0"/>
                <a:ea typeface="Funnel Sans" pitchFamily="34" charset="-122"/>
                <a:cs typeface="Funnel Sans" pitchFamily="34" charset="-120"/>
              </a:rPr>
              <a:t>Personalised job-matching services and mandatory activation pathways for benefit recipients, operated through the regional employment service LABORA.</a:t>
            </a:r>
            <a:endParaRPr lang="en-US" sz="1600" dirty="0"/>
          </a:p>
        </p:txBody>
      </p:sp>
      <p:sp>
        <p:nvSpPr>
          <p:cNvPr id="5" name="Text 3"/>
          <p:cNvSpPr/>
          <p:nvPr/>
        </p:nvSpPr>
        <p:spPr>
          <a:xfrm>
            <a:off x="5289113" y="3208615"/>
            <a:ext cx="2464118" cy="308015"/>
          </a:xfrm>
          <a:prstGeom prst="rect">
            <a:avLst/>
          </a:prstGeom>
          <a:noFill/>
          <a:ln/>
        </p:spPr>
        <p:txBody>
          <a:bodyPr wrap="none" lIns="0" tIns="0" rIns="0" bIns="0" rtlCol="0" anchor="t"/>
          <a:lstStyle/>
          <a:p>
            <a:pPr marL="0" indent="0" algn="l">
              <a:lnSpc>
                <a:spcPts val="2400"/>
              </a:lnSpc>
              <a:buNone/>
            </a:pPr>
            <a:r>
              <a:rPr lang="en-US" sz="1900" dirty="0">
                <a:solidFill>
                  <a:srgbClr val="051D3A"/>
                </a:solidFill>
                <a:latin typeface="Funnel Display" pitchFamily="34" charset="0"/>
                <a:ea typeface="Funnel Display" pitchFamily="34" charset="-122"/>
                <a:cs typeface="Funnel Display" pitchFamily="34" charset="-120"/>
              </a:rPr>
              <a:t>Skills Development</a:t>
            </a:r>
            <a:endParaRPr lang="en-US" sz="1900" dirty="0"/>
          </a:p>
        </p:txBody>
      </p:sp>
      <p:sp>
        <p:nvSpPr>
          <p:cNvPr id="6" name="Text 4"/>
          <p:cNvSpPr/>
          <p:nvPr/>
        </p:nvSpPr>
        <p:spPr>
          <a:xfrm>
            <a:off x="5289113" y="3726061"/>
            <a:ext cx="3932753" cy="1340168"/>
          </a:xfrm>
          <a:prstGeom prst="rect">
            <a:avLst/>
          </a:prstGeom>
          <a:noFill/>
          <a:ln/>
        </p:spPr>
        <p:txBody>
          <a:bodyPr wrap="square" lIns="0" tIns="0" rIns="0" bIns="0" rtlCol="0" anchor="t"/>
          <a:lstStyle/>
          <a:p>
            <a:pPr marL="0" indent="0" algn="l">
              <a:lnSpc>
                <a:spcPts val="2600"/>
              </a:lnSpc>
              <a:buNone/>
            </a:pPr>
            <a:r>
              <a:rPr lang="en-US" sz="1600" dirty="0">
                <a:solidFill>
                  <a:srgbClr val="2B3541"/>
                </a:solidFill>
                <a:latin typeface="Funnel Sans" pitchFamily="34" charset="0"/>
                <a:ea typeface="Funnel Sans" pitchFamily="34" charset="-122"/>
                <a:cs typeface="Funnel Sans" pitchFamily="34" charset="-120"/>
              </a:rPr>
              <a:t>Comprehensive vocational training programmes, dual education systems, and sector-specific reskilling initiatives targeting key industries.</a:t>
            </a:r>
            <a:endParaRPr lang="en-US" sz="1600" dirty="0"/>
          </a:p>
        </p:txBody>
      </p:sp>
      <p:sp>
        <p:nvSpPr>
          <p:cNvPr id="7" name="Text 5"/>
          <p:cNvSpPr/>
          <p:nvPr/>
        </p:nvSpPr>
        <p:spPr>
          <a:xfrm>
            <a:off x="9740503" y="3208615"/>
            <a:ext cx="2464118" cy="308015"/>
          </a:xfrm>
          <a:prstGeom prst="rect">
            <a:avLst/>
          </a:prstGeom>
          <a:noFill/>
          <a:ln/>
        </p:spPr>
        <p:txBody>
          <a:bodyPr wrap="none" lIns="0" tIns="0" rIns="0" bIns="0" rtlCol="0" anchor="t"/>
          <a:lstStyle/>
          <a:p>
            <a:pPr marL="0" indent="0" algn="l">
              <a:lnSpc>
                <a:spcPts val="2400"/>
              </a:lnSpc>
              <a:buNone/>
            </a:pPr>
            <a:r>
              <a:rPr lang="en-US" sz="1900" dirty="0">
                <a:solidFill>
                  <a:srgbClr val="051D3A"/>
                </a:solidFill>
                <a:latin typeface="Funnel Display" pitchFamily="34" charset="0"/>
                <a:ea typeface="Funnel Display" pitchFamily="34" charset="-122"/>
                <a:cs typeface="Funnel Display" pitchFamily="34" charset="-120"/>
              </a:rPr>
              <a:t>Enterprise Support</a:t>
            </a:r>
            <a:endParaRPr lang="en-US" sz="1900" dirty="0"/>
          </a:p>
        </p:txBody>
      </p:sp>
      <p:sp>
        <p:nvSpPr>
          <p:cNvPr id="8" name="Text 6"/>
          <p:cNvSpPr/>
          <p:nvPr/>
        </p:nvSpPr>
        <p:spPr>
          <a:xfrm>
            <a:off x="9740503" y="3726061"/>
            <a:ext cx="4067413" cy="1340168"/>
          </a:xfrm>
          <a:prstGeom prst="rect">
            <a:avLst/>
          </a:prstGeom>
          <a:noFill/>
          <a:ln/>
        </p:spPr>
        <p:txBody>
          <a:bodyPr wrap="square" lIns="0" tIns="0" rIns="0" bIns="0" rtlCol="0" anchor="t"/>
          <a:lstStyle/>
          <a:p>
            <a:pPr marL="0" indent="0" algn="l">
              <a:lnSpc>
                <a:spcPts val="2600"/>
              </a:lnSpc>
              <a:buNone/>
            </a:pPr>
            <a:r>
              <a:rPr lang="en-US" sz="1600" dirty="0">
                <a:solidFill>
                  <a:srgbClr val="2B3541"/>
                </a:solidFill>
                <a:latin typeface="Funnel Sans" pitchFamily="34" charset="0"/>
                <a:ea typeface="Funnel Sans" pitchFamily="34" charset="-122"/>
                <a:cs typeface="Funnel Sans" pitchFamily="34" charset="-120"/>
              </a:rPr>
              <a:t>Start-up grants, business incubators, and EU-backed financing designed to stimulate job creation through entrepreneurship and SME growth.</a:t>
            </a:r>
            <a:endParaRPr lang="en-US" sz="1600" dirty="0"/>
          </a:p>
        </p:txBody>
      </p:sp>
      <p:sp>
        <p:nvSpPr>
          <p:cNvPr id="9" name="Text 7"/>
          <p:cNvSpPr/>
          <p:nvPr/>
        </p:nvSpPr>
        <p:spPr>
          <a:xfrm>
            <a:off x="837724" y="5490329"/>
            <a:ext cx="12954952" cy="670084"/>
          </a:xfrm>
          <a:prstGeom prst="rect">
            <a:avLst/>
          </a:prstGeom>
          <a:noFill/>
          <a:ln/>
        </p:spPr>
        <p:txBody>
          <a:bodyPr wrap="square" lIns="0" tIns="0" rIns="0" bIns="0" rtlCol="0" anchor="t"/>
          <a:lstStyle/>
          <a:p>
            <a:pPr marL="0" indent="0" algn="l">
              <a:lnSpc>
                <a:spcPts val="2600"/>
              </a:lnSpc>
              <a:buNone/>
            </a:pPr>
            <a:r>
              <a:rPr lang="en-US" sz="1600" dirty="0">
                <a:solidFill>
                  <a:srgbClr val="2B3541"/>
                </a:solidFill>
                <a:latin typeface="Funnel Sans" pitchFamily="34" charset="0"/>
                <a:ea typeface="Funnel Sans" pitchFamily="34" charset="-122"/>
                <a:cs typeface="Funnel Sans" pitchFamily="34" charset="-120"/>
              </a:rPr>
              <a:t>Valencia's employment strategy represents a progressively modernising labour market within Spain's decentralised employment governance system, addressing both immediate unemployment challenges and long-term structural reforms.</a:t>
            </a:r>
            <a:endParaRPr lang="en-US" sz="1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30910"/>
          </a:xfrm>
          <a:prstGeom prst="rect">
            <a:avLst/>
          </a:prstGeom>
        </p:spPr>
      </p:pic>
      <p:sp>
        <p:nvSpPr>
          <p:cNvPr id="3" name="Text 0"/>
          <p:cNvSpPr/>
          <p:nvPr/>
        </p:nvSpPr>
        <p:spPr>
          <a:xfrm>
            <a:off x="695801" y="478393"/>
            <a:ext cx="7752398" cy="1023223"/>
          </a:xfrm>
          <a:prstGeom prst="rect">
            <a:avLst/>
          </a:prstGeom>
          <a:noFill/>
          <a:ln/>
        </p:spPr>
        <p:txBody>
          <a:bodyPr wrap="square" lIns="0" tIns="0" rIns="0" bIns="0" rtlCol="0" anchor="t"/>
          <a:lstStyle/>
          <a:p>
            <a:pPr marL="0" indent="0" algn="l">
              <a:lnSpc>
                <a:spcPts val="4000"/>
              </a:lnSpc>
              <a:buNone/>
            </a:pPr>
            <a:r>
              <a:rPr lang="en-US" sz="3200" dirty="0">
                <a:solidFill>
                  <a:srgbClr val="051D3A"/>
                </a:solidFill>
                <a:latin typeface="Funnel Display" pitchFamily="34" charset="0"/>
                <a:ea typeface="Funnel Display" pitchFamily="34" charset="-122"/>
                <a:cs typeface="Funnel Display" pitchFamily="34" charset="-120"/>
              </a:rPr>
              <a:t>LABORA: The Regional Employment Service</a:t>
            </a:r>
            <a:endParaRPr lang="en-US" sz="3200" dirty="0"/>
          </a:p>
        </p:txBody>
      </p:sp>
      <p:sp>
        <p:nvSpPr>
          <p:cNvPr id="4" name="Shape 1"/>
          <p:cNvSpPr/>
          <p:nvPr/>
        </p:nvSpPr>
        <p:spPr>
          <a:xfrm>
            <a:off x="695801" y="1762482"/>
            <a:ext cx="3789164" cy="2531983"/>
          </a:xfrm>
          <a:prstGeom prst="roundRect">
            <a:avLst>
              <a:gd name="adj" fmla="val 2886"/>
            </a:avLst>
          </a:prstGeom>
          <a:solidFill>
            <a:srgbClr val="FAF5EB"/>
          </a:solidFill>
          <a:ln w="7620">
            <a:solidFill>
              <a:srgbClr val="D5CDBE"/>
            </a:solidFill>
            <a:prstDash val="solid"/>
          </a:ln>
        </p:spPr>
      </p:sp>
      <p:sp>
        <p:nvSpPr>
          <p:cNvPr id="5" name="Shape 2"/>
          <p:cNvSpPr/>
          <p:nvPr/>
        </p:nvSpPr>
        <p:spPr>
          <a:xfrm>
            <a:off x="877372" y="1944053"/>
            <a:ext cx="521851" cy="521851"/>
          </a:xfrm>
          <a:prstGeom prst="roundRect">
            <a:avLst>
              <a:gd name="adj" fmla="val 17520491"/>
            </a:avLst>
          </a:prstGeom>
          <a:solidFill>
            <a:srgbClr val="3371A5"/>
          </a:solidFill>
          <a:ln/>
        </p:spPr>
      </p:sp>
      <p:pic>
        <p:nvPicPr>
          <p:cNvPr id="6" name="Image 1" descr="preencoded.png"/>
          <p:cNvPicPr>
            <a:picLocks noChangeAspect="1"/>
          </p:cNvPicPr>
          <p:nvPr/>
        </p:nvPicPr>
        <p:blipFill>
          <a:blip r:embed="rId4">
            <a:extLst>
              <a:ext uri="{96DAC541-7B7A-43D3-8B79-37D633B846F1}">
                <asvg:svgBlip xmlns:asvg="http://schemas.microsoft.com/office/drawing/2016/SVG/main" xmlns="" r:embed="rId5"/>
              </a:ext>
            </a:extLst>
          </a:blip>
          <a:stretch>
            <a:fillRect/>
          </a:stretch>
        </p:blipFill>
        <p:spPr>
          <a:xfrm>
            <a:off x="1020842" y="2087523"/>
            <a:ext cx="234791" cy="234791"/>
          </a:xfrm>
          <a:prstGeom prst="rect">
            <a:avLst/>
          </a:prstGeom>
        </p:spPr>
      </p:pic>
      <p:sp>
        <p:nvSpPr>
          <p:cNvPr id="7" name="Text 3"/>
          <p:cNvSpPr/>
          <p:nvPr/>
        </p:nvSpPr>
        <p:spPr>
          <a:xfrm>
            <a:off x="877372" y="2639854"/>
            <a:ext cx="2586633" cy="255746"/>
          </a:xfrm>
          <a:prstGeom prst="rect">
            <a:avLst/>
          </a:prstGeom>
          <a:noFill/>
          <a:ln/>
        </p:spPr>
        <p:txBody>
          <a:bodyPr wrap="none" lIns="0" tIns="0" rIns="0" bIns="0" rtlCol="0" anchor="t"/>
          <a:lstStyle/>
          <a:p>
            <a:pPr marL="0" indent="0" algn="l">
              <a:lnSpc>
                <a:spcPts val="2000"/>
              </a:lnSpc>
              <a:buNone/>
            </a:pPr>
            <a:r>
              <a:rPr lang="en-US" sz="1600" dirty="0">
                <a:solidFill>
                  <a:srgbClr val="2B3541"/>
                </a:solidFill>
                <a:latin typeface="Funnel Display" pitchFamily="34" charset="0"/>
                <a:ea typeface="Funnel Display" pitchFamily="34" charset="-122"/>
                <a:cs typeface="Funnel Display" pitchFamily="34" charset="-120"/>
              </a:rPr>
              <a:t>Personalised Job-Matching</a:t>
            </a:r>
            <a:endParaRPr lang="en-US" sz="1600" dirty="0"/>
          </a:p>
        </p:txBody>
      </p:sp>
      <p:sp>
        <p:nvSpPr>
          <p:cNvPr id="8" name="Text 4"/>
          <p:cNvSpPr/>
          <p:nvPr/>
        </p:nvSpPr>
        <p:spPr>
          <a:xfrm>
            <a:off x="877372" y="2999899"/>
            <a:ext cx="3426023" cy="1112996"/>
          </a:xfrm>
          <a:prstGeom prst="rect">
            <a:avLst/>
          </a:prstGeom>
          <a:noFill/>
          <a:ln/>
        </p:spPr>
        <p:txBody>
          <a:bodyPr wrap="square" lIns="0" tIns="0" rIns="0" bIns="0" rtlCol="0" anchor="t"/>
          <a:lstStyle/>
          <a:p>
            <a:pPr marL="0" indent="0" algn="l">
              <a:lnSpc>
                <a:spcPts val="2150"/>
              </a:lnSpc>
              <a:buNone/>
            </a:pPr>
            <a:r>
              <a:rPr lang="en-US" sz="1350" dirty="0">
                <a:solidFill>
                  <a:srgbClr val="2B3541"/>
                </a:solidFill>
                <a:latin typeface="Funnel Sans" pitchFamily="34" charset="0"/>
                <a:ea typeface="Funnel Sans" pitchFamily="34" charset="-122"/>
                <a:cs typeface="Funnel Sans" pitchFamily="34" charset="-120"/>
              </a:rPr>
              <a:t>Individualised career guidance and employment counselling tailored to each jobseeker's skills, experience, and labour market opportunities.</a:t>
            </a:r>
            <a:endParaRPr lang="en-US" sz="1350" dirty="0"/>
          </a:p>
        </p:txBody>
      </p:sp>
      <p:sp>
        <p:nvSpPr>
          <p:cNvPr id="9" name="Shape 5"/>
          <p:cNvSpPr/>
          <p:nvPr/>
        </p:nvSpPr>
        <p:spPr>
          <a:xfrm>
            <a:off x="4658916" y="1762482"/>
            <a:ext cx="3789283" cy="2531983"/>
          </a:xfrm>
          <a:prstGeom prst="roundRect">
            <a:avLst>
              <a:gd name="adj" fmla="val 2886"/>
            </a:avLst>
          </a:prstGeom>
          <a:solidFill>
            <a:srgbClr val="FAF5EB"/>
          </a:solidFill>
          <a:ln w="7620">
            <a:solidFill>
              <a:srgbClr val="D5CDBE"/>
            </a:solidFill>
            <a:prstDash val="solid"/>
          </a:ln>
        </p:spPr>
      </p:sp>
      <p:sp>
        <p:nvSpPr>
          <p:cNvPr id="10" name="Shape 6"/>
          <p:cNvSpPr/>
          <p:nvPr/>
        </p:nvSpPr>
        <p:spPr>
          <a:xfrm>
            <a:off x="4840486" y="1944053"/>
            <a:ext cx="521851" cy="521851"/>
          </a:xfrm>
          <a:prstGeom prst="roundRect">
            <a:avLst>
              <a:gd name="adj" fmla="val 17520491"/>
            </a:avLst>
          </a:prstGeom>
          <a:solidFill>
            <a:srgbClr val="3371A5"/>
          </a:solidFill>
          <a:ln/>
        </p:spPr>
      </p:sp>
      <p:pic>
        <p:nvPicPr>
          <p:cNvPr id="11" name="Image 2" descr="preencoded.png"/>
          <p:cNvPicPr>
            <a:picLocks noChangeAspect="1"/>
          </p:cNvPicPr>
          <p:nvPr/>
        </p:nvPicPr>
        <p:blipFill>
          <a:blip r:embed="rId4">
            <a:extLst>
              <a:ext uri="{96DAC541-7B7A-43D3-8B79-37D633B846F1}">
                <asvg:svgBlip xmlns:asvg="http://schemas.microsoft.com/office/drawing/2016/SVG/main" xmlns="" r:embed="rId6"/>
              </a:ext>
            </a:extLst>
          </a:blip>
          <a:stretch>
            <a:fillRect/>
          </a:stretch>
        </p:blipFill>
        <p:spPr>
          <a:xfrm>
            <a:off x="4983956" y="2087523"/>
            <a:ext cx="234791" cy="234791"/>
          </a:xfrm>
          <a:prstGeom prst="rect">
            <a:avLst/>
          </a:prstGeom>
        </p:spPr>
      </p:pic>
      <p:sp>
        <p:nvSpPr>
          <p:cNvPr id="12" name="Text 7"/>
          <p:cNvSpPr/>
          <p:nvPr/>
        </p:nvSpPr>
        <p:spPr>
          <a:xfrm>
            <a:off x="4840486" y="2639854"/>
            <a:ext cx="2046565" cy="255746"/>
          </a:xfrm>
          <a:prstGeom prst="rect">
            <a:avLst/>
          </a:prstGeom>
          <a:noFill/>
          <a:ln/>
        </p:spPr>
        <p:txBody>
          <a:bodyPr wrap="none" lIns="0" tIns="0" rIns="0" bIns="0" rtlCol="0" anchor="t"/>
          <a:lstStyle/>
          <a:p>
            <a:pPr marL="0" indent="0" algn="l">
              <a:lnSpc>
                <a:spcPts val="2000"/>
              </a:lnSpc>
              <a:buNone/>
            </a:pPr>
            <a:r>
              <a:rPr lang="en-US" sz="1600" dirty="0">
                <a:solidFill>
                  <a:srgbClr val="2B3541"/>
                </a:solidFill>
                <a:latin typeface="Funnel Display" pitchFamily="34" charset="0"/>
                <a:ea typeface="Funnel Display" pitchFamily="34" charset="-122"/>
                <a:cs typeface="Funnel Display" pitchFamily="34" charset="-120"/>
              </a:rPr>
              <a:t>Activation Pathways</a:t>
            </a:r>
            <a:endParaRPr lang="en-US" sz="1600" dirty="0"/>
          </a:p>
        </p:txBody>
      </p:sp>
      <p:sp>
        <p:nvSpPr>
          <p:cNvPr id="13" name="Text 8"/>
          <p:cNvSpPr/>
          <p:nvPr/>
        </p:nvSpPr>
        <p:spPr>
          <a:xfrm>
            <a:off x="4840486" y="2999899"/>
            <a:ext cx="3426143" cy="1112996"/>
          </a:xfrm>
          <a:prstGeom prst="rect">
            <a:avLst/>
          </a:prstGeom>
          <a:noFill/>
          <a:ln/>
        </p:spPr>
        <p:txBody>
          <a:bodyPr wrap="square" lIns="0" tIns="0" rIns="0" bIns="0" rtlCol="0" anchor="t"/>
          <a:lstStyle/>
          <a:p>
            <a:pPr marL="0" indent="0" algn="l">
              <a:lnSpc>
                <a:spcPts val="2150"/>
              </a:lnSpc>
              <a:buNone/>
            </a:pPr>
            <a:r>
              <a:rPr lang="en-US" sz="1350" dirty="0">
                <a:solidFill>
                  <a:srgbClr val="2B3541"/>
                </a:solidFill>
                <a:latin typeface="Funnel Sans" pitchFamily="34" charset="0"/>
                <a:ea typeface="Funnel Sans" pitchFamily="34" charset="-122"/>
                <a:cs typeface="Funnel Sans" pitchFamily="34" charset="-120"/>
              </a:rPr>
              <a:t>Mandatory participation requirements for benefit recipients, ensuring active engagement with job search and skills development activities.</a:t>
            </a:r>
            <a:endParaRPr lang="en-US" sz="1350" dirty="0"/>
          </a:p>
        </p:txBody>
      </p:sp>
      <p:sp>
        <p:nvSpPr>
          <p:cNvPr id="14" name="Shape 9"/>
          <p:cNvSpPr/>
          <p:nvPr/>
        </p:nvSpPr>
        <p:spPr>
          <a:xfrm>
            <a:off x="695801" y="4468416"/>
            <a:ext cx="7752398" cy="1975485"/>
          </a:xfrm>
          <a:prstGeom prst="roundRect">
            <a:avLst>
              <a:gd name="adj" fmla="val 3699"/>
            </a:avLst>
          </a:prstGeom>
          <a:solidFill>
            <a:srgbClr val="FAF5EB"/>
          </a:solidFill>
          <a:ln w="7620">
            <a:solidFill>
              <a:srgbClr val="D5CDBE"/>
            </a:solidFill>
            <a:prstDash val="solid"/>
          </a:ln>
        </p:spPr>
      </p:sp>
      <p:sp>
        <p:nvSpPr>
          <p:cNvPr id="15" name="Shape 10"/>
          <p:cNvSpPr/>
          <p:nvPr/>
        </p:nvSpPr>
        <p:spPr>
          <a:xfrm>
            <a:off x="877372" y="4649986"/>
            <a:ext cx="521851" cy="521851"/>
          </a:xfrm>
          <a:prstGeom prst="roundRect">
            <a:avLst>
              <a:gd name="adj" fmla="val 17520491"/>
            </a:avLst>
          </a:prstGeom>
          <a:solidFill>
            <a:srgbClr val="3371A5"/>
          </a:solidFill>
          <a:ln/>
        </p:spPr>
      </p:sp>
      <p:pic>
        <p:nvPicPr>
          <p:cNvPr id="16" name="Image 3" descr="preencoded.png"/>
          <p:cNvPicPr>
            <a:picLocks noChangeAspect="1"/>
          </p:cNvPicPr>
          <p:nvPr/>
        </p:nvPicPr>
        <p:blipFill>
          <a:blip r:embed="rId4">
            <a:extLst>
              <a:ext uri="{96DAC541-7B7A-43D3-8B79-37D633B846F1}">
                <asvg:svgBlip xmlns:asvg="http://schemas.microsoft.com/office/drawing/2016/SVG/main" xmlns="" r:embed="rId7"/>
              </a:ext>
            </a:extLst>
          </a:blip>
          <a:stretch>
            <a:fillRect/>
          </a:stretch>
        </p:blipFill>
        <p:spPr>
          <a:xfrm>
            <a:off x="1020842" y="4793456"/>
            <a:ext cx="234791" cy="234791"/>
          </a:xfrm>
          <a:prstGeom prst="rect">
            <a:avLst/>
          </a:prstGeom>
        </p:spPr>
      </p:pic>
      <p:sp>
        <p:nvSpPr>
          <p:cNvPr id="17" name="Text 11"/>
          <p:cNvSpPr/>
          <p:nvPr/>
        </p:nvSpPr>
        <p:spPr>
          <a:xfrm>
            <a:off x="877372" y="5345787"/>
            <a:ext cx="2266117" cy="255746"/>
          </a:xfrm>
          <a:prstGeom prst="rect">
            <a:avLst/>
          </a:prstGeom>
          <a:noFill/>
          <a:ln/>
        </p:spPr>
        <p:txBody>
          <a:bodyPr wrap="none" lIns="0" tIns="0" rIns="0" bIns="0" rtlCol="0" anchor="t"/>
          <a:lstStyle/>
          <a:p>
            <a:pPr marL="0" indent="0" algn="l">
              <a:lnSpc>
                <a:spcPts val="2000"/>
              </a:lnSpc>
              <a:buNone/>
            </a:pPr>
            <a:r>
              <a:rPr lang="en-US" sz="1600" dirty="0">
                <a:solidFill>
                  <a:srgbClr val="2B3541"/>
                </a:solidFill>
                <a:latin typeface="Funnel Display" pitchFamily="34" charset="0"/>
                <a:ea typeface="Funnel Display" pitchFamily="34" charset="-122"/>
                <a:cs typeface="Funnel Display" pitchFamily="34" charset="-120"/>
              </a:rPr>
              <a:t>Employment Incentives</a:t>
            </a:r>
            <a:endParaRPr lang="en-US" sz="1600" dirty="0"/>
          </a:p>
        </p:txBody>
      </p:sp>
      <p:sp>
        <p:nvSpPr>
          <p:cNvPr id="18" name="Text 12"/>
          <p:cNvSpPr/>
          <p:nvPr/>
        </p:nvSpPr>
        <p:spPr>
          <a:xfrm>
            <a:off x="877372" y="5705832"/>
            <a:ext cx="7389257" cy="556498"/>
          </a:xfrm>
          <a:prstGeom prst="rect">
            <a:avLst/>
          </a:prstGeom>
          <a:noFill/>
          <a:ln/>
        </p:spPr>
        <p:txBody>
          <a:bodyPr wrap="square" lIns="0" tIns="0" rIns="0" bIns="0" rtlCol="0" anchor="t"/>
          <a:lstStyle/>
          <a:p>
            <a:pPr marL="0" indent="0" algn="l">
              <a:lnSpc>
                <a:spcPts val="2150"/>
              </a:lnSpc>
              <a:buNone/>
            </a:pPr>
            <a:r>
              <a:rPr lang="en-US" sz="1350" dirty="0">
                <a:solidFill>
                  <a:srgbClr val="2B3541"/>
                </a:solidFill>
                <a:latin typeface="Funnel Sans" pitchFamily="34" charset="0"/>
                <a:ea typeface="Funnel Sans" pitchFamily="34" charset="-122"/>
                <a:cs typeface="Funnel Sans" pitchFamily="34" charset="-120"/>
              </a:rPr>
              <a:t>Financial support for firms hiring unemployed persons, including subsidies for contracts and reductions in social security contributions.</a:t>
            </a:r>
            <a:endParaRPr lang="en-US" sz="1350" dirty="0"/>
          </a:p>
        </p:txBody>
      </p:sp>
      <p:sp>
        <p:nvSpPr>
          <p:cNvPr id="19" name="Text 13"/>
          <p:cNvSpPr/>
          <p:nvPr/>
        </p:nvSpPr>
        <p:spPr>
          <a:xfrm>
            <a:off x="695801" y="6639520"/>
            <a:ext cx="7752398" cy="1112996"/>
          </a:xfrm>
          <a:prstGeom prst="rect">
            <a:avLst/>
          </a:prstGeom>
          <a:noFill/>
          <a:ln/>
        </p:spPr>
        <p:txBody>
          <a:bodyPr wrap="square" lIns="0" tIns="0" rIns="0" bIns="0" rtlCol="0" anchor="t"/>
          <a:lstStyle/>
          <a:p>
            <a:pPr marL="0" indent="0" algn="l">
              <a:lnSpc>
                <a:spcPts val="2150"/>
              </a:lnSpc>
              <a:buNone/>
            </a:pPr>
            <a:r>
              <a:rPr lang="en-US" sz="1350" dirty="0">
                <a:solidFill>
                  <a:srgbClr val="2B3541"/>
                </a:solidFill>
                <a:latin typeface="Funnel Sans" pitchFamily="34" charset="0"/>
                <a:ea typeface="Funnel Sans" pitchFamily="34" charset="-122"/>
                <a:cs typeface="Funnel Sans" pitchFamily="34" charset="-120"/>
              </a:rPr>
              <a:t>LABORA operates under national guidelines but with regional autonomy, allowing it to adapt strategies to Valencia's specific economic structure. This activation logic aligns with European ALMP theory and Spanish labour market analyses by Bentolila and Dolado, addressing structural unemployment through enhanced employability rather than passive support alone.</a:t>
            </a:r>
            <a:endParaRPr lang="en-US" sz="13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705445" y="485061"/>
            <a:ext cx="8122325" cy="518755"/>
          </a:xfrm>
          <a:prstGeom prst="rect">
            <a:avLst/>
          </a:prstGeom>
          <a:noFill/>
          <a:ln/>
        </p:spPr>
        <p:txBody>
          <a:bodyPr wrap="none" lIns="0" tIns="0" rIns="0" bIns="0" rtlCol="0" anchor="t"/>
          <a:lstStyle/>
          <a:p>
            <a:pPr marL="0" indent="0" algn="l">
              <a:lnSpc>
                <a:spcPts val="4050"/>
              </a:lnSpc>
              <a:buNone/>
            </a:pPr>
            <a:r>
              <a:rPr lang="en-US" sz="3250" dirty="0">
                <a:solidFill>
                  <a:srgbClr val="051D3A"/>
                </a:solidFill>
                <a:latin typeface="Funnel Display" pitchFamily="34" charset="0"/>
                <a:ea typeface="Funnel Display" pitchFamily="34" charset="-122"/>
                <a:cs typeface="Funnel Display" pitchFamily="34" charset="-120"/>
              </a:rPr>
              <a:t>Vocational Training and Lifelong Learning</a:t>
            </a:r>
            <a:endParaRPr lang="en-US" sz="3250" dirty="0"/>
          </a:p>
        </p:txBody>
      </p:sp>
      <p:sp>
        <p:nvSpPr>
          <p:cNvPr id="3" name="Text 1"/>
          <p:cNvSpPr/>
          <p:nvPr/>
        </p:nvSpPr>
        <p:spPr>
          <a:xfrm>
            <a:off x="705445" y="1444704"/>
            <a:ext cx="4137422" cy="311110"/>
          </a:xfrm>
          <a:prstGeom prst="rect">
            <a:avLst/>
          </a:prstGeom>
          <a:noFill/>
          <a:ln/>
        </p:spPr>
        <p:txBody>
          <a:bodyPr wrap="none" lIns="0" tIns="0" rIns="0" bIns="0" rtlCol="0" anchor="t"/>
          <a:lstStyle/>
          <a:p>
            <a:pPr marL="0" indent="0" algn="l">
              <a:lnSpc>
                <a:spcPts val="2450"/>
              </a:lnSpc>
              <a:buNone/>
            </a:pPr>
            <a:r>
              <a:rPr lang="en-US" sz="1950" dirty="0">
                <a:solidFill>
                  <a:srgbClr val="051D3A"/>
                </a:solidFill>
                <a:latin typeface="Funnel Display" pitchFamily="34" charset="0"/>
                <a:ea typeface="Funnel Display" pitchFamily="34" charset="-122"/>
                <a:cs typeface="Funnel Display" pitchFamily="34" charset="-120"/>
              </a:rPr>
              <a:t>Comprehensive Skills Development</a:t>
            </a:r>
            <a:endParaRPr lang="en-US" sz="1950" dirty="0"/>
          </a:p>
        </p:txBody>
      </p:sp>
      <p:sp>
        <p:nvSpPr>
          <p:cNvPr id="4" name="Text 2"/>
          <p:cNvSpPr/>
          <p:nvPr/>
        </p:nvSpPr>
        <p:spPr>
          <a:xfrm>
            <a:off x="705445" y="1932146"/>
            <a:ext cx="7759541" cy="846177"/>
          </a:xfrm>
          <a:prstGeom prst="rect">
            <a:avLst/>
          </a:prstGeom>
          <a:noFill/>
          <a:ln/>
        </p:spPr>
        <p:txBody>
          <a:bodyPr wrap="square" lIns="0" tIns="0" rIns="0" bIns="0" rtlCol="0" anchor="t"/>
          <a:lstStyle/>
          <a:p>
            <a:pPr marL="0" indent="0" algn="l">
              <a:lnSpc>
                <a:spcPts val="2200"/>
              </a:lnSpc>
              <a:buNone/>
            </a:pPr>
            <a:r>
              <a:rPr lang="en-US" sz="1350" dirty="0">
                <a:solidFill>
                  <a:srgbClr val="2B3541"/>
                </a:solidFill>
                <a:latin typeface="Funnel Sans" pitchFamily="34" charset="0"/>
                <a:ea typeface="Funnel Sans" pitchFamily="34" charset="-122"/>
                <a:cs typeface="Funnel Sans" pitchFamily="34" charset="-120"/>
              </a:rPr>
              <a:t>Valencia places strong emphasis on vocational education and training (VET) and lifelong learning as essential tools for combating unemployment. The regional training system addresses skills mismatches and prepares workers for evolving labour market demands.</a:t>
            </a:r>
            <a:endParaRPr lang="en-US" sz="1350" dirty="0"/>
          </a:p>
        </p:txBody>
      </p:sp>
      <p:sp>
        <p:nvSpPr>
          <p:cNvPr id="5" name="Text 3"/>
          <p:cNvSpPr/>
          <p:nvPr/>
        </p:nvSpPr>
        <p:spPr>
          <a:xfrm>
            <a:off x="705445" y="2976682"/>
            <a:ext cx="176332" cy="220385"/>
          </a:xfrm>
          <a:prstGeom prst="rect">
            <a:avLst/>
          </a:prstGeom>
          <a:noFill/>
          <a:ln/>
        </p:spPr>
        <p:txBody>
          <a:bodyPr wrap="none" lIns="0" tIns="0" rIns="0" bIns="0" rtlCol="0" anchor="t"/>
          <a:lstStyle/>
          <a:p>
            <a:pPr marL="0" indent="0" algn="l">
              <a:lnSpc>
                <a:spcPts val="2200"/>
              </a:lnSpc>
              <a:buNone/>
            </a:pPr>
            <a:r>
              <a:rPr lang="en-US" sz="1350" dirty="0">
                <a:solidFill>
                  <a:srgbClr val="2B3541"/>
                </a:solidFill>
                <a:latin typeface="Funnel Display Light" pitchFamily="34" charset="0"/>
                <a:ea typeface="Funnel Display Light" pitchFamily="34" charset="-122"/>
                <a:cs typeface="Funnel Display Light" pitchFamily="34" charset="-120"/>
              </a:rPr>
              <a:t>01</a:t>
            </a:r>
            <a:endParaRPr lang="en-US" sz="1350" dirty="0"/>
          </a:p>
        </p:txBody>
      </p:sp>
      <p:sp>
        <p:nvSpPr>
          <p:cNvPr id="6" name="Shape 4"/>
          <p:cNvSpPr/>
          <p:nvPr/>
        </p:nvSpPr>
        <p:spPr>
          <a:xfrm>
            <a:off x="705445" y="3253502"/>
            <a:ext cx="3791545" cy="22860"/>
          </a:xfrm>
          <a:prstGeom prst="rect">
            <a:avLst/>
          </a:prstGeom>
          <a:solidFill>
            <a:srgbClr val="3371A5"/>
          </a:solidFill>
          <a:ln/>
        </p:spPr>
      </p:sp>
      <p:sp>
        <p:nvSpPr>
          <p:cNvPr id="7" name="Text 5"/>
          <p:cNvSpPr/>
          <p:nvPr/>
        </p:nvSpPr>
        <p:spPr>
          <a:xfrm>
            <a:off x="705445" y="3387328"/>
            <a:ext cx="2335768" cy="259318"/>
          </a:xfrm>
          <a:prstGeom prst="rect">
            <a:avLst/>
          </a:prstGeom>
          <a:noFill/>
          <a:ln/>
        </p:spPr>
        <p:txBody>
          <a:bodyPr wrap="none" lIns="0" tIns="0" rIns="0" bIns="0" rtlCol="0" anchor="t"/>
          <a:lstStyle/>
          <a:p>
            <a:pPr marL="0" indent="0" algn="l">
              <a:lnSpc>
                <a:spcPts val="2000"/>
              </a:lnSpc>
              <a:buNone/>
            </a:pPr>
            <a:r>
              <a:rPr lang="en-US" sz="1600" dirty="0">
                <a:solidFill>
                  <a:srgbClr val="2B3541"/>
                </a:solidFill>
                <a:latin typeface="Funnel Display" pitchFamily="34" charset="0"/>
                <a:ea typeface="Funnel Display" pitchFamily="34" charset="-122"/>
                <a:cs typeface="Funnel Display" pitchFamily="34" charset="-120"/>
              </a:rPr>
              <a:t>Sector-Specific Training</a:t>
            </a:r>
            <a:endParaRPr lang="en-US" sz="1600" dirty="0"/>
          </a:p>
        </p:txBody>
      </p:sp>
      <p:sp>
        <p:nvSpPr>
          <p:cNvPr id="8" name="Text 6"/>
          <p:cNvSpPr/>
          <p:nvPr/>
        </p:nvSpPr>
        <p:spPr>
          <a:xfrm>
            <a:off x="705445" y="3822978"/>
            <a:ext cx="3791545" cy="1128236"/>
          </a:xfrm>
          <a:prstGeom prst="rect">
            <a:avLst/>
          </a:prstGeom>
          <a:noFill/>
          <a:ln/>
        </p:spPr>
        <p:txBody>
          <a:bodyPr wrap="square" lIns="0" tIns="0" rIns="0" bIns="0" rtlCol="0" anchor="t"/>
          <a:lstStyle/>
          <a:p>
            <a:pPr marL="0" indent="0" algn="l">
              <a:lnSpc>
                <a:spcPts val="2200"/>
              </a:lnSpc>
              <a:buNone/>
            </a:pPr>
            <a:r>
              <a:rPr lang="en-US" sz="1350" dirty="0">
                <a:solidFill>
                  <a:srgbClr val="2B3541"/>
                </a:solidFill>
                <a:latin typeface="Funnel Sans" pitchFamily="34" charset="0"/>
                <a:ea typeface="Funnel Sans" pitchFamily="34" charset="-122"/>
                <a:cs typeface="Funnel Sans" pitchFamily="34" charset="-120"/>
              </a:rPr>
              <a:t>Programmes focused on key regional industries including tourism, logistics, green economy, and information and communication technology.</a:t>
            </a:r>
            <a:endParaRPr lang="en-US" sz="1350" dirty="0"/>
          </a:p>
        </p:txBody>
      </p:sp>
      <p:sp>
        <p:nvSpPr>
          <p:cNvPr id="9" name="Text 7"/>
          <p:cNvSpPr/>
          <p:nvPr/>
        </p:nvSpPr>
        <p:spPr>
          <a:xfrm>
            <a:off x="4673322" y="2976682"/>
            <a:ext cx="176332" cy="220385"/>
          </a:xfrm>
          <a:prstGeom prst="rect">
            <a:avLst/>
          </a:prstGeom>
          <a:noFill/>
          <a:ln/>
        </p:spPr>
        <p:txBody>
          <a:bodyPr wrap="none" lIns="0" tIns="0" rIns="0" bIns="0" rtlCol="0" anchor="t"/>
          <a:lstStyle/>
          <a:p>
            <a:pPr marL="0" indent="0" algn="l">
              <a:lnSpc>
                <a:spcPts val="2200"/>
              </a:lnSpc>
              <a:buNone/>
            </a:pPr>
            <a:r>
              <a:rPr lang="en-US" sz="1350" dirty="0">
                <a:solidFill>
                  <a:srgbClr val="2B3541"/>
                </a:solidFill>
                <a:latin typeface="Funnel Display Light" pitchFamily="34" charset="0"/>
                <a:ea typeface="Funnel Display Light" pitchFamily="34" charset="-122"/>
                <a:cs typeface="Funnel Display Light" pitchFamily="34" charset="-120"/>
              </a:rPr>
              <a:t>02</a:t>
            </a:r>
            <a:endParaRPr lang="en-US" sz="1350" dirty="0"/>
          </a:p>
        </p:txBody>
      </p:sp>
      <p:sp>
        <p:nvSpPr>
          <p:cNvPr id="10" name="Shape 8"/>
          <p:cNvSpPr/>
          <p:nvPr/>
        </p:nvSpPr>
        <p:spPr>
          <a:xfrm>
            <a:off x="4673322" y="3253502"/>
            <a:ext cx="3791664" cy="22860"/>
          </a:xfrm>
          <a:prstGeom prst="rect">
            <a:avLst/>
          </a:prstGeom>
          <a:solidFill>
            <a:srgbClr val="3371A5"/>
          </a:solidFill>
          <a:ln/>
        </p:spPr>
      </p:sp>
      <p:sp>
        <p:nvSpPr>
          <p:cNvPr id="11" name="Text 9"/>
          <p:cNvSpPr/>
          <p:nvPr/>
        </p:nvSpPr>
        <p:spPr>
          <a:xfrm>
            <a:off x="4673322" y="3387328"/>
            <a:ext cx="2372439" cy="259318"/>
          </a:xfrm>
          <a:prstGeom prst="rect">
            <a:avLst/>
          </a:prstGeom>
          <a:noFill/>
          <a:ln/>
        </p:spPr>
        <p:txBody>
          <a:bodyPr wrap="none" lIns="0" tIns="0" rIns="0" bIns="0" rtlCol="0" anchor="t"/>
          <a:lstStyle/>
          <a:p>
            <a:pPr marL="0" indent="0" algn="l">
              <a:lnSpc>
                <a:spcPts val="2000"/>
              </a:lnSpc>
              <a:buNone/>
            </a:pPr>
            <a:r>
              <a:rPr lang="en-US" sz="1600" dirty="0">
                <a:solidFill>
                  <a:srgbClr val="2B3541"/>
                </a:solidFill>
                <a:latin typeface="Funnel Display" pitchFamily="34" charset="0"/>
                <a:ea typeface="Funnel Display" pitchFamily="34" charset="-122"/>
                <a:cs typeface="Funnel Display" pitchFamily="34" charset="-120"/>
              </a:rPr>
              <a:t>Dual Education Systems</a:t>
            </a:r>
            <a:endParaRPr lang="en-US" sz="1600" dirty="0"/>
          </a:p>
        </p:txBody>
      </p:sp>
      <p:sp>
        <p:nvSpPr>
          <p:cNvPr id="12" name="Text 10"/>
          <p:cNvSpPr/>
          <p:nvPr/>
        </p:nvSpPr>
        <p:spPr>
          <a:xfrm>
            <a:off x="4673322" y="3822978"/>
            <a:ext cx="3791664" cy="1128236"/>
          </a:xfrm>
          <a:prstGeom prst="rect">
            <a:avLst/>
          </a:prstGeom>
          <a:noFill/>
          <a:ln/>
        </p:spPr>
        <p:txBody>
          <a:bodyPr wrap="square" lIns="0" tIns="0" rIns="0" bIns="0" rtlCol="0" anchor="t"/>
          <a:lstStyle/>
          <a:p>
            <a:pPr marL="0" indent="0" algn="l">
              <a:lnSpc>
                <a:spcPts val="2200"/>
              </a:lnSpc>
              <a:buNone/>
            </a:pPr>
            <a:r>
              <a:rPr lang="en-US" sz="1350" dirty="0">
                <a:solidFill>
                  <a:srgbClr val="2B3541"/>
                </a:solidFill>
                <a:latin typeface="Funnel Sans" pitchFamily="34" charset="0"/>
                <a:ea typeface="Funnel Sans" pitchFamily="34" charset="-122"/>
                <a:cs typeface="Funnel Sans" pitchFamily="34" charset="-120"/>
              </a:rPr>
              <a:t>Innovative approaches combining classroom learning with firm-based practical experience, enhancing work-readiness and employer connections.</a:t>
            </a:r>
            <a:endParaRPr lang="en-US" sz="1350" dirty="0"/>
          </a:p>
        </p:txBody>
      </p:sp>
      <p:sp>
        <p:nvSpPr>
          <p:cNvPr id="13" name="Text 11"/>
          <p:cNvSpPr/>
          <p:nvPr/>
        </p:nvSpPr>
        <p:spPr>
          <a:xfrm>
            <a:off x="705445" y="5259824"/>
            <a:ext cx="176332" cy="220385"/>
          </a:xfrm>
          <a:prstGeom prst="rect">
            <a:avLst/>
          </a:prstGeom>
          <a:noFill/>
          <a:ln/>
        </p:spPr>
        <p:txBody>
          <a:bodyPr wrap="none" lIns="0" tIns="0" rIns="0" bIns="0" rtlCol="0" anchor="t"/>
          <a:lstStyle/>
          <a:p>
            <a:pPr marL="0" indent="0" algn="l">
              <a:lnSpc>
                <a:spcPts val="2200"/>
              </a:lnSpc>
              <a:buNone/>
            </a:pPr>
            <a:r>
              <a:rPr lang="en-US" sz="1350" dirty="0">
                <a:solidFill>
                  <a:srgbClr val="2B3541"/>
                </a:solidFill>
                <a:latin typeface="Funnel Display Light" pitchFamily="34" charset="0"/>
                <a:ea typeface="Funnel Display Light" pitchFamily="34" charset="-122"/>
                <a:cs typeface="Funnel Display Light" pitchFamily="34" charset="-120"/>
              </a:rPr>
              <a:t>03</a:t>
            </a:r>
            <a:endParaRPr lang="en-US" sz="1350" dirty="0"/>
          </a:p>
        </p:txBody>
      </p:sp>
      <p:sp>
        <p:nvSpPr>
          <p:cNvPr id="14" name="Shape 12"/>
          <p:cNvSpPr/>
          <p:nvPr/>
        </p:nvSpPr>
        <p:spPr>
          <a:xfrm>
            <a:off x="705445" y="5536644"/>
            <a:ext cx="7759541" cy="22860"/>
          </a:xfrm>
          <a:prstGeom prst="rect">
            <a:avLst/>
          </a:prstGeom>
          <a:solidFill>
            <a:srgbClr val="3371A5"/>
          </a:solidFill>
          <a:ln/>
        </p:spPr>
      </p:sp>
      <p:sp>
        <p:nvSpPr>
          <p:cNvPr id="15" name="Text 13"/>
          <p:cNvSpPr/>
          <p:nvPr/>
        </p:nvSpPr>
        <p:spPr>
          <a:xfrm>
            <a:off x="705445" y="5670471"/>
            <a:ext cx="2794159" cy="259318"/>
          </a:xfrm>
          <a:prstGeom prst="rect">
            <a:avLst/>
          </a:prstGeom>
          <a:noFill/>
          <a:ln/>
        </p:spPr>
        <p:txBody>
          <a:bodyPr wrap="none" lIns="0" tIns="0" rIns="0" bIns="0" rtlCol="0" anchor="t"/>
          <a:lstStyle/>
          <a:p>
            <a:pPr marL="0" indent="0" algn="l">
              <a:lnSpc>
                <a:spcPts val="2000"/>
              </a:lnSpc>
              <a:buNone/>
            </a:pPr>
            <a:r>
              <a:rPr lang="en-US" sz="1600" dirty="0">
                <a:solidFill>
                  <a:srgbClr val="2B3541"/>
                </a:solidFill>
                <a:latin typeface="Funnel Display" pitchFamily="34" charset="0"/>
                <a:ea typeface="Funnel Display" pitchFamily="34" charset="-122"/>
                <a:cs typeface="Funnel Display" pitchFamily="34" charset="-120"/>
              </a:rPr>
              <a:t>Requalification Programmes</a:t>
            </a:r>
            <a:endParaRPr lang="en-US" sz="1600" dirty="0"/>
          </a:p>
        </p:txBody>
      </p:sp>
      <p:sp>
        <p:nvSpPr>
          <p:cNvPr id="16" name="Text 14"/>
          <p:cNvSpPr/>
          <p:nvPr/>
        </p:nvSpPr>
        <p:spPr>
          <a:xfrm>
            <a:off x="705445" y="6106120"/>
            <a:ext cx="7759541" cy="564118"/>
          </a:xfrm>
          <a:prstGeom prst="rect">
            <a:avLst/>
          </a:prstGeom>
          <a:noFill/>
          <a:ln/>
        </p:spPr>
        <p:txBody>
          <a:bodyPr wrap="square" lIns="0" tIns="0" rIns="0" bIns="0" rtlCol="0" anchor="t"/>
          <a:lstStyle/>
          <a:p>
            <a:pPr marL="0" indent="0" algn="l">
              <a:lnSpc>
                <a:spcPts val="2200"/>
              </a:lnSpc>
              <a:buNone/>
            </a:pPr>
            <a:r>
              <a:rPr lang="en-US" sz="1350" dirty="0">
                <a:solidFill>
                  <a:srgbClr val="2B3541"/>
                </a:solidFill>
                <a:latin typeface="Funnel Sans" pitchFamily="34" charset="0"/>
                <a:ea typeface="Funnel Sans" pitchFamily="34" charset="-122"/>
                <a:cs typeface="Funnel Sans" pitchFamily="34" charset="-120"/>
              </a:rPr>
              <a:t>Targeted initiatives for long-term unemployed workers requiring substantial skills updating to re-enter the labour market.</a:t>
            </a:r>
            <a:endParaRPr lang="en-US" sz="1350" dirty="0"/>
          </a:p>
        </p:txBody>
      </p:sp>
      <p:pic>
        <p:nvPicPr>
          <p:cNvPr id="17" name="Image 0" descr="preencoded.png"/>
          <p:cNvPicPr>
            <a:picLocks noChangeAspect="1"/>
          </p:cNvPicPr>
          <p:nvPr/>
        </p:nvPicPr>
        <p:blipFill>
          <a:blip r:embed="rId3"/>
          <a:stretch>
            <a:fillRect/>
          </a:stretch>
        </p:blipFill>
        <p:spPr>
          <a:xfrm>
            <a:off x="8902898" y="1466731"/>
            <a:ext cx="5029557" cy="5029557"/>
          </a:xfrm>
          <a:prstGeom prst="rect">
            <a:avLst/>
          </a:prstGeom>
        </p:spPr>
      </p:pic>
      <p:sp>
        <p:nvSpPr>
          <p:cNvPr id="18" name="Text 15"/>
          <p:cNvSpPr/>
          <p:nvPr/>
        </p:nvSpPr>
        <p:spPr>
          <a:xfrm>
            <a:off x="8902898" y="6694646"/>
            <a:ext cx="5029557" cy="1410295"/>
          </a:xfrm>
          <a:prstGeom prst="rect">
            <a:avLst/>
          </a:prstGeom>
          <a:noFill/>
          <a:ln/>
        </p:spPr>
        <p:txBody>
          <a:bodyPr wrap="square" lIns="0" tIns="0" rIns="0" bIns="0" rtlCol="0" anchor="t"/>
          <a:lstStyle/>
          <a:p>
            <a:pPr marL="0" indent="0" algn="l">
              <a:lnSpc>
                <a:spcPts val="2200"/>
              </a:lnSpc>
              <a:buNone/>
            </a:pPr>
            <a:r>
              <a:rPr lang="en-US" sz="1350" dirty="0">
                <a:solidFill>
                  <a:srgbClr val="2B3541"/>
                </a:solidFill>
                <a:latin typeface="Funnel Sans" pitchFamily="34" charset="0"/>
                <a:ea typeface="Funnel Sans" pitchFamily="34" charset="-122"/>
                <a:cs typeface="Funnel Sans" pitchFamily="34" charset="-120"/>
              </a:rPr>
              <a:t>This approach reflects human-capital theory and Spanish regional adaptations analysed by Toharia, whilst echoing perspectives on skills mismatch from Romanian economists such as Zamfir and Russian labour scholars including Kapeliushnikov.</a:t>
            </a:r>
            <a:endParaRPr lang="en-US" sz="13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725091" y="510659"/>
            <a:ext cx="7693819" cy="1066086"/>
          </a:xfrm>
          <a:prstGeom prst="rect">
            <a:avLst/>
          </a:prstGeom>
          <a:noFill/>
          <a:ln/>
        </p:spPr>
        <p:txBody>
          <a:bodyPr wrap="square" lIns="0" tIns="0" rIns="0" bIns="0" rtlCol="0" anchor="t"/>
          <a:lstStyle/>
          <a:p>
            <a:pPr marL="0" indent="0" algn="l">
              <a:lnSpc>
                <a:spcPts val="4150"/>
              </a:lnSpc>
              <a:buNone/>
            </a:pPr>
            <a:r>
              <a:rPr lang="en-US" sz="3350" dirty="0">
                <a:solidFill>
                  <a:srgbClr val="051D3A"/>
                </a:solidFill>
                <a:latin typeface="Funnel Display" pitchFamily="34" charset="0"/>
                <a:ea typeface="Funnel Display" pitchFamily="34" charset="-122"/>
                <a:cs typeface="Funnel Display" pitchFamily="34" charset="-120"/>
              </a:rPr>
              <a:t>Youth Employment and the Garantía Juvenil</a:t>
            </a:r>
            <a:endParaRPr lang="en-US" sz="3350" dirty="0"/>
          </a:p>
        </p:txBody>
      </p:sp>
      <p:sp>
        <p:nvSpPr>
          <p:cNvPr id="4" name="Text 1"/>
          <p:cNvSpPr/>
          <p:nvPr/>
        </p:nvSpPr>
        <p:spPr>
          <a:xfrm>
            <a:off x="725091" y="1848564"/>
            <a:ext cx="7693819" cy="870109"/>
          </a:xfrm>
          <a:prstGeom prst="rect">
            <a:avLst/>
          </a:prstGeom>
          <a:noFill/>
          <a:ln/>
        </p:spPr>
        <p:txBody>
          <a:bodyPr wrap="square" lIns="0" tIns="0" rIns="0" bIns="0" rtlCol="0" anchor="t"/>
          <a:lstStyle/>
          <a:p>
            <a:pPr marL="0" indent="0" algn="l">
              <a:lnSpc>
                <a:spcPts val="2250"/>
              </a:lnSpc>
              <a:buNone/>
            </a:pPr>
            <a:r>
              <a:rPr lang="en-US" sz="1400" dirty="0">
                <a:solidFill>
                  <a:srgbClr val="2B3541"/>
                </a:solidFill>
                <a:latin typeface="Funnel Sans" pitchFamily="34" charset="0"/>
                <a:ea typeface="Funnel Sans" pitchFamily="34" charset="-122"/>
                <a:cs typeface="Funnel Sans" pitchFamily="34" charset="-120"/>
              </a:rPr>
              <a:t>Given persistently high youth unemployment rates in Spain, Valencia actively implements the </a:t>
            </a:r>
            <a:r>
              <a:rPr lang="en-US" sz="1400" b="1" dirty="0">
                <a:solidFill>
                  <a:srgbClr val="2B3541"/>
                </a:solidFill>
                <a:latin typeface="Funnel Sans" pitchFamily="34" charset="0"/>
                <a:ea typeface="Funnel Sans" pitchFamily="34" charset="-122"/>
                <a:cs typeface="Funnel Sans" pitchFamily="34" charset="-120"/>
              </a:rPr>
              <a:t>Sistema Nacional de Garantía Juvenil</a:t>
            </a:r>
            <a:r>
              <a:rPr lang="en-US" sz="1400" dirty="0">
                <a:solidFill>
                  <a:srgbClr val="2B3541"/>
                </a:solidFill>
                <a:latin typeface="Funnel Sans" pitchFamily="34" charset="0"/>
                <a:ea typeface="Funnel Sans" pitchFamily="34" charset="-122"/>
                <a:cs typeface="Funnel Sans" pitchFamily="34" charset="-120"/>
              </a:rPr>
              <a:t> (National Youth Guarantee System), offering comprehensive support to young people seeking employment or training opportunities.</a:t>
            </a:r>
            <a:endParaRPr lang="en-US" sz="1400" dirty="0"/>
          </a:p>
        </p:txBody>
      </p:sp>
      <p:sp>
        <p:nvSpPr>
          <p:cNvPr id="5" name="Shape 2"/>
          <p:cNvSpPr/>
          <p:nvPr/>
        </p:nvSpPr>
        <p:spPr>
          <a:xfrm>
            <a:off x="725091" y="3194328"/>
            <a:ext cx="3756303" cy="2458998"/>
          </a:xfrm>
          <a:prstGeom prst="roundRect">
            <a:avLst>
              <a:gd name="adj" fmla="val 4462"/>
            </a:avLst>
          </a:prstGeom>
          <a:solidFill>
            <a:srgbClr val="FAF5EB"/>
          </a:solidFill>
          <a:ln/>
        </p:spPr>
      </p:sp>
      <p:sp>
        <p:nvSpPr>
          <p:cNvPr id="6" name="Shape 3"/>
          <p:cNvSpPr/>
          <p:nvPr/>
        </p:nvSpPr>
        <p:spPr>
          <a:xfrm>
            <a:off x="725091" y="3171468"/>
            <a:ext cx="3756303" cy="91440"/>
          </a:xfrm>
          <a:prstGeom prst="roundRect">
            <a:avLst>
              <a:gd name="adj" fmla="val 83265"/>
            </a:avLst>
          </a:prstGeom>
          <a:solidFill>
            <a:srgbClr val="3371A5"/>
          </a:solidFill>
          <a:ln/>
        </p:spPr>
      </p:sp>
      <p:sp>
        <p:nvSpPr>
          <p:cNvPr id="7" name="Shape 4"/>
          <p:cNvSpPr/>
          <p:nvPr/>
        </p:nvSpPr>
        <p:spPr>
          <a:xfrm>
            <a:off x="2331303" y="2922508"/>
            <a:ext cx="543758" cy="543758"/>
          </a:xfrm>
          <a:prstGeom prst="roundRect">
            <a:avLst>
              <a:gd name="adj" fmla="val 168163"/>
            </a:avLst>
          </a:prstGeom>
          <a:solidFill>
            <a:srgbClr val="3371A5"/>
          </a:solidFill>
          <a:ln/>
        </p:spPr>
      </p:sp>
      <p:sp>
        <p:nvSpPr>
          <p:cNvPr id="8" name="Text 5"/>
          <p:cNvSpPr/>
          <p:nvPr/>
        </p:nvSpPr>
        <p:spPr>
          <a:xfrm>
            <a:off x="2494419" y="3058478"/>
            <a:ext cx="217527" cy="271820"/>
          </a:xfrm>
          <a:prstGeom prst="rect">
            <a:avLst/>
          </a:prstGeom>
          <a:noFill/>
          <a:ln/>
        </p:spPr>
        <p:txBody>
          <a:bodyPr wrap="none" lIns="0" tIns="0" rIns="0" bIns="0" rtlCol="0" anchor="t"/>
          <a:lstStyle/>
          <a:p>
            <a:pPr marL="0" indent="0" algn="l">
              <a:lnSpc>
                <a:spcPts val="2700"/>
              </a:lnSpc>
              <a:buNone/>
            </a:pPr>
            <a:r>
              <a:rPr lang="en-US" sz="1700" dirty="0">
                <a:solidFill>
                  <a:srgbClr val="FFFFFF"/>
                </a:solidFill>
                <a:latin typeface="Funnel Display" pitchFamily="34" charset="0"/>
                <a:ea typeface="Funnel Display" pitchFamily="34" charset="-122"/>
                <a:cs typeface="Funnel Display" pitchFamily="34" charset="-120"/>
              </a:rPr>
              <a:t>1</a:t>
            </a:r>
            <a:endParaRPr lang="en-US" sz="1700" dirty="0"/>
          </a:p>
        </p:txBody>
      </p:sp>
      <p:sp>
        <p:nvSpPr>
          <p:cNvPr id="9" name="Text 6"/>
          <p:cNvSpPr/>
          <p:nvPr/>
        </p:nvSpPr>
        <p:spPr>
          <a:xfrm>
            <a:off x="929164" y="3647480"/>
            <a:ext cx="3348157" cy="532924"/>
          </a:xfrm>
          <a:prstGeom prst="rect">
            <a:avLst/>
          </a:prstGeom>
          <a:noFill/>
          <a:ln/>
        </p:spPr>
        <p:txBody>
          <a:bodyPr wrap="square" lIns="0" tIns="0" rIns="0" bIns="0" rtlCol="0" anchor="t"/>
          <a:lstStyle/>
          <a:p>
            <a:pPr marL="0" indent="0" algn="l">
              <a:lnSpc>
                <a:spcPts val="2050"/>
              </a:lnSpc>
              <a:buNone/>
            </a:pPr>
            <a:r>
              <a:rPr lang="en-US" sz="1650" dirty="0">
                <a:solidFill>
                  <a:srgbClr val="2B3541"/>
                </a:solidFill>
                <a:latin typeface="Funnel Display" pitchFamily="34" charset="0"/>
                <a:ea typeface="Funnel Display" pitchFamily="34" charset="-122"/>
                <a:cs typeface="Funnel Display" pitchFamily="34" charset="-120"/>
              </a:rPr>
              <a:t>Paid Traineeships and Apprenticeships</a:t>
            </a:r>
            <a:endParaRPr lang="en-US" sz="1650" dirty="0"/>
          </a:p>
        </p:txBody>
      </p:sp>
      <p:sp>
        <p:nvSpPr>
          <p:cNvPr id="10" name="Text 7"/>
          <p:cNvSpPr/>
          <p:nvPr/>
        </p:nvSpPr>
        <p:spPr>
          <a:xfrm>
            <a:off x="929164" y="4289108"/>
            <a:ext cx="3348157" cy="1160145"/>
          </a:xfrm>
          <a:prstGeom prst="rect">
            <a:avLst/>
          </a:prstGeom>
          <a:noFill/>
          <a:ln/>
        </p:spPr>
        <p:txBody>
          <a:bodyPr wrap="square" lIns="0" tIns="0" rIns="0" bIns="0" rtlCol="0" anchor="t"/>
          <a:lstStyle/>
          <a:p>
            <a:pPr marL="0" indent="0" algn="l">
              <a:lnSpc>
                <a:spcPts val="2250"/>
              </a:lnSpc>
              <a:buNone/>
            </a:pPr>
            <a:r>
              <a:rPr lang="en-US" sz="1400" dirty="0">
                <a:solidFill>
                  <a:srgbClr val="2B3541"/>
                </a:solidFill>
                <a:latin typeface="Funnel Sans" pitchFamily="34" charset="0"/>
                <a:ea typeface="Funnel Sans" pitchFamily="34" charset="-122"/>
                <a:cs typeface="Funnel Sans" pitchFamily="34" charset="-120"/>
              </a:rPr>
              <a:t>Structured work experience programmes providing young people with practical skills, professional networks, and income whilst learning.</a:t>
            </a:r>
            <a:endParaRPr lang="en-US" sz="1400" dirty="0"/>
          </a:p>
        </p:txBody>
      </p:sp>
      <p:sp>
        <p:nvSpPr>
          <p:cNvPr id="11" name="Shape 8"/>
          <p:cNvSpPr/>
          <p:nvPr/>
        </p:nvSpPr>
        <p:spPr>
          <a:xfrm>
            <a:off x="4662607" y="3194328"/>
            <a:ext cx="3756303" cy="2458998"/>
          </a:xfrm>
          <a:prstGeom prst="roundRect">
            <a:avLst>
              <a:gd name="adj" fmla="val 4462"/>
            </a:avLst>
          </a:prstGeom>
          <a:solidFill>
            <a:srgbClr val="FAF5EB"/>
          </a:solidFill>
          <a:ln/>
        </p:spPr>
      </p:sp>
      <p:sp>
        <p:nvSpPr>
          <p:cNvPr id="12" name="Shape 9"/>
          <p:cNvSpPr/>
          <p:nvPr/>
        </p:nvSpPr>
        <p:spPr>
          <a:xfrm>
            <a:off x="4662607" y="3171468"/>
            <a:ext cx="3756303" cy="91440"/>
          </a:xfrm>
          <a:prstGeom prst="roundRect">
            <a:avLst>
              <a:gd name="adj" fmla="val 83265"/>
            </a:avLst>
          </a:prstGeom>
          <a:solidFill>
            <a:srgbClr val="3371A5"/>
          </a:solidFill>
          <a:ln/>
        </p:spPr>
      </p:sp>
      <p:sp>
        <p:nvSpPr>
          <p:cNvPr id="13" name="Shape 10"/>
          <p:cNvSpPr/>
          <p:nvPr/>
        </p:nvSpPr>
        <p:spPr>
          <a:xfrm>
            <a:off x="6268819" y="2922508"/>
            <a:ext cx="543758" cy="543758"/>
          </a:xfrm>
          <a:prstGeom prst="roundRect">
            <a:avLst>
              <a:gd name="adj" fmla="val 168163"/>
            </a:avLst>
          </a:prstGeom>
          <a:solidFill>
            <a:srgbClr val="3371A5"/>
          </a:solidFill>
          <a:ln/>
        </p:spPr>
      </p:sp>
      <p:sp>
        <p:nvSpPr>
          <p:cNvPr id="14" name="Text 11"/>
          <p:cNvSpPr/>
          <p:nvPr/>
        </p:nvSpPr>
        <p:spPr>
          <a:xfrm>
            <a:off x="6431935" y="3058478"/>
            <a:ext cx="217527" cy="271820"/>
          </a:xfrm>
          <a:prstGeom prst="rect">
            <a:avLst/>
          </a:prstGeom>
          <a:noFill/>
          <a:ln/>
        </p:spPr>
        <p:txBody>
          <a:bodyPr wrap="none" lIns="0" tIns="0" rIns="0" bIns="0" rtlCol="0" anchor="t"/>
          <a:lstStyle/>
          <a:p>
            <a:pPr marL="0" indent="0" algn="l">
              <a:lnSpc>
                <a:spcPts val="2700"/>
              </a:lnSpc>
              <a:buNone/>
            </a:pPr>
            <a:r>
              <a:rPr lang="en-US" sz="1700" dirty="0">
                <a:solidFill>
                  <a:srgbClr val="FFFFFF"/>
                </a:solidFill>
                <a:latin typeface="Funnel Display" pitchFamily="34" charset="0"/>
                <a:ea typeface="Funnel Display" pitchFamily="34" charset="-122"/>
                <a:cs typeface="Funnel Display" pitchFamily="34" charset="-120"/>
              </a:rPr>
              <a:t>2</a:t>
            </a:r>
            <a:endParaRPr lang="en-US" sz="1700" dirty="0"/>
          </a:p>
        </p:txBody>
      </p:sp>
      <p:sp>
        <p:nvSpPr>
          <p:cNvPr id="15" name="Text 12"/>
          <p:cNvSpPr/>
          <p:nvPr/>
        </p:nvSpPr>
        <p:spPr>
          <a:xfrm>
            <a:off x="4866680" y="3647480"/>
            <a:ext cx="2821781" cy="266462"/>
          </a:xfrm>
          <a:prstGeom prst="rect">
            <a:avLst/>
          </a:prstGeom>
          <a:noFill/>
          <a:ln/>
        </p:spPr>
        <p:txBody>
          <a:bodyPr wrap="none" lIns="0" tIns="0" rIns="0" bIns="0" rtlCol="0" anchor="t"/>
          <a:lstStyle/>
          <a:p>
            <a:pPr marL="0" indent="0" algn="l">
              <a:lnSpc>
                <a:spcPts val="2050"/>
              </a:lnSpc>
              <a:buNone/>
            </a:pPr>
            <a:r>
              <a:rPr lang="en-US" sz="1650" dirty="0">
                <a:solidFill>
                  <a:srgbClr val="2B3541"/>
                </a:solidFill>
                <a:latin typeface="Funnel Display" pitchFamily="34" charset="0"/>
                <a:ea typeface="Funnel Display" pitchFamily="34" charset="-122"/>
                <a:cs typeface="Funnel Display" pitchFamily="34" charset="-120"/>
              </a:rPr>
              <a:t>First-Employment Contracts</a:t>
            </a:r>
            <a:endParaRPr lang="en-US" sz="1650" dirty="0"/>
          </a:p>
        </p:txBody>
      </p:sp>
      <p:sp>
        <p:nvSpPr>
          <p:cNvPr id="16" name="Text 13"/>
          <p:cNvSpPr/>
          <p:nvPr/>
        </p:nvSpPr>
        <p:spPr>
          <a:xfrm>
            <a:off x="4866680" y="4022646"/>
            <a:ext cx="3348157" cy="1160145"/>
          </a:xfrm>
          <a:prstGeom prst="rect">
            <a:avLst/>
          </a:prstGeom>
          <a:noFill/>
          <a:ln/>
        </p:spPr>
        <p:txBody>
          <a:bodyPr wrap="square" lIns="0" tIns="0" rIns="0" bIns="0" rtlCol="0" anchor="t"/>
          <a:lstStyle/>
          <a:p>
            <a:pPr marL="0" indent="0" algn="l">
              <a:lnSpc>
                <a:spcPts val="2250"/>
              </a:lnSpc>
              <a:buNone/>
            </a:pPr>
            <a:r>
              <a:rPr lang="en-US" sz="1400" dirty="0">
                <a:solidFill>
                  <a:srgbClr val="2B3541"/>
                </a:solidFill>
                <a:latin typeface="Funnel Sans" pitchFamily="34" charset="0"/>
                <a:ea typeface="Funnel Sans" pitchFamily="34" charset="-122"/>
                <a:cs typeface="Funnel Sans" pitchFamily="34" charset="-120"/>
              </a:rPr>
              <a:t>Incentivised hiring schemes encouraging employers to offer permanent or long-term contracts to young workers entering the labour market.</a:t>
            </a:r>
            <a:endParaRPr lang="en-US" sz="1400" dirty="0"/>
          </a:p>
        </p:txBody>
      </p:sp>
      <p:sp>
        <p:nvSpPr>
          <p:cNvPr id="17" name="Shape 14"/>
          <p:cNvSpPr/>
          <p:nvPr/>
        </p:nvSpPr>
        <p:spPr>
          <a:xfrm>
            <a:off x="725091" y="6106358"/>
            <a:ext cx="7693819" cy="1612463"/>
          </a:xfrm>
          <a:prstGeom prst="roundRect">
            <a:avLst>
              <a:gd name="adj" fmla="val 6805"/>
            </a:avLst>
          </a:prstGeom>
          <a:solidFill>
            <a:srgbClr val="FAF5EB"/>
          </a:solidFill>
          <a:ln/>
        </p:spPr>
      </p:sp>
      <p:sp>
        <p:nvSpPr>
          <p:cNvPr id="18" name="Shape 15"/>
          <p:cNvSpPr/>
          <p:nvPr/>
        </p:nvSpPr>
        <p:spPr>
          <a:xfrm>
            <a:off x="725091" y="6083498"/>
            <a:ext cx="7693819" cy="91440"/>
          </a:xfrm>
          <a:prstGeom prst="roundRect">
            <a:avLst>
              <a:gd name="adj" fmla="val 83265"/>
            </a:avLst>
          </a:prstGeom>
          <a:solidFill>
            <a:srgbClr val="3371A5"/>
          </a:solidFill>
          <a:ln/>
        </p:spPr>
      </p:sp>
      <p:sp>
        <p:nvSpPr>
          <p:cNvPr id="19" name="Shape 16"/>
          <p:cNvSpPr/>
          <p:nvPr/>
        </p:nvSpPr>
        <p:spPr>
          <a:xfrm>
            <a:off x="4300121" y="5834539"/>
            <a:ext cx="543758" cy="543758"/>
          </a:xfrm>
          <a:prstGeom prst="roundRect">
            <a:avLst>
              <a:gd name="adj" fmla="val 168163"/>
            </a:avLst>
          </a:prstGeom>
          <a:solidFill>
            <a:srgbClr val="3371A5"/>
          </a:solidFill>
          <a:ln/>
        </p:spPr>
      </p:sp>
      <p:sp>
        <p:nvSpPr>
          <p:cNvPr id="20" name="Text 17"/>
          <p:cNvSpPr/>
          <p:nvPr/>
        </p:nvSpPr>
        <p:spPr>
          <a:xfrm>
            <a:off x="4463236" y="5970508"/>
            <a:ext cx="217527" cy="271820"/>
          </a:xfrm>
          <a:prstGeom prst="rect">
            <a:avLst/>
          </a:prstGeom>
          <a:noFill/>
          <a:ln/>
        </p:spPr>
        <p:txBody>
          <a:bodyPr wrap="none" lIns="0" tIns="0" rIns="0" bIns="0" rtlCol="0" anchor="t"/>
          <a:lstStyle/>
          <a:p>
            <a:pPr marL="0" indent="0" algn="l">
              <a:lnSpc>
                <a:spcPts val="2700"/>
              </a:lnSpc>
              <a:buNone/>
            </a:pPr>
            <a:r>
              <a:rPr lang="en-US" sz="1700" dirty="0">
                <a:solidFill>
                  <a:srgbClr val="FFFFFF"/>
                </a:solidFill>
                <a:latin typeface="Funnel Display" pitchFamily="34" charset="0"/>
                <a:ea typeface="Funnel Display" pitchFamily="34" charset="-122"/>
                <a:cs typeface="Funnel Display" pitchFamily="34" charset="-120"/>
              </a:rPr>
              <a:t>3</a:t>
            </a:r>
            <a:endParaRPr lang="en-US" sz="1700" dirty="0"/>
          </a:p>
        </p:txBody>
      </p:sp>
      <p:sp>
        <p:nvSpPr>
          <p:cNvPr id="21" name="Text 18"/>
          <p:cNvSpPr/>
          <p:nvPr/>
        </p:nvSpPr>
        <p:spPr>
          <a:xfrm>
            <a:off x="929164" y="6559510"/>
            <a:ext cx="3629501" cy="266462"/>
          </a:xfrm>
          <a:prstGeom prst="rect">
            <a:avLst/>
          </a:prstGeom>
          <a:noFill/>
          <a:ln/>
        </p:spPr>
        <p:txBody>
          <a:bodyPr wrap="none" lIns="0" tIns="0" rIns="0" bIns="0" rtlCol="0" anchor="t"/>
          <a:lstStyle/>
          <a:p>
            <a:pPr marL="0" indent="0" algn="l">
              <a:lnSpc>
                <a:spcPts val="2050"/>
              </a:lnSpc>
              <a:buNone/>
            </a:pPr>
            <a:r>
              <a:rPr lang="en-US" sz="1650" dirty="0">
                <a:solidFill>
                  <a:srgbClr val="2B3541"/>
                </a:solidFill>
                <a:latin typeface="Funnel Display" pitchFamily="34" charset="0"/>
                <a:ea typeface="Funnel Display" pitchFamily="34" charset="-122"/>
                <a:cs typeface="Funnel Display" pitchFamily="34" charset="-120"/>
              </a:rPr>
              <a:t>Training-Employment Combinations</a:t>
            </a:r>
            <a:endParaRPr lang="en-US" sz="1650" dirty="0"/>
          </a:p>
        </p:txBody>
      </p:sp>
      <p:sp>
        <p:nvSpPr>
          <p:cNvPr id="22" name="Text 19"/>
          <p:cNvSpPr/>
          <p:nvPr/>
        </p:nvSpPr>
        <p:spPr>
          <a:xfrm>
            <a:off x="929164" y="6934676"/>
            <a:ext cx="7285673" cy="580073"/>
          </a:xfrm>
          <a:prstGeom prst="rect">
            <a:avLst/>
          </a:prstGeom>
          <a:noFill/>
          <a:ln/>
        </p:spPr>
        <p:txBody>
          <a:bodyPr wrap="square" lIns="0" tIns="0" rIns="0" bIns="0" rtlCol="0" anchor="t"/>
          <a:lstStyle/>
          <a:p>
            <a:pPr marL="0" indent="0" algn="l">
              <a:lnSpc>
                <a:spcPts val="2250"/>
              </a:lnSpc>
              <a:buNone/>
            </a:pPr>
            <a:r>
              <a:rPr lang="en-US" sz="1400" dirty="0">
                <a:solidFill>
                  <a:srgbClr val="2B3541"/>
                </a:solidFill>
                <a:latin typeface="Funnel Sans" pitchFamily="34" charset="0"/>
                <a:ea typeface="Funnel Sans" pitchFamily="34" charset="-122"/>
                <a:cs typeface="Funnel Sans" pitchFamily="34" charset="-120"/>
              </a:rPr>
              <a:t>Hybrid programmes allowing simultaneous participation in formal education or vocational training whilst gaining work experience.</a:t>
            </a:r>
            <a:endParaRPr lang="en-US"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702350" y="482798"/>
            <a:ext cx="8402122" cy="516374"/>
          </a:xfrm>
          <a:prstGeom prst="rect">
            <a:avLst/>
          </a:prstGeom>
          <a:noFill/>
          <a:ln/>
        </p:spPr>
        <p:txBody>
          <a:bodyPr wrap="none" lIns="0" tIns="0" rIns="0" bIns="0" rtlCol="0" anchor="t"/>
          <a:lstStyle/>
          <a:p>
            <a:pPr marL="0" indent="0" algn="l">
              <a:lnSpc>
                <a:spcPts val="4050"/>
              </a:lnSpc>
              <a:buNone/>
            </a:pPr>
            <a:r>
              <a:rPr lang="en-US" sz="3250" dirty="0">
                <a:solidFill>
                  <a:srgbClr val="051D3A"/>
                </a:solidFill>
                <a:latin typeface="Funnel Display" pitchFamily="34" charset="0"/>
                <a:ea typeface="Funnel Display" pitchFamily="34" charset="-122"/>
                <a:cs typeface="Funnel Display" pitchFamily="34" charset="-120"/>
              </a:rPr>
              <a:t>Social Inclusion and Targeted Interventions</a:t>
            </a:r>
            <a:endParaRPr lang="en-US" sz="3250" dirty="0"/>
          </a:p>
        </p:txBody>
      </p:sp>
      <p:sp>
        <p:nvSpPr>
          <p:cNvPr id="3" name="Text 1"/>
          <p:cNvSpPr/>
          <p:nvPr/>
        </p:nvSpPr>
        <p:spPr>
          <a:xfrm>
            <a:off x="702350" y="1438037"/>
            <a:ext cx="4348401" cy="309801"/>
          </a:xfrm>
          <a:prstGeom prst="rect">
            <a:avLst/>
          </a:prstGeom>
          <a:noFill/>
          <a:ln/>
        </p:spPr>
        <p:txBody>
          <a:bodyPr wrap="none" lIns="0" tIns="0" rIns="0" bIns="0" rtlCol="0" anchor="t"/>
          <a:lstStyle/>
          <a:p>
            <a:pPr marL="0" indent="0" algn="l">
              <a:lnSpc>
                <a:spcPts val="2400"/>
              </a:lnSpc>
              <a:buNone/>
            </a:pPr>
            <a:r>
              <a:rPr lang="en-US" sz="1950" dirty="0">
                <a:solidFill>
                  <a:srgbClr val="051D3A"/>
                </a:solidFill>
                <a:latin typeface="Funnel Display" pitchFamily="34" charset="0"/>
                <a:ea typeface="Funnel Display" pitchFamily="34" charset="-122"/>
                <a:cs typeface="Funnel Display" pitchFamily="34" charset="-120"/>
              </a:rPr>
              <a:t>Inclusive Labour Market Participation</a:t>
            </a:r>
            <a:endParaRPr lang="en-US" sz="1950" dirty="0"/>
          </a:p>
        </p:txBody>
      </p:sp>
      <p:sp>
        <p:nvSpPr>
          <p:cNvPr id="4" name="Text 2"/>
          <p:cNvSpPr/>
          <p:nvPr/>
        </p:nvSpPr>
        <p:spPr>
          <a:xfrm>
            <a:off x="702350" y="1923336"/>
            <a:ext cx="6398657" cy="1123950"/>
          </a:xfrm>
          <a:prstGeom prst="rect">
            <a:avLst/>
          </a:prstGeom>
          <a:noFill/>
          <a:ln/>
        </p:spPr>
        <p:txBody>
          <a:bodyPr wrap="square" lIns="0" tIns="0" rIns="0" bIns="0" rtlCol="0" anchor="t"/>
          <a:lstStyle/>
          <a:p>
            <a:pPr marL="0" indent="0" algn="l">
              <a:lnSpc>
                <a:spcPts val="2200"/>
              </a:lnSpc>
              <a:buNone/>
            </a:pPr>
            <a:r>
              <a:rPr lang="en-US" sz="1350" dirty="0">
                <a:solidFill>
                  <a:srgbClr val="2B3541"/>
                </a:solidFill>
                <a:latin typeface="Funnel Sans" pitchFamily="34" charset="0"/>
                <a:ea typeface="Funnel Sans" pitchFamily="34" charset="-122"/>
                <a:cs typeface="Funnel Sans" pitchFamily="34" charset="-120"/>
              </a:rPr>
              <a:t>Beyond youth-focused initiatives, Valencia implements targeted measures addressing specific vulnerable groups within the labour market. These interventions reflect the social-investment model described by Esping-Andersen and emphasise inclusive participation.</a:t>
            </a:r>
            <a:endParaRPr lang="en-US" sz="1350" dirty="0"/>
          </a:p>
        </p:txBody>
      </p:sp>
      <p:pic>
        <p:nvPicPr>
          <p:cNvPr id="5" name="Image 0" descr="preencoded.png"/>
          <p:cNvPicPr>
            <a:picLocks noChangeAspect="1"/>
          </p:cNvPicPr>
          <p:nvPr/>
        </p:nvPicPr>
        <p:blipFill>
          <a:blip r:embed="rId3"/>
          <a:stretch>
            <a:fillRect/>
          </a:stretch>
        </p:blipFill>
        <p:spPr>
          <a:xfrm>
            <a:off x="702350" y="3244810"/>
            <a:ext cx="3160633" cy="1755934"/>
          </a:xfrm>
          <a:prstGeom prst="rect">
            <a:avLst/>
          </a:prstGeom>
        </p:spPr>
      </p:pic>
      <p:sp>
        <p:nvSpPr>
          <p:cNvPr id="6" name="Shape 3"/>
          <p:cNvSpPr/>
          <p:nvPr/>
        </p:nvSpPr>
        <p:spPr>
          <a:xfrm>
            <a:off x="7537013" y="1460063"/>
            <a:ext cx="6398657" cy="1673304"/>
          </a:xfrm>
          <a:prstGeom prst="roundRect">
            <a:avLst>
              <a:gd name="adj" fmla="val 4407"/>
            </a:avLst>
          </a:prstGeom>
          <a:solidFill>
            <a:srgbClr val="FAF5EB"/>
          </a:solidFill>
          <a:ln w="22860">
            <a:solidFill>
              <a:srgbClr val="D5CDBE"/>
            </a:solidFill>
            <a:prstDash val="solid"/>
          </a:ln>
        </p:spPr>
      </p:sp>
      <p:sp>
        <p:nvSpPr>
          <p:cNvPr id="7" name="Text 4"/>
          <p:cNvSpPr/>
          <p:nvPr/>
        </p:nvSpPr>
        <p:spPr>
          <a:xfrm>
            <a:off x="7735372" y="1658422"/>
            <a:ext cx="3020497" cy="258128"/>
          </a:xfrm>
          <a:prstGeom prst="rect">
            <a:avLst/>
          </a:prstGeom>
          <a:noFill/>
          <a:ln/>
        </p:spPr>
        <p:txBody>
          <a:bodyPr wrap="none" lIns="0" tIns="0" rIns="0" bIns="0" rtlCol="0" anchor="t"/>
          <a:lstStyle/>
          <a:p>
            <a:pPr marL="0" indent="0" algn="l">
              <a:lnSpc>
                <a:spcPts val="2000"/>
              </a:lnSpc>
              <a:buNone/>
            </a:pPr>
            <a:r>
              <a:rPr lang="en-US" sz="1600" dirty="0">
                <a:solidFill>
                  <a:srgbClr val="2B3541"/>
                </a:solidFill>
                <a:latin typeface="Funnel Display" pitchFamily="34" charset="0"/>
                <a:ea typeface="Funnel Display" pitchFamily="34" charset="-122"/>
                <a:cs typeface="Funnel Display" pitchFamily="34" charset="-120"/>
              </a:rPr>
              <a:t>Women's Employment Support</a:t>
            </a:r>
            <a:endParaRPr lang="en-US" sz="1600" dirty="0"/>
          </a:p>
        </p:txBody>
      </p:sp>
      <p:sp>
        <p:nvSpPr>
          <p:cNvPr id="8" name="Text 5"/>
          <p:cNvSpPr/>
          <p:nvPr/>
        </p:nvSpPr>
        <p:spPr>
          <a:xfrm>
            <a:off x="7735372" y="2092047"/>
            <a:ext cx="6001941" cy="842963"/>
          </a:xfrm>
          <a:prstGeom prst="rect">
            <a:avLst/>
          </a:prstGeom>
          <a:noFill/>
          <a:ln/>
        </p:spPr>
        <p:txBody>
          <a:bodyPr wrap="square" lIns="0" tIns="0" rIns="0" bIns="0" rtlCol="0" anchor="t"/>
          <a:lstStyle/>
          <a:p>
            <a:pPr marL="0" indent="0" algn="l">
              <a:lnSpc>
                <a:spcPts val="2200"/>
              </a:lnSpc>
              <a:buNone/>
            </a:pPr>
            <a:r>
              <a:rPr lang="en-US" sz="1350" dirty="0">
                <a:solidFill>
                  <a:srgbClr val="2B3541"/>
                </a:solidFill>
                <a:latin typeface="Funnel Sans" pitchFamily="34" charset="0"/>
                <a:ea typeface="Funnel Sans" pitchFamily="34" charset="-122"/>
                <a:cs typeface="Funnel Sans" pitchFamily="34" charset="-120"/>
              </a:rPr>
              <a:t>Programmes addressing gender-specific barriers including childcare support, flexible working arrangements, and initiatives to combat occupational segregation.</a:t>
            </a:r>
            <a:endParaRPr lang="en-US" sz="1350" dirty="0"/>
          </a:p>
        </p:txBody>
      </p:sp>
      <p:sp>
        <p:nvSpPr>
          <p:cNvPr id="9" name="Shape 6"/>
          <p:cNvSpPr/>
          <p:nvPr/>
        </p:nvSpPr>
        <p:spPr>
          <a:xfrm>
            <a:off x="7537013" y="3308866"/>
            <a:ext cx="6398657" cy="1392317"/>
          </a:xfrm>
          <a:prstGeom prst="roundRect">
            <a:avLst>
              <a:gd name="adj" fmla="val 5297"/>
            </a:avLst>
          </a:prstGeom>
          <a:solidFill>
            <a:srgbClr val="FAF5EB"/>
          </a:solidFill>
          <a:ln w="22860">
            <a:solidFill>
              <a:srgbClr val="D5CDBE"/>
            </a:solidFill>
            <a:prstDash val="solid"/>
          </a:ln>
        </p:spPr>
      </p:sp>
      <p:sp>
        <p:nvSpPr>
          <p:cNvPr id="10" name="Text 7"/>
          <p:cNvSpPr/>
          <p:nvPr/>
        </p:nvSpPr>
        <p:spPr>
          <a:xfrm>
            <a:off x="7735372" y="3507224"/>
            <a:ext cx="2065734" cy="258128"/>
          </a:xfrm>
          <a:prstGeom prst="rect">
            <a:avLst/>
          </a:prstGeom>
          <a:noFill/>
          <a:ln/>
        </p:spPr>
        <p:txBody>
          <a:bodyPr wrap="none" lIns="0" tIns="0" rIns="0" bIns="0" rtlCol="0" anchor="t"/>
          <a:lstStyle/>
          <a:p>
            <a:pPr marL="0" indent="0" algn="l">
              <a:lnSpc>
                <a:spcPts val="2000"/>
              </a:lnSpc>
              <a:buNone/>
            </a:pPr>
            <a:r>
              <a:rPr lang="en-US" sz="1600" dirty="0">
                <a:solidFill>
                  <a:srgbClr val="2B3541"/>
                </a:solidFill>
                <a:latin typeface="Funnel Display" pitchFamily="34" charset="0"/>
                <a:ea typeface="Funnel Display" pitchFamily="34" charset="-122"/>
                <a:cs typeface="Funnel Display" pitchFamily="34" charset="-120"/>
              </a:rPr>
              <a:t>Migrant Integration</a:t>
            </a:r>
            <a:endParaRPr lang="en-US" sz="1600" dirty="0"/>
          </a:p>
        </p:txBody>
      </p:sp>
      <p:sp>
        <p:nvSpPr>
          <p:cNvPr id="11" name="Text 8"/>
          <p:cNvSpPr/>
          <p:nvPr/>
        </p:nvSpPr>
        <p:spPr>
          <a:xfrm>
            <a:off x="7735372" y="3940850"/>
            <a:ext cx="6001941" cy="561975"/>
          </a:xfrm>
          <a:prstGeom prst="rect">
            <a:avLst/>
          </a:prstGeom>
          <a:noFill/>
          <a:ln/>
        </p:spPr>
        <p:txBody>
          <a:bodyPr wrap="square" lIns="0" tIns="0" rIns="0" bIns="0" rtlCol="0" anchor="t"/>
          <a:lstStyle/>
          <a:p>
            <a:pPr marL="0" indent="0" algn="l">
              <a:lnSpc>
                <a:spcPts val="2200"/>
              </a:lnSpc>
              <a:buNone/>
            </a:pPr>
            <a:r>
              <a:rPr lang="en-US" sz="1350" dirty="0">
                <a:solidFill>
                  <a:srgbClr val="2B3541"/>
                </a:solidFill>
                <a:latin typeface="Funnel Sans" pitchFamily="34" charset="0"/>
                <a:ea typeface="Funnel Sans" pitchFamily="34" charset="-122"/>
                <a:cs typeface="Funnel Sans" pitchFamily="34" charset="-120"/>
              </a:rPr>
              <a:t>Language training, credential recognition, and cultural adaptation support facilitating labour market access for immigrant populations.</a:t>
            </a:r>
            <a:endParaRPr lang="en-US" sz="1350" dirty="0"/>
          </a:p>
        </p:txBody>
      </p:sp>
      <p:sp>
        <p:nvSpPr>
          <p:cNvPr id="12" name="Shape 9"/>
          <p:cNvSpPr/>
          <p:nvPr/>
        </p:nvSpPr>
        <p:spPr>
          <a:xfrm>
            <a:off x="7537013" y="4876681"/>
            <a:ext cx="6398657" cy="1673304"/>
          </a:xfrm>
          <a:prstGeom prst="roundRect">
            <a:avLst>
              <a:gd name="adj" fmla="val 4407"/>
            </a:avLst>
          </a:prstGeom>
          <a:solidFill>
            <a:srgbClr val="FAF5EB"/>
          </a:solidFill>
          <a:ln w="22860">
            <a:solidFill>
              <a:srgbClr val="D5CDBE"/>
            </a:solidFill>
            <a:prstDash val="solid"/>
          </a:ln>
        </p:spPr>
      </p:sp>
      <p:sp>
        <p:nvSpPr>
          <p:cNvPr id="13" name="Text 10"/>
          <p:cNvSpPr/>
          <p:nvPr/>
        </p:nvSpPr>
        <p:spPr>
          <a:xfrm>
            <a:off x="7735372" y="5075039"/>
            <a:ext cx="2604611" cy="258128"/>
          </a:xfrm>
          <a:prstGeom prst="rect">
            <a:avLst/>
          </a:prstGeom>
          <a:noFill/>
          <a:ln/>
        </p:spPr>
        <p:txBody>
          <a:bodyPr wrap="none" lIns="0" tIns="0" rIns="0" bIns="0" rtlCol="0" anchor="t"/>
          <a:lstStyle/>
          <a:p>
            <a:pPr marL="0" indent="0" algn="l">
              <a:lnSpc>
                <a:spcPts val="2000"/>
              </a:lnSpc>
              <a:buNone/>
            </a:pPr>
            <a:r>
              <a:rPr lang="en-US" sz="1600" dirty="0">
                <a:solidFill>
                  <a:srgbClr val="2B3541"/>
                </a:solidFill>
                <a:latin typeface="Funnel Display" pitchFamily="34" charset="0"/>
                <a:ea typeface="Funnel Display" pitchFamily="34" charset="-122"/>
                <a:cs typeface="Funnel Display" pitchFamily="34" charset="-120"/>
              </a:rPr>
              <a:t>Long-Term Unemployment</a:t>
            </a:r>
            <a:endParaRPr lang="en-US" sz="1600" dirty="0"/>
          </a:p>
        </p:txBody>
      </p:sp>
      <p:sp>
        <p:nvSpPr>
          <p:cNvPr id="14" name="Text 11"/>
          <p:cNvSpPr/>
          <p:nvPr/>
        </p:nvSpPr>
        <p:spPr>
          <a:xfrm>
            <a:off x="7735372" y="5508665"/>
            <a:ext cx="6001941" cy="842963"/>
          </a:xfrm>
          <a:prstGeom prst="rect">
            <a:avLst/>
          </a:prstGeom>
          <a:noFill/>
          <a:ln/>
        </p:spPr>
        <p:txBody>
          <a:bodyPr wrap="square" lIns="0" tIns="0" rIns="0" bIns="0" rtlCol="0" anchor="t"/>
          <a:lstStyle/>
          <a:p>
            <a:pPr marL="0" indent="0" algn="l">
              <a:lnSpc>
                <a:spcPts val="2200"/>
              </a:lnSpc>
              <a:buNone/>
            </a:pPr>
            <a:r>
              <a:rPr lang="en-US" sz="1350" dirty="0">
                <a:solidFill>
                  <a:srgbClr val="2B3541"/>
                </a:solidFill>
                <a:latin typeface="Funnel Sans" pitchFamily="34" charset="0"/>
                <a:ea typeface="Funnel Sans" pitchFamily="34" charset="-122"/>
                <a:cs typeface="Funnel Sans" pitchFamily="34" charset="-120"/>
              </a:rPr>
              <a:t>Intensive case management, skills assessment, and gradual reintegration pathways for individuals experiencing extended periods without employment.</a:t>
            </a:r>
            <a:endParaRPr lang="en-US" sz="1350" dirty="0"/>
          </a:p>
        </p:txBody>
      </p:sp>
      <p:sp>
        <p:nvSpPr>
          <p:cNvPr id="15" name="Text 12"/>
          <p:cNvSpPr/>
          <p:nvPr/>
        </p:nvSpPr>
        <p:spPr>
          <a:xfrm>
            <a:off x="7537013" y="6747510"/>
            <a:ext cx="6398657" cy="842963"/>
          </a:xfrm>
          <a:prstGeom prst="rect">
            <a:avLst/>
          </a:prstGeom>
          <a:noFill/>
          <a:ln/>
        </p:spPr>
        <p:txBody>
          <a:bodyPr wrap="square" lIns="0" tIns="0" rIns="0" bIns="0" rtlCol="0" anchor="t"/>
          <a:lstStyle/>
          <a:p>
            <a:pPr marL="0" indent="0" algn="l">
              <a:lnSpc>
                <a:spcPts val="2200"/>
              </a:lnSpc>
              <a:buNone/>
            </a:pPr>
            <a:r>
              <a:rPr lang="en-US" sz="1350" dirty="0">
                <a:solidFill>
                  <a:srgbClr val="2B3541"/>
                </a:solidFill>
                <a:latin typeface="Funnel Sans" pitchFamily="34" charset="0"/>
                <a:ea typeface="Funnel Sans" pitchFamily="34" charset="-122"/>
                <a:cs typeface="Funnel Sans" pitchFamily="34" charset="-120"/>
              </a:rPr>
              <a:t>These targeted measures align with perspectives from Moldovan economists such as Stratan, who emphasise the importance of inclusive labour market participation for overall economic resilience.</a:t>
            </a:r>
            <a:endParaRPr lang="en-US" sz="13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30195"/>
          </a:xfrm>
          <a:prstGeom prst="rect">
            <a:avLst/>
          </a:prstGeom>
        </p:spPr>
      </p:pic>
      <p:sp>
        <p:nvSpPr>
          <p:cNvPr id="3" name="Text 0"/>
          <p:cNvSpPr/>
          <p:nvPr/>
        </p:nvSpPr>
        <p:spPr>
          <a:xfrm>
            <a:off x="751403" y="516612"/>
            <a:ext cx="7641193" cy="1105138"/>
          </a:xfrm>
          <a:prstGeom prst="rect">
            <a:avLst/>
          </a:prstGeom>
          <a:noFill/>
          <a:ln/>
        </p:spPr>
        <p:txBody>
          <a:bodyPr wrap="square" lIns="0" tIns="0" rIns="0" bIns="0" rtlCol="0" anchor="t"/>
          <a:lstStyle/>
          <a:p>
            <a:pPr marL="0" indent="0" algn="l">
              <a:lnSpc>
                <a:spcPts val="4350"/>
              </a:lnSpc>
              <a:buNone/>
            </a:pPr>
            <a:r>
              <a:rPr lang="en-US" sz="3450" dirty="0">
                <a:solidFill>
                  <a:srgbClr val="051D3A"/>
                </a:solidFill>
                <a:latin typeface="Funnel Display" pitchFamily="34" charset="0"/>
                <a:ea typeface="Funnel Display" pitchFamily="34" charset="-122"/>
                <a:cs typeface="Funnel Display" pitchFamily="34" charset="-120"/>
              </a:rPr>
              <a:t>Enterprise Support and Job Creation Strategies</a:t>
            </a:r>
            <a:endParaRPr lang="en-US" sz="3450" dirty="0"/>
          </a:p>
        </p:txBody>
      </p:sp>
      <p:sp>
        <p:nvSpPr>
          <p:cNvPr id="4" name="Text 1"/>
          <p:cNvSpPr/>
          <p:nvPr/>
        </p:nvSpPr>
        <p:spPr>
          <a:xfrm>
            <a:off x="751403" y="1903452"/>
            <a:ext cx="7641193" cy="1502569"/>
          </a:xfrm>
          <a:prstGeom prst="rect">
            <a:avLst/>
          </a:prstGeom>
          <a:noFill/>
          <a:ln/>
        </p:spPr>
        <p:txBody>
          <a:bodyPr wrap="square" lIns="0" tIns="0" rIns="0" bIns="0" rtlCol="0" anchor="t"/>
          <a:lstStyle/>
          <a:p>
            <a:pPr marL="0" indent="0" algn="l">
              <a:lnSpc>
                <a:spcPts val="2350"/>
              </a:lnSpc>
              <a:buNone/>
            </a:pPr>
            <a:r>
              <a:rPr lang="en-US" sz="1450" dirty="0">
                <a:solidFill>
                  <a:srgbClr val="2B3541"/>
                </a:solidFill>
                <a:latin typeface="Funnel Sans" pitchFamily="34" charset="0"/>
                <a:ea typeface="Funnel Sans" pitchFamily="34" charset="-122"/>
                <a:cs typeface="Funnel Sans" pitchFamily="34" charset="-120"/>
              </a:rPr>
              <a:t>Job creation in Valencia is fostered through comprehensive entrepreneurship and SME development programmes, recognising that sustainable employment growth requires vibrant business ecosystems. This endogenous development strategy aligns with regional growth theories and acknowledges Valencia's role as a Mediterranean logistics and innovation hub.</a:t>
            </a:r>
            <a:endParaRPr lang="en-US" sz="1450" dirty="0"/>
          </a:p>
        </p:txBody>
      </p:sp>
      <p:pic>
        <p:nvPicPr>
          <p:cNvPr id="5" name="Image 1" descr="preencoded.png"/>
          <p:cNvPicPr>
            <a:picLocks noChangeAspect="1"/>
          </p:cNvPicPr>
          <p:nvPr/>
        </p:nvPicPr>
        <p:blipFill>
          <a:blip r:embed="rId4"/>
          <a:stretch>
            <a:fillRect/>
          </a:stretch>
        </p:blipFill>
        <p:spPr>
          <a:xfrm>
            <a:off x="751403" y="3617357"/>
            <a:ext cx="939284" cy="1365409"/>
          </a:xfrm>
          <a:prstGeom prst="rect">
            <a:avLst/>
          </a:prstGeom>
        </p:spPr>
      </p:pic>
      <p:sp>
        <p:nvSpPr>
          <p:cNvPr id="6" name="Text 2"/>
          <p:cNvSpPr/>
          <p:nvPr/>
        </p:nvSpPr>
        <p:spPr>
          <a:xfrm>
            <a:off x="1878449" y="3805118"/>
            <a:ext cx="2210276" cy="276225"/>
          </a:xfrm>
          <a:prstGeom prst="rect">
            <a:avLst/>
          </a:prstGeom>
          <a:noFill/>
          <a:ln/>
        </p:spPr>
        <p:txBody>
          <a:bodyPr wrap="none" lIns="0" tIns="0" rIns="0" bIns="0" rtlCol="0" anchor="t"/>
          <a:lstStyle/>
          <a:p>
            <a:pPr marL="0" indent="0" algn="l">
              <a:lnSpc>
                <a:spcPts val="2150"/>
              </a:lnSpc>
              <a:buNone/>
            </a:pPr>
            <a:r>
              <a:rPr lang="en-US" sz="1700" dirty="0">
                <a:solidFill>
                  <a:srgbClr val="2B3541"/>
                </a:solidFill>
                <a:latin typeface="Funnel Display" pitchFamily="34" charset="0"/>
                <a:ea typeface="Funnel Display" pitchFamily="34" charset="-122"/>
                <a:cs typeface="Funnel Display" pitchFamily="34" charset="-120"/>
              </a:rPr>
              <a:t>Start-Up Grants</a:t>
            </a:r>
            <a:endParaRPr lang="en-US" sz="1700" dirty="0"/>
          </a:p>
        </p:txBody>
      </p:sp>
      <p:sp>
        <p:nvSpPr>
          <p:cNvPr id="7" name="Text 3"/>
          <p:cNvSpPr/>
          <p:nvPr/>
        </p:nvSpPr>
        <p:spPr>
          <a:xfrm>
            <a:off x="1878449" y="4193977"/>
            <a:ext cx="6514148" cy="601028"/>
          </a:xfrm>
          <a:prstGeom prst="rect">
            <a:avLst/>
          </a:prstGeom>
          <a:noFill/>
          <a:ln/>
        </p:spPr>
        <p:txBody>
          <a:bodyPr wrap="square" lIns="0" tIns="0" rIns="0" bIns="0" rtlCol="0" anchor="t"/>
          <a:lstStyle/>
          <a:p>
            <a:pPr marL="0" indent="0" algn="l">
              <a:lnSpc>
                <a:spcPts val="2350"/>
              </a:lnSpc>
              <a:buNone/>
            </a:pPr>
            <a:r>
              <a:rPr lang="en-US" sz="1450" dirty="0">
                <a:solidFill>
                  <a:srgbClr val="2B3541"/>
                </a:solidFill>
                <a:latin typeface="Funnel Sans" pitchFamily="34" charset="0"/>
                <a:ea typeface="Funnel Sans" pitchFamily="34" charset="-122"/>
                <a:cs typeface="Funnel Sans" pitchFamily="34" charset="-120"/>
              </a:rPr>
              <a:t>Financial support and self-employment incentives for aspiring entrepreneurs, reducing barriers to business creation.</a:t>
            </a:r>
            <a:endParaRPr lang="en-US" sz="1450" dirty="0"/>
          </a:p>
        </p:txBody>
      </p:sp>
      <p:pic>
        <p:nvPicPr>
          <p:cNvPr id="8" name="Image 2" descr="preencoded.png"/>
          <p:cNvPicPr>
            <a:picLocks noChangeAspect="1"/>
          </p:cNvPicPr>
          <p:nvPr/>
        </p:nvPicPr>
        <p:blipFill>
          <a:blip r:embed="rId5"/>
          <a:stretch>
            <a:fillRect/>
          </a:stretch>
        </p:blipFill>
        <p:spPr>
          <a:xfrm>
            <a:off x="751403" y="4982766"/>
            <a:ext cx="939284" cy="1365409"/>
          </a:xfrm>
          <a:prstGeom prst="rect">
            <a:avLst/>
          </a:prstGeom>
        </p:spPr>
      </p:pic>
      <p:sp>
        <p:nvSpPr>
          <p:cNvPr id="9" name="Text 4"/>
          <p:cNvSpPr/>
          <p:nvPr/>
        </p:nvSpPr>
        <p:spPr>
          <a:xfrm>
            <a:off x="1878449" y="5170527"/>
            <a:ext cx="2210276" cy="276225"/>
          </a:xfrm>
          <a:prstGeom prst="rect">
            <a:avLst/>
          </a:prstGeom>
          <a:noFill/>
          <a:ln/>
        </p:spPr>
        <p:txBody>
          <a:bodyPr wrap="none" lIns="0" tIns="0" rIns="0" bIns="0" rtlCol="0" anchor="t"/>
          <a:lstStyle/>
          <a:p>
            <a:pPr marL="0" indent="0" algn="l">
              <a:lnSpc>
                <a:spcPts val="2150"/>
              </a:lnSpc>
              <a:buNone/>
            </a:pPr>
            <a:r>
              <a:rPr lang="en-US" sz="1700" dirty="0">
                <a:solidFill>
                  <a:srgbClr val="2B3541"/>
                </a:solidFill>
                <a:latin typeface="Funnel Display" pitchFamily="34" charset="0"/>
                <a:ea typeface="Funnel Display" pitchFamily="34" charset="-122"/>
                <a:cs typeface="Funnel Display" pitchFamily="34" charset="-120"/>
              </a:rPr>
              <a:t>Innovation Hubs</a:t>
            </a:r>
            <a:endParaRPr lang="en-US" sz="1700" dirty="0"/>
          </a:p>
        </p:txBody>
      </p:sp>
      <p:sp>
        <p:nvSpPr>
          <p:cNvPr id="10" name="Text 5"/>
          <p:cNvSpPr/>
          <p:nvPr/>
        </p:nvSpPr>
        <p:spPr>
          <a:xfrm>
            <a:off x="1878449" y="5559385"/>
            <a:ext cx="6514148" cy="601028"/>
          </a:xfrm>
          <a:prstGeom prst="rect">
            <a:avLst/>
          </a:prstGeom>
          <a:noFill/>
          <a:ln/>
        </p:spPr>
        <p:txBody>
          <a:bodyPr wrap="square" lIns="0" tIns="0" rIns="0" bIns="0" rtlCol="0" anchor="t"/>
          <a:lstStyle/>
          <a:p>
            <a:pPr marL="0" indent="0" algn="l">
              <a:lnSpc>
                <a:spcPts val="2350"/>
              </a:lnSpc>
              <a:buNone/>
            </a:pPr>
            <a:r>
              <a:rPr lang="en-US" sz="1450" dirty="0">
                <a:solidFill>
                  <a:srgbClr val="2B3541"/>
                </a:solidFill>
                <a:latin typeface="Funnel Sans" pitchFamily="34" charset="0"/>
                <a:ea typeface="Funnel Sans" pitchFamily="34" charset="-122"/>
                <a:cs typeface="Funnel Sans" pitchFamily="34" charset="-120"/>
              </a:rPr>
              <a:t>Business incubators and accelerators throughout Valencia's metropolitan area providing mentorship, networking, and resources.</a:t>
            </a:r>
            <a:endParaRPr lang="en-US" sz="1450" dirty="0"/>
          </a:p>
        </p:txBody>
      </p:sp>
      <p:pic>
        <p:nvPicPr>
          <p:cNvPr id="11" name="Image 3" descr="preencoded.png"/>
          <p:cNvPicPr>
            <a:picLocks noChangeAspect="1"/>
          </p:cNvPicPr>
          <p:nvPr/>
        </p:nvPicPr>
        <p:blipFill>
          <a:blip r:embed="rId6"/>
          <a:stretch>
            <a:fillRect/>
          </a:stretch>
        </p:blipFill>
        <p:spPr>
          <a:xfrm>
            <a:off x="751403" y="6348174"/>
            <a:ext cx="939284" cy="1365409"/>
          </a:xfrm>
          <a:prstGeom prst="rect">
            <a:avLst/>
          </a:prstGeom>
        </p:spPr>
      </p:pic>
      <p:sp>
        <p:nvSpPr>
          <p:cNvPr id="12" name="Text 6"/>
          <p:cNvSpPr/>
          <p:nvPr/>
        </p:nvSpPr>
        <p:spPr>
          <a:xfrm>
            <a:off x="1878449" y="6535936"/>
            <a:ext cx="2210276" cy="276225"/>
          </a:xfrm>
          <a:prstGeom prst="rect">
            <a:avLst/>
          </a:prstGeom>
          <a:noFill/>
          <a:ln/>
        </p:spPr>
        <p:txBody>
          <a:bodyPr wrap="none" lIns="0" tIns="0" rIns="0" bIns="0" rtlCol="0" anchor="t"/>
          <a:lstStyle/>
          <a:p>
            <a:pPr marL="0" indent="0" algn="l">
              <a:lnSpc>
                <a:spcPts val="2150"/>
              </a:lnSpc>
              <a:buNone/>
            </a:pPr>
            <a:r>
              <a:rPr lang="en-US" sz="1700" dirty="0">
                <a:solidFill>
                  <a:srgbClr val="2B3541"/>
                </a:solidFill>
                <a:latin typeface="Funnel Display" pitchFamily="34" charset="0"/>
                <a:ea typeface="Funnel Display" pitchFamily="34" charset="-122"/>
                <a:cs typeface="Funnel Display" pitchFamily="34" charset="-120"/>
              </a:rPr>
              <a:t>EU-Backed Financing</a:t>
            </a:r>
            <a:endParaRPr lang="en-US" sz="1700" dirty="0"/>
          </a:p>
        </p:txBody>
      </p:sp>
      <p:sp>
        <p:nvSpPr>
          <p:cNvPr id="13" name="Text 7"/>
          <p:cNvSpPr/>
          <p:nvPr/>
        </p:nvSpPr>
        <p:spPr>
          <a:xfrm>
            <a:off x="1878449" y="6924794"/>
            <a:ext cx="6514148" cy="601028"/>
          </a:xfrm>
          <a:prstGeom prst="rect">
            <a:avLst/>
          </a:prstGeom>
          <a:noFill/>
          <a:ln/>
        </p:spPr>
        <p:txBody>
          <a:bodyPr wrap="square" lIns="0" tIns="0" rIns="0" bIns="0" rtlCol="0" anchor="t"/>
          <a:lstStyle/>
          <a:p>
            <a:pPr marL="0" indent="0" algn="l">
              <a:lnSpc>
                <a:spcPts val="2350"/>
              </a:lnSpc>
              <a:buNone/>
            </a:pPr>
            <a:r>
              <a:rPr lang="en-US" sz="1450" dirty="0">
                <a:solidFill>
                  <a:srgbClr val="2B3541"/>
                </a:solidFill>
                <a:latin typeface="Funnel Sans" pitchFamily="34" charset="0"/>
                <a:ea typeface="Funnel Sans" pitchFamily="34" charset="-122"/>
                <a:cs typeface="Funnel Sans" pitchFamily="34" charset="-120"/>
              </a:rPr>
              <a:t>Access to European investment instruments supporting small and medium-sized enterprises in key sectors.</a:t>
            </a:r>
            <a:endParaRPr lang="en-US" sz="14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681276" y="468392"/>
            <a:ext cx="9450586" cy="500896"/>
          </a:xfrm>
          <a:prstGeom prst="rect">
            <a:avLst/>
          </a:prstGeom>
          <a:noFill/>
          <a:ln/>
        </p:spPr>
        <p:txBody>
          <a:bodyPr wrap="none" lIns="0" tIns="0" rIns="0" bIns="0" rtlCol="0" anchor="t"/>
          <a:lstStyle/>
          <a:p>
            <a:pPr marL="0" indent="0" algn="l">
              <a:lnSpc>
                <a:spcPts val="3900"/>
              </a:lnSpc>
              <a:buNone/>
            </a:pPr>
            <a:r>
              <a:rPr lang="en-US" sz="3150" dirty="0">
                <a:solidFill>
                  <a:srgbClr val="051D3A"/>
                </a:solidFill>
                <a:latin typeface="Funnel Display" pitchFamily="34" charset="0"/>
                <a:ea typeface="Funnel Display" pitchFamily="34" charset="-122"/>
                <a:cs typeface="Funnel Display" pitchFamily="34" charset="-120"/>
              </a:rPr>
              <a:t>European Union and National Support Framework</a:t>
            </a:r>
            <a:endParaRPr lang="en-US" sz="3150" dirty="0"/>
          </a:p>
        </p:txBody>
      </p:sp>
      <p:pic>
        <p:nvPicPr>
          <p:cNvPr id="3" name="Image 0" descr="preencoded.png"/>
          <p:cNvPicPr>
            <a:picLocks noChangeAspect="1"/>
          </p:cNvPicPr>
          <p:nvPr/>
        </p:nvPicPr>
        <p:blipFill>
          <a:blip r:embed="rId3"/>
          <a:stretch>
            <a:fillRect/>
          </a:stretch>
        </p:blipFill>
        <p:spPr>
          <a:xfrm>
            <a:off x="681276" y="1416368"/>
            <a:ext cx="5057775" cy="5057775"/>
          </a:xfrm>
          <a:prstGeom prst="rect">
            <a:avLst/>
          </a:prstGeom>
        </p:spPr>
      </p:pic>
      <p:sp>
        <p:nvSpPr>
          <p:cNvPr id="4" name="Text 1"/>
          <p:cNvSpPr/>
          <p:nvPr/>
        </p:nvSpPr>
        <p:spPr>
          <a:xfrm>
            <a:off x="681276" y="6665714"/>
            <a:ext cx="2661880" cy="300633"/>
          </a:xfrm>
          <a:prstGeom prst="rect">
            <a:avLst/>
          </a:prstGeom>
          <a:noFill/>
          <a:ln/>
        </p:spPr>
        <p:txBody>
          <a:bodyPr wrap="none" lIns="0" tIns="0" rIns="0" bIns="0" rtlCol="0" anchor="t"/>
          <a:lstStyle/>
          <a:p>
            <a:pPr marL="0" indent="0" algn="l">
              <a:lnSpc>
                <a:spcPts val="2350"/>
              </a:lnSpc>
              <a:buNone/>
            </a:pPr>
            <a:r>
              <a:rPr lang="en-US" sz="1850" dirty="0">
                <a:solidFill>
                  <a:srgbClr val="051D3A"/>
                </a:solidFill>
                <a:latin typeface="Funnel Display" pitchFamily="34" charset="0"/>
                <a:ea typeface="Funnel Display" pitchFamily="34" charset="-122"/>
                <a:cs typeface="Funnel Display" pitchFamily="34" charset="-120"/>
              </a:rPr>
              <a:t>Multi-Level Governance</a:t>
            </a:r>
            <a:endParaRPr lang="en-US" sz="1850" dirty="0"/>
          </a:p>
        </p:txBody>
      </p:sp>
      <p:sp>
        <p:nvSpPr>
          <p:cNvPr id="5" name="Text 2"/>
          <p:cNvSpPr/>
          <p:nvPr/>
        </p:nvSpPr>
        <p:spPr>
          <a:xfrm>
            <a:off x="681276" y="7136606"/>
            <a:ext cx="5057775" cy="817602"/>
          </a:xfrm>
          <a:prstGeom prst="rect">
            <a:avLst/>
          </a:prstGeom>
          <a:noFill/>
          <a:ln/>
        </p:spPr>
        <p:txBody>
          <a:bodyPr wrap="square" lIns="0" tIns="0" rIns="0" bIns="0" rtlCol="0" anchor="t"/>
          <a:lstStyle/>
          <a:p>
            <a:pPr marL="0" indent="0" algn="l">
              <a:lnSpc>
                <a:spcPts val="2100"/>
              </a:lnSpc>
              <a:buNone/>
            </a:pPr>
            <a:r>
              <a:rPr lang="en-US" sz="1300" dirty="0">
                <a:solidFill>
                  <a:srgbClr val="2B3541"/>
                </a:solidFill>
                <a:latin typeface="Funnel Sans" pitchFamily="34" charset="0"/>
                <a:ea typeface="Funnel Sans" pitchFamily="34" charset="-122"/>
                <a:cs typeface="Funnel Sans" pitchFamily="34" charset="-120"/>
              </a:rPr>
              <a:t>Valencia's employment policies benefit from substantial support through European and national frameworks, creating a comprehensive multi-level governance structure.</a:t>
            </a:r>
            <a:endParaRPr lang="en-US" sz="1300" dirty="0"/>
          </a:p>
        </p:txBody>
      </p:sp>
      <p:sp>
        <p:nvSpPr>
          <p:cNvPr id="6" name="Shape 3"/>
          <p:cNvSpPr/>
          <p:nvPr/>
        </p:nvSpPr>
        <p:spPr>
          <a:xfrm>
            <a:off x="6162199" y="1416368"/>
            <a:ext cx="3812024" cy="1866543"/>
          </a:xfrm>
          <a:prstGeom prst="roundRect">
            <a:avLst>
              <a:gd name="adj" fmla="val 3833"/>
            </a:avLst>
          </a:prstGeom>
          <a:solidFill>
            <a:srgbClr val="FAF5EB"/>
          </a:solidFill>
          <a:ln w="7620">
            <a:solidFill>
              <a:srgbClr val="D5CDBE"/>
            </a:solidFill>
            <a:prstDash val="solid"/>
          </a:ln>
        </p:spPr>
      </p:sp>
      <p:sp>
        <p:nvSpPr>
          <p:cNvPr id="7" name="Text 4"/>
          <p:cNvSpPr/>
          <p:nvPr/>
        </p:nvSpPr>
        <p:spPr>
          <a:xfrm>
            <a:off x="6340078" y="1594247"/>
            <a:ext cx="3154918" cy="250388"/>
          </a:xfrm>
          <a:prstGeom prst="rect">
            <a:avLst/>
          </a:prstGeom>
          <a:noFill/>
          <a:ln/>
        </p:spPr>
        <p:txBody>
          <a:bodyPr wrap="none" lIns="0" tIns="0" rIns="0" bIns="0" rtlCol="0" anchor="t"/>
          <a:lstStyle/>
          <a:p>
            <a:pPr marL="0" indent="0" algn="l">
              <a:lnSpc>
                <a:spcPts val="1950"/>
              </a:lnSpc>
              <a:buNone/>
            </a:pPr>
            <a:r>
              <a:rPr lang="en-US" sz="1550" dirty="0">
                <a:solidFill>
                  <a:srgbClr val="2B3541"/>
                </a:solidFill>
                <a:latin typeface="Funnel Display" pitchFamily="34" charset="0"/>
                <a:ea typeface="Funnel Display" pitchFamily="34" charset="-122"/>
                <a:cs typeface="Funnel Display" pitchFamily="34" charset="-120"/>
              </a:rPr>
              <a:t>European Social Fund Plus (ESF+)</a:t>
            </a:r>
            <a:endParaRPr lang="en-US" sz="1550" dirty="0"/>
          </a:p>
        </p:txBody>
      </p:sp>
      <p:sp>
        <p:nvSpPr>
          <p:cNvPr id="8" name="Text 5"/>
          <p:cNvSpPr/>
          <p:nvPr/>
        </p:nvSpPr>
        <p:spPr>
          <a:xfrm>
            <a:off x="6340078" y="2014895"/>
            <a:ext cx="3456265" cy="1090136"/>
          </a:xfrm>
          <a:prstGeom prst="rect">
            <a:avLst/>
          </a:prstGeom>
          <a:noFill/>
          <a:ln/>
        </p:spPr>
        <p:txBody>
          <a:bodyPr wrap="square" lIns="0" tIns="0" rIns="0" bIns="0" rtlCol="0" anchor="t"/>
          <a:lstStyle/>
          <a:p>
            <a:pPr marL="0" indent="0" algn="l">
              <a:lnSpc>
                <a:spcPts val="2100"/>
              </a:lnSpc>
              <a:buNone/>
            </a:pPr>
            <a:r>
              <a:rPr lang="en-US" sz="1300" dirty="0">
                <a:solidFill>
                  <a:srgbClr val="2B3541"/>
                </a:solidFill>
                <a:latin typeface="Funnel Sans" pitchFamily="34" charset="0"/>
                <a:ea typeface="Funnel Sans" pitchFamily="34" charset="-122"/>
                <a:cs typeface="Funnel Sans" pitchFamily="34" charset="-120"/>
              </a:rPr>
              <a:t>Direct funding for employment programmes, skills development, and social inclusion measures, representing the primary EU instrument for labour market support.</a:t>
            </a:r>
            <a:endParaRPr lang="en-US" sz="1300" dirty="0"/>
          </a:p>
        </p:txBody>
      </p:sp>
      <p:sp>
        <p:nvSpPr>
          <p:cNvPr id="9" name="Shape 6"/>
          <p:cNvSpPr/>
          <p:nvPr/>
        </p:nvSpPr>
        <p:spPr>
          <a:xfrm>
            <a:off x="10144482" y="1416368"/>
            <a:ext cx="3812143" cy="1866543"/>
          </a:xfrm>
          <a:prstGeom prst="roundRect">
            <a:avLst>
              <a:gd name="adj" fmla="val 3833"/>
            </a:avLst>
          </a:prstGeom>
          <a:solidFill>
            <a:srgbClr val="FAF5EB"/>
          </a:solidFill>
          <a:ln w="7620">
            <a:solidFill>
              <a:srgbClr val="D5CDBE"/>
            </a:solidFill>
            <a:prstDash val="solid"/>
          </a:ln>
        </p:spPr>
      </p:sp>
      <p:sp>
        <p:nvSpPr>
          <p:cNvPr id="10" name="Text 7"/>
          <p:cNvSpPr/>
          <p:nvPr/>
        </p:nvSpPr>
        <p:spPr>
          <a:xfrm>
            <a:off x="10322362" y="1594247"/>
            <a:ext cx="2254329" cy="250388"/>
          </a:xfrm>
          <a:prstGeom prst="rect">
            <a:avLst/>
          </a:prstGeom>
          <a:noFill/>
          <a:ln/>
        </p:spPr>
        <p:txBody>
          <a:bodyPr wrap="none" lIns="0" tIns="0" rIns="0" bIns="0" rtlCol="0" anchor="t"/>
          <a:lstStyle/>
          <a:p>
            <a:pPr marL="0" indent="0" algn="l">
              <a:lnSpc>
                <a:spcPts val="1950"/>
              </a:lnSpc>
              <a:buNone/>
            </a:pPr>
            <a:r>
              <a:rPr lang="en-US" sz="1550" dirty="0">
                <a:solidFill>
                  <a:srgbClr val="2B3541"/>
                </a:solidFill>
                <a:latin typeface="Funnel Display" pitchFamily="34" charset="0"/>
                <a:ea typeface="Funnel Display" pitchFamily="34" charset="-122"/>
                <a:cs typeface="Funnel Display" pitchFamily="34" charset="-120"/>
              </a:rPr>
              <a:t>Labour Market Reforms</a:t>
            </a:r>
            <a:endParaRPr lang="en-US" sz="1550" dirty="0"/>
          </a:p>
        </p:txBody>
      </p:sp>
      <p:sp>
        <p:nvSpPr>
          <p:cNvPr id="11" name="Text 8"/>
          <p:cNvSpPr/>
          <p:nvPr/>
        </p:nvSpPr>
        <p:spPr>
          <a:xfrm>
            <a:off x="10322362" y="2014895"/>
            <a:ext cx="3456384" cy="1090136"/>
          </a:xfrm>
          <a:prstGeom prst="rect">
            <a:avLst/>
          </a:prstGeom>
          <a:noFill/>
          <a:ln/>
        </p:spPr>
        <p:txBody>
          <a:bodyPr wrap="square" lIns="0" tIns="0" rIns="0" bIns="0" rtlCol="0" anchor="t"/>
          <a:lstStyle/>
          <a:p>
            <a:pPr marL="0" indent="0" algn="l">
              <a:lnSpc>
                <a:spcPts val="2100"/>
              </a:lnSpc>
              <a:buNone/>
            </a:pPr>
            <a:r>
              <a:rPr lang="en-US" sz="1300" dirty="0">
                <a:solidFill>
                  <a:srgbClr val="2B3541"/>
                </a:solidFill>
                <a:latin typeface="Funnel Sans" pitchFamily="34" charset="0"/>
                <a:ea typeface="Funnel Sans" pitchFamily="34" charset="-122"/>
                <a:cs typeface="Funnel Sans" pitchFamily="34" charset="-120"/>
              </a:rPr>
              <a:t>Spain's national reforms aimed at reducing temporary employment and addressing labour market segmentation, a persistent structural challenge.</a:t>
            </a:r>
            <a:endParaRPr lang="en-US" sz="1300" dirty="0"/>
          </a:p>
        </p:txBody>
      </p:sp>
      <p:sp>
        <p:nvSpPr>
          <p:cNvPr id="12" name="Shape 9"/>
          <p:cNvSpPr/>
          <p:nvPr/>
        </p:nvSpPr>
        <p:spPr>
          <a:xfrm>
            <a:off x="6162199" y="3453170"/>
            <a:ext cx="7794427" cy="1321475"/>
          </a:xfrm>
          <a:prstGeom prst="roundRect">
            <a:avLst>
              <a:gd name="adj" fmla="val 5414"/>
            </a:avLst>
          </a:prstGeom>
          <a:solidFill>
            <a:srgbClr val="FAF5EB"/>
          </a:solidFill>
          <a:ln w="7620">
            <a:solidFill>
              <a:srgbClr val="D5CDBE"/>
            </a:solidFill>
            <a:prstDash val="solid"/>
          </a:ln>
        </p:spPr>
      </p:sp>
      <p:sp>
        <p:nvSpPr>
          <p:cNvPr id="13" name="Text 10"/>
          <p:cNvSpPr/>
          <p:nvPr/>
        </p:nvSpPr>
        <p:spPr>
          <a:xfrm>
            <a:off x="6340078" y="3631049"/>
            <a:ext cx="2091452" cy="250388"/>
          </a:xfrm>
          <a:prstGeom prst="rect">
            <a:avLst/>
          </a:prstGeom>
          <a:noFill/>
          <a:ln/>
        </p:spPr>
        <p:txBody>
          <a:bodyPr wrap="none" lIns="0" tIns="0" rIns="0" bIns="0" rtlCol="0" anchor="t"/>
          <a:lstStyle/>
          <a:p>
            <a:pPr marL="0" indent="0" algn="l">
              <a:lnSpc>
                <a:spcPts val="1950"/>
              </a:lnSpc>
              <a:buNone/>
            </a:pPr>
            <a:r>
              <a:rPr lang="en-US" sz="1550" dirty="0">
                <a:solidFill>
                  <a:srgbClr val="2B3541"/>
                </a:solidFill>
                <a:latin typeface="Funnel Display" pitchFamily="34" charset="0"/>
                <a:ea typeface="Funnel Display" pitchFamily="34" charset="-122"/>
                <a:cs typeface="Funnel Display" pitchFamily="34" charset="-120"/>
              </a:rPr>
              <a:t>Recovery Instruments</a:t>
            </a:r>
            <a:endParaRPr lang="en-US" sz="1550" dirty="0"/>
          </a:p>
        </p:txBody>
      </p:sp>
      <p:sp>
        <p:nvSpPr>
          <p:cNvPr id="14" name="Text 11"/>
          <p:cNvSpPr/>
          <p:nvPr/>
        </p:nvSpPr>
        <p:spPr>
          <a:xfrm>
            <a:off x="6340078" y="4051697"/>
            <a:ext cx="7438668" cy="545068"/>
          </a:xfrm>
          <a:prstGeom prst="rect">
            <a:avLst/>
          </a:prstGeom>
          <a:noFill/>
          <a:ln/>
        </p:spPr>
        <p:txBody>
          <a:bodyPr wrap="square" lIns="0" tIns="0" rIns="0" bIns="0" rtlCol="0" anchor="t"/>
          <a:lstStyle/>
          <a:p>
            <a:pPr marL="0" indent="0" algn="l">
              <a:lnSpc>
                <a:spcPts val="2100"/>
              </a:lnSpc>
              <a:buNone/>
            </a:pPr>
            <a:r>
              <a:rPr lang="en-US" sz="1300" dirty="0">
                <a:solidFill>
                  <a:srgbClr val="2B3541"/>
                </a:solidFill>
                <a:latin typeface="Funnel Sans" pitchFamily="34" charset="0"/>
                <a:ea typeface="Funnel Sans" pitchFamily="34" charset="-122"/>
                <a:cs typeface="Funnel Sans" pitchFamily="34" charset="-120"/>
              </a:rPr>
              <a:t>Digitalisation and green-transition funding under EU recovery programmes, supporting employment in emerging sectors and sustainable industries.</a:t>
            </a:r>
            <a:endParaRPr lang="en-US" sz="1300" dirty="0"/>
          </a:p>
        </p:txBody>
      </p:sp>
      <p:sp>
        <p:nvSpPr>
          <p:cNvPr id="15" name="Text 12"/>
          <p:cNvSpPr/>
          <p:nvPr/>
        </p:nvSpPr>
        <p:spPr>
          <a:xfrm>
            <a:off x="6162199" y="4966216"/>
            <a:ext cx="7794427" cy="817602"/>
          </a:xfrm>
          <a:prstGeom prst="rect">
            <a:avLst/>
          </a:prstGeom>
          <a:noFill/>
          <a:ln/>
        </p:spPr>
        <p:txBody>
          <a:bodyPr wrap="square" lIns="0" tIns="0" rIns="0" bIns="0" rtlCol="0" anchor="t"/>
          <a:lstStyle/>
          <a:p>
            <a:pPr marL="0" indent="0" algn="l">
              <a:lnSpc>
                <a:spcPts val="2100"/>
              </a:lnSpc>
              <a:buNone/>
            </a:pPr>
            <a:r>
              <a:rPr lang="en-US" sz="1300" dirty="0">
                <a:solidFill>
                  <a:srgbClr val="2B3541"/>
                </a:solidFill>
                <a:latin typeface="Funnel Sans" pitchFamily="34" charset="0"/>
                <a:ea typeface="Funnel Sans" pitchFamily="34" charset="-122"/>
                <a:cs typeface="Funnel Sans" pitchFamily="34" charset="-120"/>
              </a:rPr>
              <a:t>These frameworks help stabilise employment and address Spain's historically segmented labour market, a theme widely discussed in comparative European labour studies and critical to understanding Valencia's employment dynamics.</a:t>
            </a:r>
            <a:endParaRPr lang="en-US" sz="13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837724" y="1368743"/>
            <a:ext cx="8589883" cy="615910"/>
          </a:xfrm>
          <a:prstGeom prst="rect">
            <a:avLst/>
          </a:prstGeom>
          <a:noFill/>
          <a:ln/>
        </p:spPr>
        <p:txBody>
          <a:bodyPr wrap="none" lIns="0" tIns="0" rIns="0" bIns="0" rtlCol="0" anchor="t"/>
          <a:lstStyle/>
          <a:p>
            <a:pPr marL="0" indent="0" algn="l">
              <a:lnSpc>
                <a:spcPts val="4850"/>
              </a:lnSpc>
              <a:buNone/>
            </a:pPr>
            <a:r>
              <a:rPr lang="en-US" sz="3850" dirty="0">
                <a:solidFill>
                  <a:srgbClr val="051D3A"/>
                </a:solidFill>
                <a:latin typeface="Funnel Display" pitchFamily="34" charset="0"/>
                <a:ea typeface="Funnel Display" pitchFamily="34" charset="-122"/>
                <a:cs typeface="Funnel Display" pitchFamily="34" charset="-120"/>
              </a:rPr>
              <a:t>Key Challenges and Structural Issues</a:t>
            </a:r>
            <a:endParaRPr lang="en-US" sz="3850" dirty="0"/>
          </a:p>
        </p:txBody>
      </p:sp>
      <p:sp>
        <p:nvSpPr>
          <p:cNvPr id="3" name="Shape 1"/>
          <p:cNvSpPr/>
          <p:nvPr/>
        </p:nvSpPr>
        <p:spPr>
          <a:xfrm>
            <a:off x="837724" y="2403515"/>
            <a:ext cx="4178618" cy="3551515"/>
          </a:xfrm>
          <a:prstGeom prst="roundRect">
            <a:avLst>
              <a:gd name="adj" fmla="val 3090"/>
            </a:avLst>
          </a:prstGeom>
          <a:solidFill>
            <a:srgbClr val="FAF5EB"/>
          </a:solidFill>
          <a:ln w="22860">
            <a:solidFill>
              <a:srgbClr val="E282B7"/>
            </a:solidFill>
            <a:prstDash val="solid"/>
          </a:ln>
        </p:spPr>
      </p:sp>
      <p:sp>
        <p:nvSpPr>
          <p:cNvPr id="4" name="Shape 2"/>
          <p:cNvSpPr/>
          <p:nvPr/>
        </p:nvSpPr>
        <p:spPr>
          <a:xfrm>
            <a:off x="814864" y="2403515"/>
            <a:ext cx="91440" cy="3551515"/>
          </a:xfrm>
          <a:prstGeom prst="roundRect">
            <a:avLst>
              <a:gd name="adj" fmla="val 96208"/>
            </a:avLst>
          </a:prstGeom>
          <a:solidFill>
            <a:srgbClr val="E282B7"/>
          </a:solidFill>
          <a:ln/>
        </p:spPr>
      </p:sp>
      <p:sp>
        <p:nvSpPr>
          <p:cNvPr id="5" name="Text 3"/>
          <p:cNvSpPr/>
          <p:nvPr/>
        </p:nvSpPr>
        <p:spPr>
          <a:xfrm>
            <a:off x="1138595" y="2635806"/>
            <a:ext cx="3645456" cy="616029"/>
          </a:xfrm>
          <a:prstGeom prst="rect">
            <a:avLst/>
          </a:prstGeom>
          <a:noFill/>
          <a:ln/>
        </p:spPr>
        <p:txBody>
          <a:bodyPr wrap="square" lIns="0" tIns="0" rIns="0" bIns="0" rtlCol="0" anchor="t"/>
          <a:lstStyle/>
          <a:p>
            <a:pPr marL="0" indent="0" algn="l">
              <a:lnSpc>
                <a:spcPts val="2400"/>
              </a:lnSpc>
              <a:buNone/>
            </a:pPr>
            <a:r>
              <a:rPr lang="en-US" sz="1900" dirty="0">
                <a:solidFill>
                  <a:srgbClr val="2B3541"/>
                </a:solidFill>
                <a:latin typeface="Funnel Display" pitchFamily="34" charset="0"/>
                <a:ea typeface="Funnel Display" pitchFamily="34" charset="-122"/>
                <a:cs typeface="Funnel Display" pitchFamily="34" charset="-120"/>
              </a:rPr>
              <a:t>Youth Unemployment Persistence</a:t>
            </a:r>
            <a:endParaRPr lang="en-US" sz="1900" dirty="0"/>
          </a:p>
        </p:txBody>
      </p:sp>
      <p:sp>
        <p:nvSpPr>
          <p:cNvPr id="6" name="Text 4"/>
          <p:cNvSpPr/>
          <p:nvPr/>
        </p:nvSpPr>
        <p:spPr>
          <a:xfrm>
            <a:off x="1138595" y="3377446"/>
            <a:ext cx="3645456" cy="2345293"/>
          </a:xfrm>
          <a:prstGeom prst="rect">
            <a:avLst/>
          </a:prstGeom>
          <a:noFill/>
          <a:ln/>
        </p:spPr>
        <p:txBody>
          <a:bodyPr wrap="square" lIns="0" tIns="0" rIns="0" bIns="0" rtlCol="0" anchor="t"/>
          <a:lstStyle/>
          <a:p>
            <a:pPr marL="0" indent="0" algn="l">
              <a:lnSpc>
                <a:spcPts val="2600"/>
              </a:lnSpc>
              <a:buNone/>
            </a:pPr>
            <a:r>
              <a:rPr lang="en-US" sz="1600" dirty="0">
                <a:solidFill>
                  <a:srgbClr val="2B3541"/>
                </a:solidFill>
                <a:latin typeface="Funnel Sans" pitchFamily="34" charset="0"/>
                <a:ea typeface="Funnel Sans" pitchFamily="34" charset="-122"/>
                <a:cs typeface="Funnel Sans" pitchFamily="34" charset="-120"/>
              </a:rPr>
              <a:t>Despite targeted interventions, youth unemployment rates remain substantially higher than the EU average, reflecting both cyclical economic factors and structural mismatches between education systems and labour market demands.</a:t>
            </a:r>
            <a:endParaRPr lang="en-US" sz="1600" dirty="0"/>
          </a:p>
        </p:txBody>
      </p:sp>
      <p:sp>
        <p:nvSpPr>
          <p:cNvPr id="7" name="Shape 5"/>
          <p:cNvSpPr/>
          <p:nvPr/>
        </p:nvSpPr>
        <p:spPr>
          <a:xfrm>
            <a:off x="5225772" y="2403515"/>
            <a:ext cx="4178737" cy="3551515"/>
          </a:xfrm>
          <a:prstGeom prst="roundRect">
            <a:avLst>
              <a:gd name="adj" fmla="val 3090"/>
            </a:avLst>
          </a:prstGeom>
          <a:solidFill>
            <a:srgbClr val="FAF5EB"/>
          </a:solidFill>
          <a:ln w="22860">
            <a:solidFill>
              <a:srgbClr val="E282B7"/>
            </a:solidFill>
            <a:prstDash val="solid"/>
          </a:ln>
        </p:spPr>
      </p:sp>
      <p:sp>
        <p:nvSpPr>
          <p:cNvPr id="8" name="Shape 6"/>
          <p:cNvSpPr/>
          <p:nvPr/>
        </p:nvSpPr>
        <p:spPr>
          <a:xfrm>
            <a:off x="5202912" y="2403515"/>
            <a:ext cx="91440" cy="3551515"/>
          </a:xfrm>
          <a:prstGeom prst="roundRect">
            <a:avLst>
              <a:gd name="adj" fmla="val 96208"/>
            </a:avLst>
          </a:prstGeom>
          <a:solidFill>
            <a:srgbClr val="E282B7"/>
          </a:solidFill>
          <a:ln/>
        </p:spPr>
      </p:sp>
      <p:sp>
        <p:nvSpPr>
          <p:cNvPr id="9" name="Text 7"/>
          <p:cNvSpPr/>
          <p:nvPr/>
        </p:nvSpPr>
        <p:spPr>
          <a:xfrm>
            <a:off x="5526643" y="2635806"/>
            <a:ext cx="3645575" cy="616029"/>
          </a:xfrm>
          <a:prstGeom prst="rect">
            <a:avLst/>
          </a:prstGeom>
          <a:noFill/>
          <a:ln/>
        </p:spPr>
        <p:txBody>
          <a:bodyPr wrap="square" lIns="0" tIns="0" rIns="0" bIns="0" rtlCol="0" anchor="t"/>
          <a:lstStyle/>
          <a:p>
            <a:pPr marL="0" indent="0" algn="l">
              <a:lnSpc>
                <a:spcPts val="2400"/>
              </a:lnSpc>
              <a:buNone/>
            </a:pPr>
            <a:r>
              <a:rPr lang="en-US" sz="1900" dirty="0">
                <a:solidFill>
                  <a:srgbClr val="2B3541"/>
                </a:solidFill>
                <a:latin typeface="Funnel Display" pitchFamily="34" charset="0"/>
                <a:ea typeface="Funnel Display" pitchFamily="34" charset="-122"/>
                <a:cs typeface="Funnel Display" pitchFamily="34" charset="-120"/>
              </a:rPr>
              <a:t>Temporary Employment Prevalence</a:t>
            </a:r>
            <a:endParaRPr lang="en-US" sz="1900" dirty="0"/>
          </a:p>
        </p:txBody>
      </p:sp>
      <p:sp>
        <p:nvSpPr>
          <p:cNvPr id="10" name="Text 8"/>
          <p:cNvSpPr/>
          <p:nvPr/>
        </p:nvSpPr>
        <p:spPr>
          <a:xfrm>
            <a:off x="5526643" y="3377446"/>
            <a:ext cx="3645575" cy="2010251"/>
          </a:xfrm>
          <a:prstGeom prst="rect">
            <a:avLst/>
          </a:prstGeom>
          <a:noFill/>
          <a:ln/>
        </p:spPr>
        <p:txBody>
          <a:bodyPr wrap="square" lIns="0" tIns="0" rIns="0" bIns="0" rtlCol="0" anchor="t"/>
          <a:lstStyle/>
          <a:p>
            <a:pPr marL="0" indent="0" algn="l">
              <a:lnSpc>
                <a:spcPts val="2600"/>
              </a:lnSpc>
              <a:buNone/>
            </a:pPr>
            <a:r>
              <a:rPr lang="en-US" sz="1600" dirty="0">
                <a:solidFill>
                  <a:srgbClr val="2B3541"/>
                </a:solidFill>
                <a:latin typeface="Funnel Sans" pitchFamily="34" charset="0"/>
                <a:ea typeface="Funnel Sans" pitchFamily="34" charset="-122"/>
                <a:cs typeface="Funnel Sans" pitchFamily="34" charset="-120"/>
              </a:rPr>
              <a:t>Spain's labour market is characterised by high levels of temporary contracts, creating job insecurity and hindering career development. Reforms aim to address this duality but progress remains gradual.</a:t>
            </a:r>
            <a:endParaRPr lang="en-US" sz="1600" dirty="0"/>
          </a:p>
        </p:txBody>
      </p:sp>
      <p:sp>
        <p:nvSpPr>
          <p:cNvPr id="11" name="Shape 9"/>
          <p:cNvSpPr/>
          <p:nvPr/>
        </p:nvSpPr>
        <p:spPr>
          <a:xfrm>
            <a:off x="9613940" y="2403515"/>
            <a:ext cx="4178737" cy="3551515"/>
          </a:xfrm>
          <a:prstGeom prst="roundRect">
            <a:avLst>
              <a:gd name="adj" fmla="val 3090"/>
            </a:avLst>
          </a:prstGeom>
          <a:solidFill>
            <a:srgbClr val="FAF5EB"/>
          </a:solidFill>
          <a:ln w="22860">
            <a:solidFill>
              <a:srgbClr val="E282B7"/>
            </a:solidFill>
            <a:prstDash val="solid"/>
          </a:ln>
        </p:spPr>
      </p:sp>
      <p:sp>
        <p:nvSpPr>
          <p:cNvPr id="12" name="Shape 10"/>
          <p:cNvSpPr/>
          <p:nvPr/>
        </p:nvSpPr>
        <p:spPr>
          <a:xfrm>
            <a:off x="9591080" y="2403515"/>
            <a:ext cx="91440" cy="3551515"/>
          </a:xfrm>
          <a:prstGeom prst="roundRect">
            <a:avLst>
              <a:gd name="adj" fmla="val 96208"/>
            </a:avLst>
          </a:prstGeom>
          <a:solidFill>
            <a:srgbClr val="E282B7"/>
          </a:solidFill>
          <a:ln/>
        </p:spPr>
      </p:sp>
      <p:sp>
        <p:nvSpPr>
          <p:cNvPr id="13" name="Text 11"/>
          <p:cNvSpPr/>
          <p:nvPr/>
        </p:nvSpPr>
        <p:spPr>
          <a:xfrm>
            <a:off x="9914811" y="2635806"/>
            <a:ext cx="2464118" cy="308015"/>
          </a:xfrm>
          <a:prstGeom prst="rect">
            <a:avLst/>
          </a:prstGeom>
          <a:noFill/>
          <a:ln/>
        </p:spPr>
        <p:txBody>
          <a:bodyPr wrap="none" lIns="0" tIns="0" rIns="0" bIns="0" rtlCol="0" anchor="t"/>
          <a:lstStyle/>
          <a:p>
            <a:pPr marL="0" indent="0" algn="l">
              <a:lnSpc>
                <a:spcPts val="2400"/>
              </a:lnSpc>
              <a:buNone/>
            </a:pPr>
            <a:r>
              <a:rPr lang="en-US" sz="1900" dirty="0">
                <a:solidFill>
                  <a:srgbClr val="2B3541"/>
                </a:solidFill>
                <a:latin typeface="Funnel Display" pitchFamily="34" charset="0"/>
                <a:ea typeface="Funnel Display" pitchFamily="34" charset="-122"/>
                <a:cs typeface="Funnel Display" pitchFamily="34" charset="-120"/>
              </a:rPr>
              <a:t>Skills Mismatch</a:t>
            </a:r>
            <a:endParaRPr lang="en-US" sz="1900" dirty="0"/>
          </a:p>
        </p:txBody>
      </p:sp>
      <p:sp>
        <p:nvSpPr>
          <p:cNvPr id="14" name="Text 12"/>
          <p:cNvSpPr/>
          <p:nvPr/>
        </p:nvSpPr>
        <p:spPr>
          <a:xfrm>
            <a:off x="9914811" y="3069431"/>
            <a:ext cx="3645575" cy="2010251"/>
          </a:xfrm>
          <a:prstGeom prst="rect">
            <a:avLst/>
          </a:prstGeom>
          <a:noFill/>
          <a:ln/>
        </p:spPr>
        <p:txBody>
          <a:bodyPr wrap="square" lIns="0" tIns="0" rIns="0" bIns="0" rtlCol="0" anchor="t"/>
          <a:lstStyle/>
          <a:p>
            <a:pPr marL="0" indent="0" algn="l">
              <a:lnSpc>
                <a:spcPts val="2600"/>
              </a:lnSpc>
              <a:buNone/>
            </a:pPr>
            <a:r>
              <a:rPr lang="en-US" sz="1600" dirty="0">
                <a:solidFill>
                  <a:srgbClr val="2B3541"/>
                </a:solidFill>
                <a:latin typeface="Funnel Sans" pitchFamily="34" charset="0"/>
                <a:ea typeface="Funnel Sans" pitchFamily="34" charset="-122"/>
                <a:cs typeface="Funnel Sans" pitchFamily="34" charset="-120"/>
              </a:rPr>
              <a:t>Ongoing challenges in aligning educational outputs with employer requirements, particularly in emerging sectors such as digital economy and green technologies, necessitate continuous training system adaptation.</a:t>
            </a:r>
            <a:endParaRPr lang="en-US" sz="1600" dirty="0"/>
          </a:p>
        </p:txBody>
      </p:sp>
      <p:sp>
        <p:nvSpPr>
          <p:cNvPr id="15" name="Text 13"/>
          <p:cNvSpPr/>
          <p:nvPr/>
        </p:nvSpPr>
        <p:spPr>
          <a:xfrm>
            <a:off x="837724" y="6190655"/>
            <a:ext cx="12954952" cy="670084"/>
          </a:xfrm>
          <a:prstGeom prst="rect">
            <a:avLst/>
          </a:prstGeom>
          <a:noFill/>
          <a:ln/>
        </p:spPr>
        <p:txBody>
          <a:bodyPr wrap="square" lIns="0" tIns="0" rIns="0" bIns="0" rtlCol="0" anchor="t"/>
          <a:lstStyle/>
          <a:p>
            <a:pPr marL="0" indent="0" algn="l">
              <a:lnSpc>
                <a:spcPts val="2600"/>
              </a:lnSpc>
              <a:buNone/>
            </a:pPr>
            <a:r>
              <a:rPr lang="en-US" sz="1600" dirty="0">
                <a:solidFill>
                  <a:srgbClr val="2B3541"/>
                </a:solidFill>
                <a:latin typeface="Funnel Sans" pitchFamily="34" charset="0"/>
                <a:ea typeface="Funnel Sans" pitchFamily="34" charset="-122"/>
                <a:cs typeface="Funnel Sans" pitchFamily="34" charset="-120"/>
              </a:rPr>
              <a:t>These persistent structural challenges require sustained policy attention and coordinated action across regional, national, and European levels. Understanding these obstacles is essential for evaluating the effectiveness of current interventions and designing future reforms.</a:t>
            </a:r>
            <a:endParaRPr lang="en-US" sz="16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770215" y="529471"/>
            <a:ext cx="10956727" cy="566380"/>
          </a:xfrm>
          <a:prstGeom prst="rect">
            <a:avLst/>
          </a:prstGeom>
          <a:noFill/>
          <a:ln/>
        </p:spPr>
        <p:txBody>
          <a:bodyPr wrap="none" lIns="0" tIns="0" rIns="0" bIns="0" rtlCol="0" anchor="t"/>
          <a:lstStyle/>
          <a:p>
            <a:pPr marL="0" indent="0" algn="l">
              <a:lnSpc>
                <a:spcPts val="4450"/>
              </a:lnSpc>
              <a:buNone/>
            </a:pPr>
            <a:r>
              <a:rPr lang="en-US" sz="3550" dirty="0">
                <a:solidFill>
                  <a:srgbClr val="051D3A"/>
                </a:solidFill>
                <a:latin typeface="Funnel Display" pitchFamily="34" charset="0"/>
                <a:ea typeface="Funnel Display" pitchFamily="34" charset="-122"/>
                <a:cs typeface="Funnel Display" pitchFamily="34" charset="-120"/>
              </a:rPr>
              <a:t>Synthesis: An Integrated Regional Activation Model</a:t>
            </a:r>
            <a:endParaRPr lang="en-US" sz="3550" dirty="0"/>
          </a:p>
        </p:txBody>
      </p:sp>
      <p:sp>
        <p:nvSpPr>
          <p:cNvPr id="3" name="Text 1"/>
          <p:cNvSpPr/>
          <p:nvPr/>
        </p:nvSpPr>
        <p:spPr>
          <a:xfrm>
            <a:off x="770215" y="1480899"/>
            <a:ext cx="13089969" cy="616029"/>
          </a:xfrm>
          <a:prstGeom prst="rect">
            <a:avLst/>
          </a:prstGeom>
          <a:noFill/>
          <a:ln/>
        </p:spPr>
        <p:txBody>
          <a:bodyPr wrap="square" lIns="0" tIns="0" rIns="0" bIns="0" rtlCol="0" anchor="t"/>
          <a:lstStyle/>
          <a:p>
            <a:pPr marL="0" indent="0" algn="l">
              <a:lnSpc>
                <a:spcPts val="2400"/>
              </a:lnSpc>
              <a:buNone/>
            </a:pPr>
            <a:r>
              <a:rPr lang="en-US" sz="1500" dirty="0">
                <a:solidFill>
                  <a:srgbClr val="2B3541"/>
                </a:solidFill>
                <a:latin typeface="Funnel Sans" pitchFamily="34" charset="0"/>
                <a:ea typeface="Funnel Sans" pitchFamily="34" charset="-122"/>
                <a:cs typeface="Funnel Sans" pitchFamily="34" charset="-120"/>
              </a:rPr>
              <a:t>Unemployment in Valencia is addressed through a comprehensive, multi-dimensional approach combining institutional capacity, human capital development, targeted inclusion measures, and enterprise support within a framework of European cohesion.</a:t>
            </a:r>
            <a:endParaRPr lang="en-US" sz="1500" dirty="0"/>
          </a:p>
        </p:txBody>
      </p:sp>
      <p:sp>
        <p:nvSpPr>
          <p:cNvPr id="4" name="Text 2"/>
          <p:cNvSpPr/>
          <p:nvPr/>
        </p:nvSpPr>
        <p:spPr>
          <a:xfrm>
            <a:off x="907971" y="2879288"/>
            <a:ext cx="3827621" cy="283131"/>
          </a:xfrm>
          <a:prstGeom prst="rect">
            <a:avLst/>
          </a:prstGeom>
          <a:noFill/>
          <a:ln/>
        </p:spPr>
        <p:txBody>
          <a:bodyPr wrap="none" lIns="0" tIns="0" rIns="0" bIns="0" rtlCol="0" anchor="t"/>
          <a:lstStyle/>
          <a:p>
            <a:pPr marL="0" indent="0" algn="r">
              <a:lnSpc>
                <a:spcPts val="2200"/>
              </a:lnSpc>
              <a:buNone/>
            </a:pPr>
            <a:r>
              <a:rPr lang="en-US" sz="1750" dirty="0">
                <a:solidFill>
                  <a:srgbClr val="2B3541"/>
                </a:solidFill>
                <a:latin typeface="Funnel Display" pitchFamily="34" charset="0"/>
                <a:ea typeface="Funnel Display" pitchFamily="34" charset="-122"/>
                <a:cs typeface="Funnel Display" pitchFamily="34" charset="-120"/>
              </a:rPr>
              <a:t>Strong Public Employment Services</a:t>
            </a:r>
            <a:endParaRPr lang="en-US" sz="1750" dirty="0"/>
          </a:p>
        </p:txBody>
      </p:sp>
      <p:sp>
        <p:nvSpPr>
          <p:cNvPr id="5" name="Text 3"/>
          <p:cNvSpPr/>
          <p:nvPr/>
        </p:nvSpPr>
        <p:spPr>
          <a:xfrm>
            <a:off x="770215" y="3277910"/>
            <a:ext cx="3965377" cy="616029"/>
          </a:xfrm>
          <a:prstGeom prst="rect">
            <a:avLst/>
          </a:prstGeom>
          <a:noFill/>
          <a:ln/>
        </p:spPr>
        <p:txBody>
          <a:bodyPr wrap="square" lIns="0" tIns="0" rIns="0" bIns="0" rtlCol="0" anchor="t"/>
          <a:lstStyle/>
          <a:p>
            <a:pPr marL="0" indent="0" algn="r">
              <a:lnSpc>
                <a:spcPts val="2400"/>
              </a:lnSpc>
              <a:buNone/>
            </a:pPr>
            <a:r>
              <a:rPr lang="en-US" sz="1500" dirty="0">
                <a:solidFill>
                  <a:srgbClr val="2B3541"/>
                </a:solidFill>
                <a:latin typeface="Funnel Sans" pitchFamily="34" charset="0"/>
                <a:ea typeface="Funnel Sans" pitchFamily="34" charset="-122"/>
                <a:cs typeface="Funnel Sans" pitchFamily="34" charset="-120"/>
              </a:rPr>
              <a:t>LABORA provides the institutional foundation for personalised activation and job-matching.</a:t>
            </a:r>
            <a:endParaRPr lang="en-US" sz="1500" dirty="0"/>
          </a:p>
        </p:txBody>
      </p:sp>
      <p:pic>
        <p:nvPicPr>
          <p:cNvPr id="6" name="Image 0" descr="preencoded.png"/>
          <p:cNvPicPr>
            <a:picLocks noChangeAspect="1"/>
          </p:cNvPicPr>
          <p:nvPr/>
        </p:nvPicPr>
        <p:blipFill>
          <a:blip r:embed="rId3"/>
          <a:stretch>
            <a:fillRect/>
          </a:stretch>
        </p:blipFill>
        <p:spPr>
          <a:xfrm>
            <a:off x="5024437" y="2313503"/>
            <a:ext cx="4581406" cy="4581406"/>
          </a:xfrm>
          <a:prstGeom prst="rect">
            <a:avLst/>
          </a:prstGeom>
        </p:spPr>
      </p:pic>
      <p:pic>
        <p:nvPicPr>
          <p:cNvPr id="7" name="Image 1" descr="preencoded.png"/>
          <p:cNvPicPr>
            <a:picLocks noChangeAspect="1"/>
          </p:cNvPicPr>
          <p:nvPr/>
        </p:nvPicPr>
        <p:blipFill>
          <a:blip r:embed="rId4">
            <a:extLst>
              <a:ext uri="{96DAC541-7B7A-43D3-8B79-37D633B846F1}">
                <asvg:svgBlip xmlns:asvg="http://schemas.microsoft.com/office/drawing/2016/SVG/main" xmlns="" r:embed="rId5"/>
              </a:ext>
            </a:extLst>
          </a:blip>
          <a:stretch>
            <a:fillRect/>
          </a:stretch>
        </p:blipFill>
        <p:spPr>
          <a:xfrm>
            <a:off x="6055221" y="3308568"/>
            <a:ext cx="288012" cy="288012"/>
          </a:xfrm>
          <a:prstGeom prst="rect">
            <a:avLst/>
          </a:prstGeom>
        </p:spPr>
      </p:pic>
      <p:sp>
        <p:nvSpPr>
          <p:cNvPr id="8" name="Text 4"/>
          <p:cNvSpPr/>
          <p:nvPr/>
        </p:nvSpPr>
        <p:spPr>
          <a:xfrm>
            <a:off x="9894689" y="2319457"/>
            <a:ext cx="2265402" cy="283131"/>
          </a:xfrm>
          <a:prstGeom prst="rect">
            <a:avLst/>
          </a:prstGeom>
          <a:noFill/>
          <a:ln/>
        </p:spPr>
        <p:txBody>
          <a:bodyPr wrap="none" lIns="0" tIns="0" rIns="0" bIns="0" rtlCol="0" anchor="t"/>
          <a:lstStyle/>
          <a:p>
            <a:pPr marL="0" indent="0" algn="l">
              <a:lnSpc>
                <a:spcPts val="2200"/>
              </a:lnSpc>
              <a:buNone/>
            </a:pPr>
            <a:r>
              <a:rPr lang="en-US" sz="1750" dirty="0">
                <a:solidFill>
                  <a:srgbClr val="2B3541"/>
                </a:solidFill>
                <a:latin typeface="Funnel Display" pitchFamily="34" charset="0"/>
                <a:ea typeface="Funnel Display" pitchFamily="34" charset="-122"/>
                <a:cs typeface="Funnel Display" pitchFamily="34" charset="-120"/>
              </a:rPr>
              <a:t>Skills Development</a:t>
            </a:r>
            <a:endParaRPr lang="en-US" sz="1750" dirty="0"/>
          </a:p>
        </p:txBody>
      </p:sp>
      <p:sp>
        <p:nvSpPr>
          <p:cNvPr id="9" name="Text 5"/>
          <p:cNvSpPr/>
          <p:nvPr/>
        </p:nvSpPr>
        <p:spPr>
          <a:xfrm>
            <a:off x="9894689" y="2718078"/>
            <a:ext cx="3965496" cy="924044"/>
          </a:xfrm>
          <a:prstGeom prst="rect">
            <a:avLst/>
          </a:prstGeom>
          <a:noFill/>
          <a:ln/>
        </p:spPr>
        <p:txBody>
          <a:bodyPr wrap="square" lIns="0" tIns="0" rIns="0" bIns="0" rtlCol="0" anchor="t"/>
          <a:lstStyle/>
          <a:p>
            <a:pPr marL="0" indent="0" algn="l">
              <a:lnSpc>
                <a:spcPts val="2400"/>
              </a:lnSpc>
              <a:buNone/>
            </a:pPr>
            <a:r>
              <a:rPr lang="en-US" sz="1500" dirty="0">
                <a:solidFill>
                  <a:srgbClr val="2B3541"/>
                </a:solidFill>
                <a:latin typeface="Funnel Sans" pitchFamily="34" charset="0"/>
                <a:ea typeface="Funnel Sans" pitchFamily="34" charset="-122"/>
                <a:cs typeface="Funnel Sans" pitchFamily="34" charset="-120"/>
              </a:rPr>
              <a:t>Comprehensive vocational training and lifelong learning systems address competency gaps.</a:t>
            </a:r>
            <a:endParaRPr lang="en-US" sz="1500" dirty="0"/>
          </a:p>
        </p:txBody>
      </p:sp>
      <p:pic>
        <p:nvPicPr>
          <p:cNvPr id="10" name="Image 2" descr="preencoded.png"/>
          <p:cNvPicPr>
            <a:picLocks noChangeAspect="1"/>
          </p:cNvPicPr>
          <p:nvPr/>
        </p:nvPicPr>
        <p:blipFill>
          <a:blip r:embed="rId6"/>
          <a:stretch>
            <a:fillRect/>
          </a:stretch>
        </p:blipFill>
        <p:spPr>
          <a:xfrm>
            <a:off x="5024437" y="2313503"/>
            <a:ext cx="4581406" cy="4581406"/>
          </a:xfrm>
          <a:prstGeom prst="rect">
            <a:avLst/>
          </a:prstGeom>
        </p:spPr>
      </p:pic>
      <p:pic>
        <p:nvPicPr>
          <p:cNvPr id="11" name="Image 3" descr="preencoded.png"/>
          <p:cNvPicPr>
            <a:picLocks noChangeAspect="1"/>
          </p:cNvPicPr>
          <p:nvPr/>
        </p:nvPicPr>
        <p:blipFill>
          <a:blip r:embed="rId4">
            <a:extLst>
              <a:ext uri="{96DAC541-7B7A-43D3-8B79-37D633B846F1}">
                <asvg:svgBlip xmlns:asvg="http://schemas.microsoft.com/office/drawing/2016/SVG/main" xmlns="" r:embed="rId7"/>
              </a:ext>
            </a:extLst>
          </a:blip>
          <a:stretch>
            <a:fillRect/>
          </a:stretch>
        </p:blipFill>
        <p:spPr>
          <a:xfrm>
            <a:off x="7921407" y="3042940"/>
            <a:ext cx="288012" cy="288012"/>
          </a:xfrm>
          <a:prstGeom prst="rect">
            <a:avLst/>
          </a:prstGeom>
        </p:spPr>
      </p:pic>
      <p:sp>
        <p:nvSpPr>
          <p:cNvPr id="12" name="Text 6"/>
          <p:cNvSpPr/>
          <p:nvPr/>
        </p:nvSpPr>
        <p:spPr>
          <a:xfrm>
            <a:off x="9990892" y="3942874"/>
            <a:ext cx="2265402" cy="283131"/>
          </a:xfrm>
          <a:prstGeom prst="rect">
            <a:avLst/>
          </a:prstGeom>
          <a:noFill/>
          <a:ln/>
        </p:spPr>
        <p:txBody>
          <a:bodyPr wrap="none" lIns="0" tIns="0" rIns="0" bIns="0" rtlCol="0" anchor="t"/>
          <a:lstStyle/>
          <a:p>
            <a:pPr marL="0" indent="0" algn="l">
              <a:lnSpc>
                <a:spcPts val="2200"/>
              </a:lnSpc>
              <a:buNone/>
            </a:pPr>
            <a:r>
              <a:rPr lang="en-US" sz="1750" dirty="0">
                <a:solidFill>
                  <a:srgbClr val="2B3541"/>
                </a:solidFill>
                <a:latin typeface="Funnel Display" pitchFamily="34" charset="0"/>
                <a:ea typeface="Funnel Display" pitchFamily="34" charset="-122"/>
                <a:cs typeface="Funnel Display" pitchFamily="34" charset="-120"/>
              </a:rPr>
              <a:t>Youth and Inclusion</a:t>
            </a:r>
            <a:endParaRPr lang="en-US" sz="1750" dirty="0"/>
          </a:p>
        </p:txBody>
      </p:sp>
      <p:sp>
        <p:nvSpPr>
          <p:cNvPr id="13" name="Text 7"/>
          <p:cNvSpPr/>
          <p:nvPr/>
        </p:nvSpPr>
        <p:spPr>
          <a:xfrm>
            <a:off x="9990892" y="4341495"/>
            <a:ext cx="3869293" cy="924044"/>
          </a:xfrm>
          <a:prstGeom prst="rect">
            <a:avLst/>
          </a:prstGeom>
          <a:noFill/>
          <a:ln/>
        </p:spPr>
        <p:txBody>
          <a:bodyPr wrap="square" lIns="0" tIns="0" rIns="0" bIns="0" rtlCol="0" anchor="t"/>
          <a:lstStyle/>
          <a:p>
            <a:pPr marL="0" indent="0" algn="l">
              <a:lnSpc>
                <a:spcPts val="2400"/>
              </a:lnSpc>
              <a:buNone/>
            </a:pPr>
            <a:r>
              <a:rPr lang="en-US" sz="1500" dirty="0">
                <a:solidFill>
                  <a:srgbClr val="2B3541"/>
                </a:solidFill>
                <a:latin typeface="Funnel Sans" pitchFamily="34" charset="0"/>
                <a:ea typeface="Funnel Sans" pitchFamily="34" charset="-122"/>
                <a:cs typeface="Funnel Sans" pitchFamily="34" charset="-120"/>
              </a:rPr>
              <a:t>Targeted policies support vulnerable groups and promote inclusive labour market participation.</a:t>
            </a:r>
            <a:endParaRPr lang="en-US" sz="1500" dirty="0"/>
          </a:p>
        </p:txBody>
      </p:sp>
      <p:pic>
        <p:nvPicPr>
          <p:cNvPr id="14" name="Image 4" descr="preencoded.png"/>
          <p:cNvPicPr>
            <a:picLocks noChangeAspect="1"/>
          </p:cNvPicPr>
          <p:nvPr/>
        </p:nvPicPr>
        <p:blipFill>
          <a:blip r:embed="rId8"/>
          <a:stretch>
            <a:fillRect/>
          </a:stretch>
        </p:blipFill>
        <p:spPr>
          <a:xfrm>
            <a:off x="5024437" y="2313503"/>
            <a:ext cx="4581406" cy="4581406"/>
          </a:xfrm>
          <a:prstGeom prst="rect">
            <a:avLst/>
          </a:prstGeom>
        </p:spPr>
      </p:pic>
      <p:pic>
        <p:nvPicPr>
          <p:cNvPr id="15" name="Image 5" descr="preencoded.png"/>
          <p:cNvPicPr>
            <a:picLocks noChangeAspect="1"/>
          </p:cNvPicPr>
          <p:nvPr/>
        </p:nvPicPr>
        <p:blipFill>
          <a:blip r:embed="rId4">
            <a:extLst>
              <a:ext uri="{96DAC541-7B7A-43D3-8B79-37D633B846F1}">
                <asvg:svgBlip xmlns:asvg="http://schemas.microsoft.com/office/drawing/2016/SVG/main" xmlns="" r:embed="rId9"/>
              </a:ext>
            </a:extLst>
          </a:blip>
          <a:stretch>
            <a:fillRect/>
          </a:stretch>
        </p:blipFill>
        <p:spPr>
          <a:xfrm>
            <a:off x="8750677" y="4735651"/>
            <a:ext cx="288012" cy="288012"/>
          </a:xfrm>
          <a:prstGeom prst="rect">
            <a:avLst/>
          </a:prstGeom>
        </p:spPr>
      </p:pic>
      <p:sp>
        <p:nvSpPr>
          <p:cNvPr id="16" name="Text 8"/>
          <p:cNvSpPr/>
          <p:nvPr/>
        </p:nvSpPr>
        <p:spPr>
          <a:xfrm>
            <a:off x="9894689" y="5566291"/>
            <a:ext cx="2265402" cy="283131"/>
          </a:xfrm>
          <a:prstGeom prst="rect">
            <a:avLst/>
          </a:prstGeom>
          <a:noFill/>
          <a:ln/>
        </p:spPr>
        <p:txBody>
          <a:bodyPr wrap="none" lIns="0" tIns="0" rIns="0" bIns="0" rtlCol="0" anchor="t"/>
          <a:lstStyle/>
          <a:p>
            <a:pPr marL="0" indent="0" algn="l">
              <a:lnSpc>
                <a:spcPts val="2200"/>
              </a:lnSpc>
              <a:buNone/>
            </a:pPr>
            <a:r>
              <a:rPr lang="en-US" sz="1750" dirty="0">
                <a:solidFill>
                  <a:srgbClr val="2B3541"/>
                </a:solidFill>
                <a:latin typeface="Funnel Display" pitchFamily="34" charset="0"/>
                <a:ea typeface="Funnel Display" pitchFamily="34" charset="-122"/>
                <a:cs typeface="Funnel Display" pitchFamily="34" charset="-120"/>
              </a:rPr>
              <a:t>Entrepreneurship</a:t>
            </a:r>
            <a:endParaRPr lang="en-US" sz="1750" dirty="0"/>
          </a:p>
        </p:txBody>
      </p:sp>
      <p:sp>
        <p:nvSpPr>
          <p:cNvPr id="17" name="Text 9"/>
          <p:cNvSpPr/>
          <p:nvPr/>
        </p:nvSpPr>
        <p:spPr>
          <a:xfrm>
            <a:off x="9894689" y="5964912"/>
            <a:ext cx="3965496" cy="924044"/>
          </a:xfrm>
          <a:prstGeom prst="rect">
            <a:avLst/>
          </a:prstGeom>
          <a:noFill/>
          <a:ln/>
        </p:spPr>
        <p:txBody>
          <a:bodyPr wrap="square" lIns="0" tIns="0" rIns="0" bIns="0" rtlCol="0" anchor="t"/>
          <a:lstStyle/>
          <a:p>
            <a:pPr marL="0" indent="0" algn="l">
              <a:lnSpc>
                <a:spcPts val="2400"/>
              </a:lnSpc>
              <a:buNone/>
            </a:pPr>
            <a:r>
              <a:rPr lang="en-US" sz="1500" dirty="0">
                <a:solidFill>
                  <a:srgbClr val="2B3541"/>
                </a:solidFill>
                <a:latin typeface="Funnel Sans" pitchFamily="34" charset="0"/>
                <a:ea typeface="Funnel Sans" pitchFamily="34" charset="-122"/>
                <a:cs typeface="Funnel Sans" pitchFamily="34" charset="-120"/>
              </a:rPr>
              <a:t>SME-led job creation through start-up support and innovation ecosystems drives employment growth.</a:t>
            </a:r>
            <a:endParaRPr lang="en-US" sz="1500" dirty="0"/>
          </a:p>
        </p:txBody>
      </p:sp>
      <p:pic>
        <p:nvPicPr>
          <p:cNvPr id="18" name="Image 6" descr="preencoded.png"/>
          <p:cNvPicPr>
            <a:picLocks noChangeAspect="1"/>
          </p:cNvPicPr>
          <p:nvPr/>
        </p:nvPicPr>
        <p:blipFill>
          <a:blip r:embed="rId10"/>
          <a:stretch>
            <a:fillRect/>
          </a:stretch>
        </p:blipFill>
        <p:spPr>
          <a:xfrm>
            <a:off x="5024437" y="2313503"/>
            <a:ext cx="4581406" cy="4581406"/>
          </a:xfrm>
          <a:prstGeom prst="rect">
            <a:avLst/>
          </a:prstGeom>
        </p:spPr>
      </p:pic>
      <p:pic>
        <p:nvPicPr>
          <p:cNvPr id="19" name="Image 7" descr="preencoded.png"/>
          <p:cNvPicPr>
            <a:picLocks noChangeAspect="1"/>
          </p:cNvPicPr>
          <p:nvPr/>
        </p:nvPicPr>
        <p:blipFill>
          <a:blip r:embed="rId4">
            <a:extLst>
              <a:ext uri="{96DAC541-7B7A-43D3-8B79-37D633B846F1}">
                <asvg:svgBlip xmlns:asvg="http://schemas.microsoft.com/office/drawing/2016/SVG/main" xmlns="" r:embed="rId12"/>
              </a:ext>
            </a:extLst>
          </a:blip>
          <a:stretch>
            <a:fillRect/>
          </a:stretch>
        </p:blipFill>
        <p:spPr>
          <a:xfrm>
            <a:off x="7397055" y="6047482"/>
            <a:ext cx="288012" cy="288012"/>
          </a:xfrm>
          <a:prstGeom prst="rect">
            <a:avLst/>
          </a:prstGeom>
        </p:spPr>
      </p:pic>
      <p:sp>
        <p:nvSpPr>
          <p:cNvPr id="20" name="Text 10"/>
          <p:cNvSpPr/>
          <p:nvPr/>
        </p:nvSpPr>
        <p:spPr>
          <a:xfrm>
            <a:off x="2443043" y="5160407"/>
            <a:ext cx="2292548" cy="283131"/>
          </a:xfrm>
          <a:prstGeom prst="rect">
            <a:avLst/>
          </a:prstGeom>
          <a:noFill/>
          <a:ln/>
        </p:spPr>
        <p:txBody>
          <a:bodyPr wrap="none" lIns="0" tIns="0" rIns="0" bIns="0" rtlCol="0" anchor="t"/>
          <a:lstStyle/>
          <a:p>
            <a:pPr marL="0" indent="0" algn="r">
              <a:lnSpc>
                <a:spcPts val="2200"/>
              </a:lnSpc>
              <a:buNone/>
            </a:pPr>
            <a:r>
              <a:rPr lang="en-US" sz="1750" dirty="0">
                <a:solidFill>
                  <a:srgbClr val="2B3541"/>
                </a:solidFill>
                <a:latin typeface="Funnel Display" pitchFamily="34" charset="0"/>
                <a:ea typeface="Funnel Display" pitchFamily="34" charset="-122"/>
                <a:cs typeface="Funnel Display" pitchFamily="34" charset="-120"/>
              </a:rPr>
              <a:t>EU Cohesion Funding</a:t>
            </a:r>
            <a:endParaRPr lang="en-US" sz="1750" dirty="0"/>
          </a:p>
        </p:txBody>
      </p:sp>
      <p:sp>
        <p:nvSpPr>
          <p:cNvPr id="21" name="Text 11"/>
          <p:cNvSpPr/>
          <p:nvPr/>
        </p:nvSpPr>
        <p:spPr>
          <a:xfrm>
            <a:off x="770215" y="5559028"/>
            <a:ext cx="3965377" cy="924044"/>
          </a:xfrm>
          <a:prstGeom prst="rect">
            <a:avLst/>
          </a:prstGeom>
          <a:noFill/>
          <a:ln/>
        </p:spPr>
        <p:txBody>
          <a:bodyPr wrap="square" lIns="0" tIns="0" rIns="0" bIns="0" rtlCol="0" anchor="t"/>
          <a:lstStyle/>
          <a:p>
            <a:pPr marL="0" indent="0" algn="r">
              <a:lnSpc>
                <a:spcPts val="2400"/>
              </a:lnSpc>
              <a:buNone/>
            </a:pPr>
            <a:r>
              <a:rPr lang="en-US" sz="1500" dirty="0">
                <a:solidFill>
                  <a:srgbClr val="2B3541"/>
                </a:solidFill>
                <a:latin typeface="Funnel Sans" pitchFamily="34" charset="0"/>
                <a:ea typeface="Funnel Sans" pitchFamily="34" charset="-122"/>
                <a:cs typeface="Funnel Sans" pitchFamily="34" charset="-120"/>
              </a:rPr>
              <a:t>European Social Fund Plus and recovery instruments provide essential financial support and policy coordination.</a:t>
            </a:r>
            <a:endParaRPr lang="en-US" sz="1500" dirty="0"/>
          </a:p>
        </p:txBody>
      </p:sp>
      <p:pic>
        <p:nvPicPr>
          <p:cNvPr id="22" name="Image 8" descr="preencoded.png"/>
          <p:cNvPicPr>
            <a:picLocks noChangeAspect="1"/>
          </p:cNvPicPr>
          <p:nvPr/>
        </p:nvPicPr>
        <p:blipFill>
          <a:blip r:embed="rId13"/>
          <a:stretch>
            <a:fillRect/>
          </a:stretch>
        </p:blipFill>
        <p:spPr>
          <a:xfrm>
            <a:off x="5024437" y="2313503"/>
            <a:ext cx="4581406" cy="4581406"/>
          </a:xfrm>
          <a:prstGeom prst="rect">
            <a:avLst/>
          </a:prstGeom>
        </p:spPr>
      </p:pic>
      <p:pic>
        <p:nvPicPr>
          <p:cNvPr id="23" name="Image 9" descr="preencoded.png"/>
          <p:cNvPicPr>
            <a:picLocks noChangeAspect="1"/>
          </p:cNvPicPr>
          <p:nvPr/>
        </p:nvPicPr>
        <p:blipFill>
          <a:blip r:embed="rId4">
            <a:extLst>
              <a:ext uri="{96DAC541-7B7A-43D3-8B79-37D633B846F1}">
                <asvg:svgBlip xmlns:asvg="http://schemas.microsoft.com/office/drawing/2016/SVG/main" xmlns="" r:embed="rId15"/>
              </a:ext>
            </a:extLst>
          </a:blip>
          <a:stretch>
            <a:fillRect/>
          </a:stretch>
        </p:blipFill>
        <p:spPr>
          <a:xfrm>
            <a:off x="5731133" y="5165467"/>
            <a:ext cx="288012" cy="288012"/>
          </a:xfrm>
          <a:prstGeom prst="rect">
            <a:avLst/>
          </a:prstGeom>
        </p:spPr>
      </p:pic>
      <p:sp>
        <p:nvSpPr>
          <p:cNvPr id="24" name="Text 12"/>
          <p:cNvSpPr/>
          <p:nvPr/>
        </p:nvSpPr>
        <p:spPr>
          <a:xfrm>
            <a:off x="770215" y="7111484"/>
            <a:ext cx="13089969" cy="616029"/>
          </a:xfrm>
          <a:prstGeom prst="rect">
            <a:avLst/>
          </a:prstGeom>
          <a:noFill/>
          <a:ln/>
        </p:spPr>
        <p:txBody>
          <a:bodyPr wrap="square" lIns="0" tIns="0" rIns="0" bIns="0" rtlCol="0" anchor="t"/>
          <a:lstStyle/>
          <a:p>
            <a:pPr marL="0" indent="0" algn="l">
              <a:lnSpc>
                <a:spcPts val="2400"/>
              </a:lnSpc>
              <a:buNone/>
            </a:pPr>
            <a:r>
              <a:rPr lang="en-US" sz="1500" b="1" dirty="0">
                <a:solidFill>
                  <a:srgbClr val="3371A5"/>
                </a:solidFill>
                <a:latin typeface="Funnel Sans" pitchFamily="34" charset="0"/>
                <a:ea typeface="Funnel Sans" pitchFamily="34" charset="-122"/>
                <a:cs typeface="Funnel Sans" pitchFamily="34" charset="-120"/>
              </a:rPr>
              <a:t>Valencia represents a progressively modernising labour market</a:t>
            </a:r>
            <a:r>
              <a:rPr lang="en-US" sz="1500" dirty="0">
                <a:solidFill>
                  <a:srgbClr val="2B3541"/>
                </a:solidFill>
                <a:latin typeface="Funnel Sans" pitchFamily="34" charset="0"/>
                <a:ea typeface="Funnel Sans" pitchFamily="34" charset="-122"/>
                <a:cs typeface="Funnel Sans" pitchFamily="34" charset="-120"/>
              </a:rPr>
              <a:t> within Spain's decentralised employment governance system, balancing immediate unemployment challenges with long-term structural transformation in the context of European integration and regional development.</a:t>
            </a:r>
            <a:endParaRPr lang="en-US" sz="15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ă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1202</Words>
  <Application>Microsoft Office PowerPoint</Application>
  <PresentationFormat>Particularizare</PresentationFormat>
  <Paragraphs>103</Paragraphs>
  <Slides>10</Slides>
  <Notes>10</Notes>
  <HiddenSlides>0</HiddenSlides>
  <MMClips>0</MMClips>
  <ScaleCrop>false</ScaleCrop>
  <HeadingPairs>
    <vt:vector size="6" baseType="variant">
      <vt:variant>
        <vt:lpstr>Fonturi utilizate</vt:lpstr>
      </vt:variant>
      <vt:variant>
        <vt:i4>6</vt:i4>
      </vt:variant>
      <vt:variant>
        <vt:lpstr>Temă</vt:lpstr>
      </vt:variant>
      <vt:variant>
        <vt:i4>1</vt:i4>
      </vt:variant>
      <vt:variant>
        <vt:lpstr>Titluri diapozitive</vt:lpstr>
      </vt:variant>
      <vt:variant>
        <vt:i4>10</vt:i4>
      </vt:variant>
    </vt:vector>
  </HeadingPairs>
  <TitlesOfParts>
    <vt:vector size="17" baseType="lpstr">
      <vt:lpstr>Calibri</vt:lpstr>
      <vt:lpstr>Funnel Display Light</vt:lpstr>
      <vt:lpstr>Times New Roman</vt:lpstr>
      <vt:lpstr>Funnel Sans</vt:lpstr>
      <vt:lpstr>Funnel Display</vt:lpstr>
      <vt:lpstr>Arial</vt:lpstr>
      <vt:lpstr>Office Theme</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Prezentare PowerPoint</dc:title>
  <dc:subject/>
  <dc:creator/>
  <cp:lastModifiedBy>Expert</cp:lastModifiedBy>
  <cp:revision>2</cp:revision>
  <dcterms:created xsi:type="dcterms:W3CDTF">2025-12-29T19:41:17Z</dcterms:created>
  <dcterms:modified xsi:type="dcterms:W3CDTF">2025-12-29T19:42:51Z</dcterms:modified>
</cp:coreProperties>
</file>