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libri" panose="020F0502020204030204" pitchFamily="34" charset="0"/>
      <p:regular r:id="rId13"/>
      <p:bold r:id="rId14"/>
      <p:italic r:id="rId15"/>
      <p:boldItalic r:id="rId16"/>
    </p:embeddedFont>
    <p:embeddedFont>
      <p:font typeface="Baskervville" panose="020B0604020202020204" charset="0"/>
      <p:regular r:id="rId17"/>
    </p:embeddedFont>
    <p:embeddedFont>
      <p:font typeface="Poppins" panose="020B0604020202020204" charset="-18"/>
      <p:regular r:id="rId18"/>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8"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589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file:///C:\Users\ISJ_INFO\Downloads\PHOTO-2024-07-22-12-58-56.jpg"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6.svg"/><Relationship Id="rId5" Type="http://schemas.openxmlformats.org/officeDocument/2006/relationships/image" Target="../media/image-2-4.svg"/><Relationship Id="rId4" Type="http://schemas.openxmlformats.org/officeDocument/2006/relationships/image" Target="../media/image-2-2.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0-6.svg"/><Relationship Id="rId12" Type="http://schemas.openxmlformats.org/officeDocument/2006/relationships/image" Target="../media/image-10-12.sv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0-3.svg"/><Relationship Id="rId15" Type="http://schemas.openxmlformats.org/officeDocument/2006/relationships/image" Target="../media/image-10-15.sv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10-9.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35529" y="3004542"/>
            <a:ext cx="7845743" cy="1458039"/>
          </a:xfrm>
          <a:prstGeom prst="rect">
            <a:avLst/>
          </a:prstGeom>
          <a:noFill/>
          <a:ln/>
        </p:spPr>
        <p:txBody>
          <a:bodyPr wrap="square" lIns="0" tIns="0" rIns="0" bIns="0" rtlCol="0" anchor="t"/>
          <a:lstStyle/>
          <a:p>
            <a:pPr marL="0" indent="0" algn="l">
              <a:lnSpc>
                <a:spcPts val="5700"/>
              </a:lnSpc>
              <a:buNone/>
            </a:pPr>
            <a:r>
              <a:rPr lang="en-US" sz="4550" dirty="0">
                <a:solidFill>
                  <a:srgbClr val="787878"/>
                </a:solidFill>
                <a:latin typeface="Baskervville" pitchFamily="34" charset="0"/>
                <a:ea typeface="Baskervville" pitchFamily="34" charset="-122"/>
                <a:cs typeface="Baskervville" pitchFamily="34" charset="-120"/>
              </a:rPr>
              <a:t>Combating Unemployment in Regione Molise</a:t>
            </a:r>
            <a:endParaRPr lang="en-US" sz="4550" dirty="0"/>
          </a:p>
        </p:txBody>
      </p:sp>
      <p:sp>
        <p:nvSpPr>
          <p:cNvPr id="4" name="Text 1"/>
          <p:cNvSpPr/>
          <p:nvPr/>
        </p:nvSpPr>
        <p:spPr>
          <a:xfrm>
            <a:off x="6135529" y="4705945"/>
            <a:ext cx="7845743" cy="519113"/>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A comprehensive multi-layered strategy combining regional, national, and EU-supported policies to address structural unemployment in a small peripheral Italian region</a:t>
            </a:r>
            <a:endParaRPr lang="en-US" sz="1250" dirty="0"/>
          </a:p>
        </p:txBody>
      </p:sp>
      <p:sp>
        <p:nvSpPr>
          <p:cNvPr id="5" name="Rectangle 1"/>
          <p:cNvSpPr>
            <a:spLocks noChangeArrowheads="1"/>
          </p:cNvSpPr>
          <p:nvPr/>
        </p:nvSpPr>
        <p:spPr bwMode="auto">
          <a:xfrm>
            <a:off x="7785922" y="194347"/>
            <a:ext cx="4325938" cy="7762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Erasmus+ Programme – KA220-VET - Cooperation partnerships in vocational education and training</a:t>
            </a:r>
            <a:endParaRPr kumimoji="0" lang="ro-RO" altLang="ro-RO"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o-RO" sz="1200" b="1" i="0" u="none" strike="noStrike" cap="none" normalizeH="0" baseline="0" smtClean="0">
                <a:ln>
                  <a:noFill/>
                </a:ln>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INCLUDE - 2023-1-RO01-KA220-VET-000160043</a:t>
            </a:r>
            <a:endParaRPr kumimoji="0" lang="ro-RO" altLang="ro-RO" sz="1800" b="0" i="0" u="none" strike="noStrike" cap="none" normalizeH="0" baseline="0" smtClean="0">
              <a:ln>
                <a:noFill/>
              </a:ln>
              <a:solidFill>
                <a:schemeClr val="tx1"/>
              </a:solidFill>
              <a:effectLst/>
              <a:latin typeface="Arial" panose="020B0604020202020204" pitchFamily="34" charset="0"/>
            </a:endParaRPr>
          </a:p>
        </p:txBody>
      </p:sp>
      <p:pic>
        <p:nvPicPr>
          <p:cNvPr id="2050" name="Picture 2" descr="C:\Users\ISJ_INFO\Downloads\PHOTO-2024-07-22-12-58-56.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749766" y="96819"/>
            <a:ext cx="1318008" cy="1347840"/>
          </a:xfrm>
          <a:prstGeom prst="rect">
            <a:avLst/>
          </a:prstGeom>
          <a:noFill/>
          <a:extLst>
            <a:ext uri="{909E8E84-426E-40DD-AFC4-6F175D3DCCD1}">
              <a14:hiddenFill xmlns:a14="http://schemas.microsoft.com/office/drawing/2010/main">
                <a:solidFill>
                  <a:srgbClr val="FFFFFF"/>
                </a:solidFill>
              </a14:hiddenFill>
            </a:ext>
          </a:extLst>
        </p:spPr>
      </p:pic>
      <p:pic>
        <p:nvPicPr>
          <p:cNvPr id="2051" name="Imag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93793" y="194347"/>
            <a:ext cx="1895476" cy="600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49129" y="1779270"/>
            <a:ext cx="7959090" cy="729020"/>
          </a:xfrm>
          <a:prstGeom prst="rect">
            <a:avLst/>
          </a:prstGeom>
          <a:noFill/>
          <a:ln/>
        </p:spPr>
        <p:txBody>
          <a:bodyPr wrap="none" lIns="0" tIns="0" rIns="0" bIns="0" rtlCol="0" anchor="t"/>
          <a:lstStyle/>
          <a:p>
            <a:pPr marL="0" indent="0" algn="l">
              <a:lnSpc>
                <a:spcPts val="5700"/>
              </a:lnSpc>
              <a:buNone/>
            </a:pPr>
            <a:r>
              <a:rPr lang="en-US" sz="4550" dirty="0">
                <a:solidFill>
                  <a:srgbClr val="787878"/>
                </a:solidFill>
                <a:latin typeface="Baskervville" pitchFamily="34" charset="0"/>
                <a:ea typeface="Baskervville" pitchFamily="34" charset="-122"/>
                <a:cs typeface="Baskervville" pitchFamily="34" charset="-120"/>
              </a:rPr>
              <a:t>Strategic Framework Overview</a:t>
            </a:r>
            <a:endParaRPr lang="en-US" sz="4550" dirty="0"/>
          </a:p>
        </p:txBody>
      </p:sp>
      <p:sp>
        <p:nvSpPr>
          <p:cNvPr id="3" name="Text 1"/>
          <p:cNvSpPr/>
          <p:nvPr/>
        </p:nvSpPr>
        <p:spPr>
          <a:xfrm>
            <a:off x="649129" y="2832854"/>
            <a:ext cx="13332143" cy="778669"/>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The Regione Molise employs a sophisticated mix of coordinated policies that reflect broader Italian labour frameworks whilst addressing the unique challenges of a small, peripheral region. This approach integrates active labour market measures with training services, entrepreneurship support, and robust governance structures.</a:t>
            </a:r>
            <a:endParaRPr lang="en-US" sz="1250" dirty="0"/>
          </a:p>
        </p:txBody>
      </p:sp>
      <p:sp>
        <p:nvSpPr>
          <p:cNvPr id="4" name="Text 2"/>
          <p:cNvSpPr/>
          <p:nvPr/>
        </p:nvSpPr>
        <p:spPr>
          <a:xfrm>
            <a:off x="649129" y="3794046"/>
            <a:ext cx="13332143" cy="519113"/>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The strategy builds upon national programmes such as ANPAL's GOL initiative, adapting them to Molise's specific structural conditions. By combining European Social Fund resources with regional interventions, the region creates a comprehensive ecosystem designed to enhance employability and stimulate job creation.</a:t>
            </a:r>
            <a:endParaRPr lang="en-US" sz="1250" dirty="0"/>
          </a:p>
        </p:txBody>
      </p:sp>
      <p:sp>
        <p:nvSpPr>
          <p:cNvPr id="5" name="Shape 3"/>
          <p:cNvSpPr/>
          <p:nvPr/>
        </p:nvSpPr>
        <p:spPr>
          <a:xfrm>
            <a:off x="649129" y="4495681"/>
            <a:ext cx="4335780" cy="1954530"/>
          </a:xfrm>
          <a:prstGeom prst="roundRect">
            <a:avLst>
              <a:gd name="adj" fmla="val 12456"/>
            </a:avLst>
          </a:prstGeom>
          <a:solidFill>
            <a:srgbClr val="ECDFE3"/>
          </a:solidFill>
          <a:ln/>
        </p:spPr>
      </p:sp>
      <p:sp>
        <p:nvSpPr>
          <p:cNvPr id="6" name="Shape 4"/>
          <p:cNvSpPr/>
          <p:nvPr/>
        </p:nvSpPr>
        <p:spPr>
          <a:xfrm>
            <a:off x="811411" y="4657963"/>
            <a:ext cx="486847" cy="486847"/>
          </a:xfrm>
          <a:prstGeom prst="roundRect">
            <a:avLst>
              <a:gd name="adj" fmla="val 18780203"/>
            </a:avLst>
          </a:prstGeom>
          <a:solidFill>
            <a:srgbClr val="C7A2AC"/>
          </a:solidFill>
          <a:ln/>
        </p:spPr>
      </p:sp>
      <p:pic>
        <p:nvPicPr>
          <p:cNvPr id="7"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945237" y="4791789"/>
            <a:ext cx="219075" cy="219075"/>
          </a:xfrm>
          <a:prstGeom prst="rect">
            <a:avLst/>
          </a:prstGeom>
        </p:spPr>
      </p:pic>
      <p:sp>
        <p:nvSpPr>
          <p:cNvPr id="8" name="Text 5"/>
          <p:cNvSpPr/>
          <p:nvPr/>
        </p:nvSpPr>
        <p:spPr>
          <a:xfrm>
            <a:off x="811411" y="5307092"/>
            <a:ext cx="3952756" cy="364450"/>
          </a:xfrm>
          <a:prstGeom prst="rect">
            <a:avLst/>
          </a:prstGeom>
          <a:noFill/>
          <a:ln/>
        </p:spPr>
        <p:txBody>
          <a:bodyPr wrap="none" lIns="0" tIns="0" rIns="0" bIns="0" rtlCol="0" anchor="t"/>
          <a:lstStyle/>
          <a:p>
            <a:pPr marL="0" indent="0" algn="l">
              <a:lnSpc>
                <a:spcPts val="2850"/>
              </a:lnSpc>
              <a:buNone/>
            </a:pPr>
            <a:r>
              <a:rPr lang="en-US" sz="2250" dirty="0">
                <a:solidFill>
                  <a:srgbClr val="000000"/>
                </a:solidFill>
                <a:latin typeface="Baskervville" pitchFamily="34" charset="0"/>
                <a:ea typeface="Baskervville" pitchFamily="34" charset="-122"/>
                <a:cs typeface="Baskervville" pitchFamily="34" charset="-120"/>
              </a:rPr>
              <a:t>Active Labour Market Services</a:t>
            </a:r>
            <a:endParaRPr lang="en-US" sz="2250" dirty="0"/>
          </a:p>
        </p:txBody>
      </p:sp>
      <p:sp>
        <p:nvSpPr>
          <p:cNvPr id="9" name="Text 6"/>
          <p:cNvSpPr/>
          <p:nvPr/>
        </p:nvSpPr>
        <p:spPr>
          <a:xfrm>
            <a:off x="811411" y="5768816"/>
            <a:ext cx="4011216" cy="519113"/>
          </a:xfrm>
          <a:prstGeom prst="rect">
            <a:avLst/>
          </a:prstGeom>
          <a:noFill/>
          <a:ln/>
        </p:spPr>
        <p:txBody>
          <a:bodyPr wrap="square" lIns="0" tIns="0" rIns="0" bIns="0" rtlCol="0" anchor="t"/>
          <a:lstStyle/>
          <a:p>
            <a:pPr marL="0" indent="0" algn="l">
              <a:lnSpc>
                <a:spcPts val="2000"/>
              </a:lnSpc>
              <a:buNone/>
            </a:pPr>
            <a:r>
              <a:rPr lang="en-US" sz="1250" dirty="0">
                <a:solidFill>
                  <a:srgbClr val="000000"/>
                </a:solidFill>
                <a:latin typeface="Poppins" pitchFamily="34" charset="0"/>
                <a:ea typeface="Poppins" pitchFamily="34" charset="-122"/>
                <a:cs typeface="Poppins" pitchFamily="34" charset="-120"/>
              </a:rPr>
              <a:t>Personalised placement and job search support tailored to individual needs</a:t>
            </a:r>
            <a:endParaRPr lang="en-US" sz="1250" dirty="0"/>
          </a:p>
        </p:txBody>
      </p:sp>
      <p:sp>
        <p:nvSpPr>
          <p:cNvPr id="10" name="Shape 7"/>
          <p:cNvSpPr/>
          <p:nvPr/>
        </p:nvSpPr>
        <p:spPr>
          <a:xfrm>
            <a:off x="5147191" y="4495681"/>
            <a:ext cx="4335899" cy="1954530"/>
          </a:xfrm>
          <a:prstGeom prst="roundRect">
            <a:avLst>
              <a:gd name="adj" fmla="val 12456"/>
            </a:avLst>
          </a:prstGeom>
          <a:solidFill>
            <a:srgbClr val="ECDFE3"/>
          </a:solidFill>
          <a:ln/>
        </p:spPr>
      </p:sp>
      <p:sp>
        <p:nvSpPr>
          <p:cNvPr id="11" name="Shape 8"/>
          <p:cNvSpPr/>
          <p:nvPr/>
        </p:nvSpPr>
        <p:spPr>
          <a:xfrm>
            <a:off x="5309473" y="4657963"/>
            <a:ext cx="486847" cy="486847"/>
          </a:xfrm>
          <a:prstGeom prst="roundRect">
            <a:avLst>
              <a:gd name="adj" fmla="val 18780203"/>
            </a:avLst>
          </a:prstGeom>
          <a:solidFill>
            <a:srgbClr val="C7A2AC"/>
          </a:solidFill>
          <a:ln/>
        </p:spPr>
      </p:sp>
      <p:pic>
        <p:nvPicPr>
          <p:cNvPr id="12"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5443299" y="4791789"/>
            <a:ext cx="219075" cy="219075"/>
          </a:xfrm>
          <a:prstGeom prst="rect">
            <a:avLst/>
          </a:prstGeom>
        </p:spPr>
      </p:pic>
      <p:sp>
        <p:nvSpPr>
          <p:cNvPr id="13" name="Text 9"/>
          <p:cNvSpPr/>
          <p:nvPr/>
        </p:nvSpPr>
        <p:spPr>
          <a:xfrm>
            <a:off x="5309473" y="5307092"/>
            <a:ext cx="3968234" cy="364450"/>
          </a:xfrm>
          <a:prstGeom prst="rect">
            <a:avLst/>
          </a:prstGeom>
          <a:noFill/>
          <a:ln/>
        </p:spPr>
        <p:txBody>
          <a:bodyPr wrap="none" lIns="0" tIns="0" rIns="0" bIns="0" rtlCol="0" anchor="t"/>
          <a:lstStyle/>
          <a:p>
            <a:pPr marL="0" indent="0" algn="l">
              <a:lnSpc>
                <a:spcPts val="2850"/>
              </a:lnSpc>
              <a:buNone/>
            </a:pPr>
            <a:r>
              <a:rPr lang="en-US" sz="2250" dirty="0">
                <a:solidFill>
                  <a:srgbClr val="000000"/>
                </a:solidFill>
                <a:latin typeface="Baskervville" pitchFamily="34" charset="0"/>
                <a:ea typeface="Baskervville" pitchFamily="34" charset="-122"/>
                <a:cs typeface="Baskervville" pitchFamily="34" charset="-120"/>
              </a:rPr>
              <a:t>Training &amp; Skills Development</a:t>
            </a:r>
            <a:endParaRPr lang="en-US" sz="2250" dirty="0"/>
          </a:p>
        </p:txBody>
      </p:sp>
      <p:sp>
        <p:nvSpPr>
          <p:cNvPr id="14" name="Text 10"/>
          <p:cNvSpPr/>
          <p:nvPr/>
        </p:nvSpPr>
        <p:spPr>
          <a:xfrm>
            <a:off x="5309473" y="5768816"/>
            <a:ext cx="4011335" cy="519113"/>
          </a:xfrm>
          <a:prstGeom prst="rect">
            <a:avLst/>
          </a:prstGeom>
          <a:noFill/>
          <a:ln/>
        </p:spPr>
        <p:txBody>
          <a:bodyPr wrap="square" lIns="0" tIns="0" rIns="0" bIns="0" rtlCol="0" anchor="t"/>
          <a:lstStyle/>
          <a:p>
            <a:pPr marL="0" indent="0" algn="l">
              <a:lnSpc>
                <a:spcPts val="2000"/>
              </a:lnSpc>
              <a:buNone/>
            </a:pPr>
            <a:r>
              <a:rPr lang="en-US" sz="1250" dirty="0">
                <a:solidFill>
                  <a:srgbClr val="000000"/>
                </a:solidFill>
                <a:latin typeface="Poppins" pitchFamily="34" charset="0"/>
                <a:ea typeface="Poppins" pitchFamily="34" charset="-122"/>
                <a:cs typeface="Poppins" pitchFamily="34" charset="-120"/>
              </a:rPr>
              <a:t>Vocational education and labour market intelligence systems</a:t>
            </a:r>
            <a:endParaRPr lang="en-US" sz="1250" dirty="0"/>
          </a:p>
        </p:txBody>
      </p:sp>
      <p:sp>
        <p:nvSpPr>
          <p:cNvPr id="15" name="Shape 11"/>
          <p:cNvSpPr/>
          <p:nvPr/>
        </p:nvSpPr>
        <p:spPr>
          <a:xfrm>
            <a:off x="9645372" y="4495681"/>
            <a:ext cx="4335899" cy="1954530"/>
          </a:xfrm>
          <a:prstGeom prst="roundRect">
            <a:avLst>
              <a:gd name="adj" fmla="val 12456"/>
            </a:avLst>
          </a:prstGeom>
          <a:solidFill>
            <a:srgbClr val="ECDFE3"/>
          </a:solidFill>
          <a:ln/>
        </p:spPr>
      </p:sp>
      <p:sp>
        <p:nvSpPr>
          <p:cNvPr id="16" name="Shape 12"/>
          <p:cNvSpPr/>
          <p:nvPr/>
        </p:nvSpPr>
        <p:spPr>
          <a:xfrm>
            <a:off x="9807654" y="4657963"/>
            <a:ext cx="486847" cy="486847"/>
          </a:xfrm>
          <a:prstGeom prst="roundRect">
            <a:avLst>
              <a:gd name="adj" fmla="val 18780203"/>
            </a:avLst>
          </a:prstGeom>
          <a:solidFill>
            <a:srgbClr val="C7A2AC"/>
          </a:solidFill>
          <a:ln/>
        </p:spPr>
      </p:sp>
      <p:pic>
        <p:nvPicPr>
          <p:cNvPr id="17"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9941481" y="4791789"/>
            <a:ext cx="219075" cy="219075"/>
          </a:xfrm>
          <a:prstGeom prst="rect">
            <a:avLst/>
          </a:prstGeom>
        </p:spPr>
      </p:pic>
      <p:sp>
        <p:nvSpPr>
          <p:cNvPr id="18" name="Text 13"/>
          <p:cNvSpPr/>
          <p:nvPr/>
        </p:nvSpPr>
        <p:spPr>
          <a:xfrm>
            <a:off x="9807654" y="5307092"/>
            <a:ext cx="3355300" cy="364450"/>
          </a:xfrm>
          <a:prstGeom prst="rect">
            <a:avLst/>
          </a:prstGeom>
          <a:noFill/>
          <a:ln/>
        </p:spPr>
        <p:txBody>
          <a:bodyPr wrap="none" lIns="0" tIns="0" rIns="0" bIns="0" rtlCol="0" anchor="t"/>
          <a:lstStyle/>
          <a:p>
            <a:pPr marL="0" indent="0" algn="l">
              <a:lnSpc>
                <a:spcPts val="2850"/>
              </a:lnSpc>
              <a:buNone/>
            </a:pPr>
            <a:r>
              <a:rPr lang="en-US" sz="2250" dirty="0">
                <a:solidFill>
                  <a:srgbClr val="000000"/>
                </a:solidFill>
                <a:latin typeface="Baskervville" pitchFamily="34" charset="0"/>
                <a:ea typeface="Baskervville" pitchFamily="34" charset="-122"/>
                <a:cs typeface="Baskervville" pitchFamily="34" charset="-120"/>
              </a:rPr>
              <a:t>Entrepreneurship Support</a:t>
            </a:r>
            <a:endParaRPr lang="en-US" sz="2250" dirty="0"/>
          </a:p>
        </p:txBody>
      </p:sp>
      <p:sp>
        <p:nvSpPr>
          <p:cNvPr id="19" name="Text 14"/>
          <p:cNvSpPr/>
          <p:nvPr/>
        </p:nvSpPr>
        <p:spPr>
          <a:xfrm>
            <a:off x="9807654" y="5768816"/>
            <a:ext cx="4011335" cy="519113"/>
          </a:xfrm>
          <a:prstGeom prst="rect">
            <a:avLst/>
          </a:prstGeom>
          <a:noFill/>
          <a:ln/>
        </p:spPr>
        <p:txBody>
          <a:bodyPr wrap="square" lIns="0" tIns="0" rIns="0" bIns="0" rtlCol="0" anchor="t"/>
          <a:lstStyle/>
          <a:p>
            <a:pPr marL="0" indent="0" algn="l">
              <a:lnSpc>
                <a:spcPts val="2000"/>
              </a:lnSpc>
              <a:buNone/>
            </a:pPr>
            <a:r>
              <a:rPr lang="en-US" sz="1250" dirty="0">
                <a:solidFill>
                  <a:srgbClr val="000000"/>
                </a:solidFill>
                <a:latin typeface="Poppins" pitchFamily="34" charset="0"/>
                <a:ea typeface="Poppins" pitchFamily="34" charset="-122"/>
                <a:cs typeface="Poppins" pitchFamily="34" charset="-120"/>
              </a:rPr>
              <a:t>Financial incentives and business creation schemes for new enterprises</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49129" y="1539835"/>
            <a:ext cx="10707886" cy="1006078"/>
          </a:xfrm>
          <a:prstGeom prst="rect">
            <a:avLst/>
          </a:prstGeom>
          <a:noFill/>
          <a:ln/>
        </p:spPr>
        <p:txBody>
          <a:bodyPr wrap="none" lIns="0" tIns="0" rIns="0" bIns="0" rtlCol="0" anchor="t"/>
          <a:lstStyle/>
          <a:p>
            <a:pPr marL="0" indent="0" algn="l">
              <a:lnSpc>
                <a:spcPts val="7900"/>
              </a:lnSpc>
              <a:buNone/>
            </a:pPr>
            <a:r>
              <a:rPr lang="en-US" sz="6300" dirty="0">
                <a:solidFill>
                  <a:srgbClr val="787878"/>
                </a:solidFill>
                <a:latin typeface="Baskervville" pitchFamily="34" charset="0"/>
                <a:ea typeface="Baskervville" pitchFamily="34" charset="-122"/>
                <a:cs typeface="Baskervville" pitchFamily="34" charset="-120"/>
              </a:rPr>
              <a:t>Active Labour Market Policies</a:t>
            </a:r>
            <a:endParaRPr lang="en-US" sz="6300" dirty="0"/>
          </a:p>
        </p:txBody>
      </p:sp>
      <p:sp>
        <p:nvSpPr>
          <p:cNvPr id="3" name="Shape 1"/>
          <p:cNvSpPr/>
          <p:nvPr/>
        </p:nvSpPr>
        <p:spPr>
          <a:xfrm>
            <a:off x="649129" y="2951535"/>
            <a:ext cx="13332143" cy="27861"/>
          </a:xfrm>
          <a:prstGeom prst="rect">
            <a:avLst/>
          </a:prstGeom>
          <a:solidFill>
            <a:srgbClr val="6E6666">
              <a:alpha val="50000"/>
            </a:srgbClr>
          </a:solidFill>
          <a:ln/>
        </p:spPr>
      </p:sp>
      <p:sp>
        <p:nvSpPr>
          <p:cNvPr id="4" name="Text 2"/>
          <p:cNvSpPr/>
          <p:nvPr/>
        </p:nvSpPr>
        <p:spPr>
          <a:xfrm>
            <a:off x="649129" y="3324106"/>
            <a:ext cx="7030045" cy="583168"/>
          </a:xfrm>
          <a:prstGeom prst="rect">
            <a:avLst/>
          </a:prstGeom>
          <a:noFill/>
          <a:ln/>
        </p:spPr>
        <p:txBody>
          <a:bodyPr wrap="none" lIns="0" tIns="0" rIns="0" bIns="0" rtlCol="0" anchor="t"/>
          <a:lstStyle/>
          <a:p>
            <a:pPr marL="0" indent="0" algn="l">
              <a:lnSpc>
                <a:spcPts val="4550"/>
              </a:lnSpc>
              <a:buNone/>
            </a:pPr>
            <a:r>
              <a:rPr lang="en-US" sz="3650" dirty="0">
                <a:solidFill>
                  <a:srgbClr val="787878"/>
                </a:solidFill>
                <a:latin typeface="Baskervville" pitchFamily="34" charset="0"/>
                <a:ea typeface="Baskervville" pitchFamily="34" charset="-122"/>
                <a:cs typeface="Baskervville" pitchFamily="34" charset="-120"/>
              </a:rPr>
              <a:t>GOL Programme Implementation</a:t>
            </a:r>
            <a:endParaRPr lang="en-US" sz="3650" dirty="0"/>
          </a:p>
        </p:txBody>
      </p:sp>
      <p:sp>
        <p:nvSpPr>
          <p:cNvPr id="5" name="Text 3"/>
          <p:cNvSpPr/>
          <p:nvPr/>
        </p:nvSpPr>
        <p:spPr>
          <a:xfrm>
            <a:off x="649129" y="4069556"/>
            <a:ext cx="7840861" cy="1038225"/>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Molise implements the national </a:t>
            </a:r>
            <a:r>
              <a:rPr lang="en-US" sz="1250" b="1" dirty="0">
                <a:solidFill>
                  <a:srgbClr val="6E6666"/>
                </a:solidFill>
                <a:latin typeface="Poppins" pitchFamily="34" charset="0"/>
                <a:ea typeface="Poppins" pitchFamily="34" charset="-122"/>
                <a:cs typeface="Poppins" pitchFamily="34" charset="-120"/>
              </a:rPr>
              <a:t>Garanzia di Occupabilità dei Lavoratori (GOL)</a:t>
            </a:r>
            <a:r>
              <a:rPr lang="en-US" sz="1250" dirty="0">
                <a:solidFill>
                  <a:srgbClr val="6E6666"/>
                </a:solidFill>
                <a:latin typeface="Poppins" pitchFamily="34" charset="0"/>
                <a:ea typeface="Poppins" pitchFamily="34" charset="-122"/>
                <a:cs typeface="Poppins" pitchFamily="34" charset="-120"/>
              </a:rPr>
              <a:t> programme, a comprehensive framework delivering personalised services for jobseekers. This initiative focuses on three core pillars: employability enhancement, upskilling existing competencies, and reskilling for emerging sectors.</a:t>
            </a:r>
            <a:endParaRPr lang="en-US" sz="1250" dirty="0"/>
          </a:p>
        </p:txBody>
      </p:sp>
      <p:sp>
        <p:nvSpPr>
          <p:cNvPr id="6" name="Text 4"/>
          <p:cNvSpPr/>
          <p:nvPr/>
        </p:nvSpPr>
        <p:spPr>
          <a:xfrm>
            <a:off x="649129" y="5253752"/>
            <a:ext cx="7840861" cy="1038225"/>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The programme specifically targets priority groups including long-term unemployed individuals, youth entering the labour market, women re-entering employment, people with disabilities, and low-income workers requiring additional support. Services are delivered through Centri per l'Impiego and accredited private entities, creating an integrated network of support.</a:t>
            </a:r>
            <a:endParaRPr lang="en-US" sz="1250" dirty="0"/>
          </a:p>
        </p:txBody>
      </p:sp>
      <p:sp>
        <p:nvSpPr>
          <p:cNvPr id="7" name="Text 5"/>
          <p:cNvSpPr/>
          <p:nvPr/>
        </p:nvSpPr>
        <p:spPr>
          <a:xfrm>
            <a:off x="8893612" y="3324106"/>
            <a:ext cx="3024902" cy="364450"/>
          </a:xfrm>
          <a:prstGeom prst="rect">
            <a:avLst/>
          </a:prstGeom>
          <a:noFill/>
          <a:ln/>
        </p:spPr>
        <p:txBody>
          <a:bodyPr wrap="none" lIns="0" tIns="0" rIns="0" bIns="0" rtlCol="0" anchor="t"/>
          <a:lstStyle/>
          <a:p>
            <a:pPr marL="0" indent="0" algn="l">
              <a:lnSpc>
                <a:spcPts val="2850"/>
              </a:lnSpc>
              <a:buNone/>
            </a:pPr>
            <a:r>
              <a:rPr lang="en-US" sz="2250" dirty="0">
                <a:solidFill>
                  <a:srgbClr val="787878"/>
                </a:solidFill>
                <a:latin typeface="Baskervville" pitchFamily="34" charset="0"/>
                <a:ea typeface="Baskervville" pitchFamily="34" charset="-122"/>
                <a:cs typeface="Baskervville" pitchFamily="34" charset="-120"/>
              </a:rPr>
              <a:t>Key Participant Groups</a:t>
            </a:r>
            <a:endParaRPr lang="en-US" sz="2250" dirty="0"/>
          </a:p>
        </p:txBody>
      </p:sp>
      <p:sp>
        <p:nvSpPr>
          <p:cNvPr id="8" name="Text 6"/>
          <p:cNvSpPr/>
          <p:nvPr/>
        </p:nvSpPr>
        <p:spPr>
          <a:xfrm>
            <a:off x="8893612" y="3850838"/>
            <a:ext cx="5095161" cy="259556"/>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6E6666"/>
                </a:solidFill>
                <a:latin typeface="Poppins" pitchFamily="34" charset="0"/>
                <a:ea typeface="Poppins" pitchFamily="34" charset="-122"/>
                <a:cs typeface="Poppins" pitchFamily="34" charset="-120"/>
              </a:rPr>
              <a:t>Long-term unemployed individuals</a:t>
            </a:r>
            <a:endParaRPr lang="en-US" sz="1250" dirty="0"/>
          </a:p>
        </p:txBody>
      </p:sp>
      <p:sp>
        <p:nvSpPr>
          <p:cNvPr id="9" name="Text 7"/>
          <p:cNvSpPr/>
          <p:nvPr/>
        </p:nvSpPr>
        <p:spPr>
          <a:xfrm>
            <a:off x="8893612" y="4167188"/>
            <a:ext cx="5095161" cy="259556"/>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6E6666"/>
                </a:solidFill>
                <a:latin typeface="Poppins" pitchFamily="34" charset="0"/>
                <a:ea typeface="Poppins" pitchFamily="34" charset="-122"/>
                <a:cs typeface="Poppins" pitchFamily="34" charset="-120"/>
              </a:rPr>
              <a:t>Youth jobseekers</a:t>
            </a:r>
            <a:endParaRPr lang="en-US" sz="1250" dirty="0"/>
          </a:p>
        </p:txBody>
      </p:sp>
      <p:sp>
        <p:nvSpPr>
          <p:cNvPr id="10" name="Text 8"/>
          <p:cNvSpPr/>
          <p:nvPr/>
        </p:nvSpPr>
        <p:spPr>
          <a:xfrm>
            <a:off x="8893612" y="4483537"/>
            <a:ext cx="5095161" cy="259556"/>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6E6666"/>
                </a:solidFill>
                <a:latin typeface="Poppins" pitchFamily="34" charset="0"/>
                <a:ea typeface="Poppins" pitchFamily="34" charset="-122"/>
                <a:cs typeface="Poppins" pitchFamily="34" charset="-120"/>
              </a:rPr>
              <a:t>Women returning to work</a:t>
            </a:r>
            <a:endParaRPr lang="en-US" sz="1250" dirty="0"/>
          </a:p>
        </p:txBody>
      </p:sp>
      <p:sp>
        <p:nvSpPr>
          <p:cNvPr id="11" name="Text 9"/>
          <p:cNvSpPr/>
          <p:nvPr/>
        </p:nvSpPr>
        <p:spPr>
          <a:xfrm>
            <a:off x="8893612" y="4799886"/>
            <a:ext cx="5095161" cy="259556"/>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6E6666"/>
                </a:solidFill>
                <a:latin typeface="Poppins" pitchFamily="34" charset="0"/>
                <a:ea typeface="Poppins" pitchFamily="34" charset="-122"/>
                <a:cs typeface="Poppins" pitchFamily="34" charset="-120"/>
              </a:rPr>
              <a:t>People with disabilities</a:t>
            </a:r>
            <a:endParaRPr lang="en-US" sz="1250" dirty="0"/>
          </a:p>
        </p:txBody>
      </p:sp>
      <p:sp>
        <p:nvSpPr>
          <p:cNvPr id="12" name="Text 10"/>
          <p:cNvSpPr/>
          <p:nvPr/>
        </p:nvSpPr>
        <p:spPr>
          <a:xfrm>
            <a:off x="8893612" y="5116235"/>
            <a:ext cx="5095161" cy="259556"/>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6E6666"/>
                </a:solidFill>
                <a:latin typeface="Poppins" pitchFamily="34" charset="0"/>
                <a:ea typeface="Poppins" pitchFamily="34" charset="-122"/>
                <a:cs typeface="Poppins" pitchFamily="34" charset="-120"/>
              </a:rPr>
              <a:t>Low-income workers</a:t>
            </a:r>
            <a:endParaRPr lang="en-US" sz="1250" dirty="0"/>
          </a:p>
        </p:txBody>
      </p:sp>
      <p:sp>
        <p:nvSpPr>
          <p:cNvPr id="13" name="Shape 11"/>
          <p:cNvSpPr/>
          <p:nvPr/>
        </p:nvSpPr>
        <p:spPr>
          <a:xfrm>
            <a:off x="8893612" y="5558314"/>
            <a:ext cx="5095161" cy="948928"/>
          </a:xfrm>
          <a:prstGeom prst="roundRect">
            <a:avLst>
              <a:gd name="adj" fmla="val 25656"/>
            </a:avLst>
          </a:prstGeom>
          <a:solidFill>
            <a:srgbClr val="E2CFD4"/>
          </a:solidFill>
          <a:ln/>
        </p:spPr>
      </p:sp>
      <p:pic>
        <p:nvPicPr>
          <p:cNvPr id="14" name="Image 0" descr="preencoded.png"/>
          <p:cNvPicPr>
            <a:picLocks noChangeAspect="1"/>
          </p:cNvPicPr>
          <p:nvPr/>
        </p:nvPicPr>
        <p:blipFill>
          <a:blip r:embed="rId3"/>
          <a:stretch>
            <a:fillRect/>
          </a:stretch>
        </p:blipFill>
        <p:spPr>
          <a:xfrm>
            <a:off x="9055894" y="5801916"/>
            <a:ext cx="202763" cy="162282"/>
          </a:xfrm>
          <a:prstGeom prst="rect">
            <a:avLst/>
          </a:prstGeom>
        </p:spPr>
      </p:pic>
      <p:sp>
        <p:nvSpPr>
          <p:cNvPr id="15" name="Text 12"/>
          <p:cNvSpPr/>
          <p:nvPr/>
        </p:nvSpPr>
        <p:spPr>
          <a:xfrm>
            <a:off x="9420939" y="5761077"/>
            <a:ext cx="4405551" cy="519113"/>
          </a:xfrm>
          <a:prstGeom prst="rect">
            <a:avLst/>
          </a:prstGeom>
          <a:noFill/>
          <a:ln/>
        </p:spPr>
        <p:txBody>
          <a:bodyPr wrap="square" lIns="0" tIns="0" rIns="0" bIns="0" rtlCol="0" anchor="t"/>
          <a:lstStyle/>
          <a:p>
            <a:pPr marL="0" indent="0" algn="l">
              <a:lnSpc>
                <a:spcPts val="2000"/>
              </a:lnSpc>
              <a:buNone/>
            </a:pPr>
            <a:r>
              <a:rPr lang="en-US" sz="1250" dirty="0">
                <a:solidFill>
                  <a:srgbClr val="000000"/>
                </a:solidFill>
                <a:latin typeface="Poppins" pitchFamily="34" charset="0"/>
                <a:ea typeface="Poppins" pitchFamily="34" charset="-122"/>
                <a:cs typeface="Poppins" pitchFamily="34" charset="-120"/>
              </a:rPr>
              <a:t>Programme funded through PNRR Recovery and Resilience Plan resources</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49129" y="1056323"/>
            <a:ext cx="7076242" cy="729020"/>
          </a:xfrm>
          <a:prstGeom prst="rect">
            <a:avLst/>
          </a:prstGeom>
          <a:noFill/>
          <a:ln/>
        </p:spPr>
        <p:txBody>
          <a:bodyPr wrap="none" lIns="0" tIns="0" rIns="0" bIns="0" rtlCol="0" anchor="t"/>
          <a:lstStyle/>
          <a:p>
            <a:pPr marL="0" indent="0" algn="l">
              <a:lnSpc>
                <a:spcPts val="5700"/>
              </a:lnSpc>
              <a:buNone/>
            </a:pPr>
            <a:r>
              <a:rPr lang="en-US" sz="4550" dirty="0">
                <a:solidFill>
                  <a:srgbClr val="787878"/>
                </a:solidFill>
                <a:latin typeface="Baskervville" pitchFamily="34" charset="0"/>
                <a:ea typeface="Baskervville" pitchFamily="34" charset="-122"/>
                <a:cs typeface="Baskervville" pitchFamily="34" charset="-120"/>
              </a:rPr>
              <a:t>GOL Programme Pathways</a:t>
            </a:r>
            <a:endParaRPr lang="en-US" sz="4550" dirty="0"/>
          </a:p>
        </p:txBody>
      </p:sp>
      <p:pic>
        <p:nvPicPr>
          <p:cNvPr id="4" name="Image 1" descr="preencoded.png"/>
          <p:cNvPicPr>
            <a:picLocks noChangeAspect="1"/>
          </p:cNvPicPr>
          <p:nvPr/>
        </p:nvPicPr>
        <p:blipFill>
          <a:blip r:embed="rId4"/>
          <a:stretch>
            <a:fillRect/>
          </a:stretch>
        </p:blipFill>
        <p:spPr>
          <a:xfrm>
            <a:off x="649129" y="2028706"/>
            <a:ext cx="811411" cy="1045845"/>
          </a:xfrm>
          <a:prstGeom prst="rect">
            <a:avLst/>
          </a:prstGeom>
        </p:spPr>
      </p:pic>
      <p:sp>
        <p:nvSpPr>
          <p:cNvPr id="5" name="Text 1"/>
          <p:cNvSpPr/>
          <p:nvPr/>
        </p:nvSpPr>
        <p:spPr>
          <a:xfrm>
            <a:off x="1622822" y="2190988"/>
            <a:ext cx="3810238" cy="364450"/>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Reinsertion into Employment</a:t>
            </a:r>
            <a:endParaRPr lang="en-US" sz="2250" dirty="0"/>
          </a:p>
        </p:txBody>
      </p:sp>
      <p:sp>
        <p:nvSpPr>
          <p:cNvPr id="6" name="Text 2"/>
          <p:cNvSpPr/>
          <p:nvPr/>
        </p:nvSpPr>
        <p:spPr>
          <a:xfrm>
            <a:off x="1622822" y="2652713"/>
            <a:ext cx="6872049" cy="259556"/>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Direct placement support for immediate job opportunities</a:t>
            </a:r>
            <a:endParaRPr lang="en-US" sz="1250" dirty="0"/>
          </a:p>
        </p:txBody>
      </p:sp>
      <p:pic>
        <p:nvPicPr>
          <p:cNvPr id="7" name="Image 2" descr="preencoded.png"/>
          <p:cNvPicPr>
            <a:picLocks noChangeAspect="1"/>
          </p:cNvPicPr>
          <p:nvPr/>
        </p:nvPicPr>
        <p:blipFill>
          <a:blip r:embed="rId5"/>
          <a:stretch>
            <a:fillRect/>
          </a:stretch>
        </p:blipFill>
        <p:spPr>
          <a:xfrm>
            <a:off x="649129" y="3074551"/>
            <a:ext cx="811411" cy="1045845"/>
          </a:xfrm>
          <a:prstGeom prst="rect">
            <a:avLst/>
          </a:prstGeom>
        </p:spPr>
      </p:pic>
      <p:sp>
        <p:nvSpPr>
          <p:cNvPr id="8" name="Text 3"/>
          <p:cNvSpPr/>
          <p:nvPr/>
        </p:nvSpPr>
        <p:spPr>
          <a:xfrm>
            <a:off x="1622822" y="3236833"/>
            <a:ext cx="2916317" cy="364450"/>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Training &amp; Upskilling</a:t>
            </a:r>
            <a:endParaRPr lang="en-US" sz="2250" dirty="0"/>
          </a:p>
        </p:txBody>
      </p:sp>
      <p:sp>
        <p:nvSpPr>
          <p:cNvPr id="9" name="Text 4"/>
          <p:cNvSpPr/>
          <p:nvPr/>
        </p:nvSpPr>
        <p:spPr>
          <a:xfrm>
            <a:off x="1622822" y="3698557"/>
            <a:ext cx="6872049" cy="259556"/>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Enhancement of existing skills to meet current market demands</a:t>
            </a:r>
            <a:endParaRPr lang="en-US" sz="1250" dirty="0"/>
          </a:p>
        </p:txBody>
      </p:sp>
      <p:pic>
        <p:nvPicPr>
          <p:cNvPr id="10" name="Image 3" descr="preencoded.png"/>
          <p:cNvPicPr>
            <a:picLocks noChangeAspect="1"/>
          </p:cNvPicPr>
          <p:nvPr/>
        </p:nvPicPr>
        <p:blipFill>
          <a:blip r:embed="rId6"/>
          <a:stretch>
            <a:fillRect/>
          </a:stretch>
        </p:blipFill>
        <p:spPr>
          <a:xfrm>
            <a:off x="649129" y="4120396"/>
            <a:ext cx="811411" cy="1045845"/>
          </a:xfrm>
          <a:prstGeom prst="rect">
            <a:avLst/>
          </a:prstGeom>
        </p:spPr>
      </p:pic>
      <p:sp>
        <p:nvSpPr>
          <p:cNvPr id="11" name="Text 5"/>
          <p:cNvSpPr/>
          <p:nvPr/>
        </p:nvSpPr>
        <p:spPr>
          <a:xfrm>
            <a:off x="1622822" y="4282678"/>
            <a:ext cx="3377208" cy="364450"/>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Reskilling for New Sectors</a:t>
            </a:r>
            <a:endParaRPr lang="en-US" sz="2250" dirty="0"/>
          </a:p>
        </p:txBody>
      </p:sp>
      <p:sp>
        <p:nvSpPr>
          <p:cNvPr id="12" name="Text 6"/>
          <p:cNvSpPr/>
          <p:nvPr/>
        </p:nvSpPr>
        <p:spPr>
          <a:xfrm>
            <a:off x="1622822" y="4744403"/>
            <a:ext cx="6872049" cy="259556"/>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Complete career transition support for emerging industries</a:t>
            </a:r>
            <a:endParaRPr lang="en-US" sz="1250" dirty="0"/>
          </a:p>
        </p:txBody>
      </p:sp>
      <p:pic>
        <p:nvPicPr>
          <p:cNvPr id="13" name="Image 4" descr="preencoded.png"/>
          <p:cNvPicPr>
            <a:picLocks noChangeAspect="1"/>
          </p:cNvPicPr>
          <p:nvPr/>
        </p:nvPicPr>
        <p:blipFill>
          <a:blip r:embed="rId7"/>
          <a:stretch>
            <a:fillRect/>
          </a:stretch>
        </p:blipFill>
        <p:spPr>
          <a:xfrm>
            <a:off x="649129" y="5166241"/>
            <a:ext cx="811411" cy="1045845"/>
          </a:xfrm>
          <a:prstGeom prst="rect">
            <a:avLst/>
          </a:prstGeom>
        </p:spPr>
      </p:pic>
      <p:sp>
        <p:nvSpPr>
          <p:cNvPr id="14" name="Text 7"/>
          <p:cNvSpPr/>
          <p:nvPr/>
        </p:nvSpPr>
        <p:spPr>
          <a:xfrm>
            <a:off x="1622822" y="5328523"/>
            <a:ext cx="3316010" cy="364450"/>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Social Inclusion Activities</a:t>
            </a:r>
            <a:endParaRPr lang="en-US" sz="2250" dirty="0"/>
          </a:p>
        </p:txBody>
      </p:sp>
      <p:sp>
        <p:nvSpPr>
          <p:cNvPr id="15" name="Text 8"/>
          <p:cNvSpPr/>
          <p:nvPr/>
        </p:nvSpPr>
        <p:spPr>
          <a:xfrm>
            <a:off x="1622822" y="5790247"/>
            <a:ext cx="6872049" cy="259556"/>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Comprehensive support addressing barriers to employment</a:t>
            </a:r>
            <a:endParaRPr lang="en-US" sz="1250" dirty="0"/>
          </a:p>
        </p:txBody>
      </p:sp>
      <p:sp>
        <p:nvSpPr>
          <p:cNvPr id="16" name="Text 9"/>
          <p:cNvSpPr/>
          <p:nvPr/>
        </p:nvSpPr>
        <p:spPr>
          <a:xfrm>
            <a:off x="649129" y="6394609"/>
            <a:ext cx="7845743" cy="778669"/>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Each pathway is carefully designed through Individual Service Agreements that formalise personalised action plans between jobseekers and Public Employment Services, ensuring targeted and measurable outcomes.</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14482" y="422434"/>
            <a:ext cx="12552998" cy="690086"/>
          </a:xfrm>
          <a:prstGeom prst="rect">
            <a:avLst/>
          </a:prstGeom>
          <a:noFill/>
          <a:ln/>
        </p:spPr>
        <p:txBody>
          <a:bodyPr wrap="none" lIns="0" tIns="0" rIns="0" bIns="0" rtlCol="0" anchor="t"/>
          <a:lstStyle/>
          <a:p>
            <a:pPr marL="0" indent="0" algn="l">
              <a:lnSpc>
                <a:spcPts val="5400"/>
              </a:lnSpc>
              <a:buNone/>
            </a:pPr>
            <a:r>
              <a:rPr lang="en-US" sz="4300" dirty="0">
                <a:solidFill>
                  <a:srgbClr val="787878"/>
                </a:solidFill>
                <a:latin typeface="Baskervville" pitchFamily="34" charset="0"/>
                <a:ea typeface="Baskervville" pitchFamily="34" charset="-122"/>
                <a:cs typeface="Baskervville" pitchFamily="34" charset="-120"/>
              </a:rPr>
              <a:t>Subsidised Work Placements &amp; Practical Experience</a:t>
            </a:r>
            <a:endParaRPr lang="en-US" sz="4300" dirty="0"/>
          </a:p>
        </p:txBody>
      </p:sp>
      <p:pic>
        <p:nvPicPr>
          <p:cNvPr id="3" name="Image 0" descr="preencoded.png"/>
          <p:cNvPicPr>
            <a:picLocks noChangeAspect="1"/>
          </p:cNvPicPr>
          <p:nvPr/>
        </p:nvPicPr>
        <p:blipFill>
          <a:blip r:embed="rId3"/>
          <a:stretch>
            <a:fillRect/>
          </a:stretch>
        </p:blipFill>
        <p:spPr>
          <a:xfrm>
            <a:off x="614482" y="1515666"/>
            <a:ext cx="6513314" cy="6513314"/>
          </a:xfrm>
          <a:prstGeom prst="rect">
            <a:avLst/>
          </a:prstGeom>
        </p:spPr>
      </p:pic>
      <p:sp>
        <p:nvSpPr>
          <p:cNvPr id="4" name="Text 1"/>
          <p:cNvSpPr/>
          <p:nvPr/>
        </p:nvSpPr>
        <p:spPr>
          <a:xfrm>
            <a:off x="7510224" y="1496497"/>
            <a:ext cx="3754279" cy="413980"/>
          </a:xfrm>
          <a:prstGeom prst="rect">
            <a:avLst/>
          </a:prstGeom>
          <a:noFill/>
          <a:ln/>
        </p:spPr>
        <p:txBody>
          <a:bodyPr wrap="none" lIns="0" tIns="0" rIns="0" bIns="0" rtlCol="0" anchor="t"/>
          <a:lstStyle/>
          <a:p>
            <a:pPr marL="0" indent="0" algn="l">
              <a:lnSpc>
                <a:spcPts val="3250"/>
              </a:lnSpc>
              <a:buNone/>
            </a:pPr>
            <a:r>
              <a:rPr lang="en-US" sz="2600" dirty="0">
                <a:solidFill>
                  <a:srgbClr val="787878"/>
                </a:solidFill>
                <a:latin typeface="Baskervville" pitchFamily="34" charset="0"/>
                <a:ea typeface="Baskervville" pitchFamily="34" charset="-122"/>
                <a:cs typeface="Baskervville" pitchFamily="34" charset="-120"/>
              </a:rPr>
              <a:t>Borse Lavoro Programme</a:t>
            </a:r>
            <a:endParaRPr lang="en-US" sz="2600" dirty="0"/>
          </a:p>
        </p:txBody>
      </p:sp>
      <p:sp>
        <p:nvSpPr>
          <p:cNvPr id="5" name="Text 2"/>
          <p:cNvSpPr/>
          <p:nvPr/>
        </p:nvSpPr>
        <p:spPr>
          <a:xfrm>
            <a:off x="7510224" y="2064067"/>
            <a:ext cx="6513314" cy="737235"/>
          </a:xfrm>
          <a:prstGeom prst="rect">
            <a:avLst/>
          </a:prstGeom>
          <a:noFill/>
          <a:ln/>
        </p:spPr>
        <p:txBody>
          <a:bodyPr wrap="square" lIns="0" tIns="0" rIns="0" bIns="0" rtlCol="0" anchor="t"/>
          <a:lstStyle/>
          <a:p>
            <a:pPr marL="0" indent="0" algn="l">
              <a:lnSpc>
                <a:spcPts val="1900"/>
              </a:lnSpc>
              <a:buNone/>
            </a:pPr>
            <a:r>
              <a:rPr lang="en-US" sz="1200" dirty="0">
                <a:solidFill>
                  <a:srgbClr val="6E6666"/>
                </a:solidFill>
                <a:latin typeface="Poppins" pitchFamily="34" charset="0"/>
                <a:ea typeface="Poppins" pitchFamily="34" charset="-122"/>
                <a:cs typeface="Poppins" pitchFamily="34" charset="-120"/>
              </a:rPr>
              <a:t>Regional initiatives provide </a:t>
            </a:r>
            <a:r>
              <a:rPr lang="en-US" sz="1200" b="1" dirty="0">
                <a:solidFill>
                  <a:srgbClr val="6E6666"/>
                </a:solidFill>
                <a:latin typeface="Poppins" pitchFamily="34" charset="0"/>
                <a:ea typeface="Poppins" pitchFamily="34" charset="-122"/>
                <a:cs typeface="Poppins" pitchFamily="34" charset="-120"/>
              </a:rPr>
              <a:t>six-month work grants</a:t>
            </a:r>
            <a:r>
              <a:rPr lang="en-US" sz="1200" dirty="0">
                <a:solidFill>
                  <a:srgbClr val="6E6666"/>
                </a:solidFill>
                <a:latin typeface="Poppins" pitchFamily="34" charset="0"/>
                <a:ea typeface="Poppins" pitchFamily="34" charset="-122"/>
                <a:cs typeface="Poppins" pitchFamily="34" charset="-120"/>
              </a:rPr>
              <a:t> (borse lavoro) designed specifically for jobseekers without income support. These temporary placements create valuable bridges between unemployment and stable employment.</a:t>
            </a:r>
            <a:endParaRPr lang="en-US" sz="1200" dirty="0"/>
          </a:p>
        </p:txBody>
      </p:sp>
      <p:sp>
        <p:nvSpPr>
          <p:cNvPr id="6" name="Text 3"/>
          <p:cNvSpPr/>
          <p:nvPr/>
        </p:nvSpPr>
        <p:spPr>
          <a:xfrm>
            <a:off x="7510224" y="2939534"/>
            <a:ext cx="6513314" cy="982980"/>
          </a:xfrm>
          <a:prstGeom prst="rect">
            <a:avLst/>
          </a:prstGeom>
          <a:noFill/>
          <a:ln/>
        </p:spPr>
        <p:txBody>
          <a:bodyPr wrap="square" lIns="0" tIns="0" rIns="0" bIns="0" rtlCol="0" anchor="t"/>
          <a:lstStyle/>
          <a:p>
            <a:pPr marL="0" indent="0" algn="l">
              <a:lnSpc>
                <a:spcPts val="1900"/>
              </a:lnSpc>
              <a:buNone/>
            </a:pPr>
            <a:r>
              <a:rPr lang="en-US" sz="1200" dirty="0">
                <a:solidFill>
                  <a:srgbClr val="6E6666"/>
                </a:solidFill>
                <a:latin typeface="Poppins" pitchFamily="34" charset="0"/>
                <a:ea typeface="Poppins" pitchFamily="34" charset="-122"/>
                <a:cs typeface="Poppins" pitchFamily="34" charset="-120"/>
              </a:rPr>
              <a:t>Participants gain real-world professional experience in supportive workplace environments, developing both technical skills and workplace competencies. The programme facilitates smoother transitions back into the labour market whilst providing employers with supported recruitment opportunities.</a:t>
            </a:r>
            <a:endParaRPr lang="en-US" sz="1200" dirty="0"/>
          </a:p>
        </p:txBody>
      </p:sp>
      <p:sp>
        <p:nvSpPr>
          <p:cNvPr id="7" name="Text 4"/>
          <p:cNvSpPr/>
          <p:nvPr/>
        </p:nvSpPr>
        <p:spPr>
          <a:xfrm>
            <a:off x="7510224" y="4060746"/>
            <a:ext cx="6513314" cy="737235"/>
          </a:xfrm>
          <a:prstGeom prst="rect">
            <a:avLst/>
          </a:prstGeom>
          <a:noFill/>
          <a:ln/>
        </p:spPr>
        <p:txBody>
          <a:bodyPr wrap="square" lIns="0" tIns="0" rIns="0" bIns="0" rtlCol="0" anchor="t"/>
          <a:lstStyle/>
          <a:p>
            <a:pPr marL="0" indent="0" algn="l">
              <a:lnSpc>
                <a:spcPts val="1900"/>
              </a:lnSpc>
              <a:buNone/>
            </a:pPr>
            <a:r>
              <a:rPr lang="en-US" sz="1200" dirty="0">
                <a:solidFill>
                  <a:srgbClr val="6E6666"/>
                </a:solidFill>
                <a:latin typeface="Poppins" pitchFamily="34" charset="0"/>
                <a:ea typeface="Poppins" pitchFamily="34" charset="-122"/>
                <a:cs typeface="Poppins" pitchFamily="34" charset="-120"/>
              </a:rPr>
              <a:t>This practical approach addresses a critical gap in traditional training programmes by offering hands-on experience that enhances employability and builds professional networks essential for long-term career success.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49129" y="1465540"/>
            <a:ext cx="13332143" cy="1458039"/>
          </a:xfrm>
          <a:prstGeom prst="rect">
            <a:avLst/>
          </a:prstGeom>
          <a:noFill/>
          <a:ln/>
        </p:spPr>
        <p:txBody>
          <a:bodyPr wrap="square" lIns="0" tIns="0" rIns="0" bIns="0" rtlCol="0" anchor="t"/>
          <a:lstStyle/>
          <a:p>
            <a:pPr marL="0" indent="0" algn="l">
              <a:lnSpc>
                <a:spcPts val="5700"/>
              </a:lnSpc>
              <a:buNone/>
            </a:pPr>
            <a:r>
              <a:rPr lang="en-US" sz="4550" dirty="0">
                <a:solidFill>
                  <a:srgbClr val="787878"/>
                </a:solidFill>
                <a:latin typeface="Baskervville" pitchFamily="34" charset="0"/>
                <a:ea typeface="Baskervville" pitchFamily="34" charset="-122"/>
                <a:cs typeface="Baskervville" pitchFamily="34" charset="-120"/>
              </a:rPr>
              <a:t>Labour Market Intelligence &amp; Training Infrastructure</a:t>
            </a:r>
            <a:endParaRPr lang="en-US" sz="4550" dirty="0"/>
          </a:p>
        </p:txBody>
      </p:sp>
      <p:sp>
        <p:nvSpPr>
          <p:cNvPr id="3" name="Shape 1"/>
          <p:cNvSpPr/>
          <p:nvPr/>
        </p:nvSpPr>
        <p:spPr>
          <a:xfrm>
            <a:off x="649129" y="3248144"/>
            <a:ext cx="6584871" cy="3515916"/>
          </a:xfrm>
          <a:prstGeom prst="roundRect">
            <a:avLst>
              <a:gd name="adj" fmla="val 3121"/>
            </a:avLst>
          </a:prstGeom>
          <a:solidFill>
            <a:srgbClr val="FFFFFF"/>
          </a:solidFill>
          <a:ln w="22860">
            <a:solidFill>
              <a:srgbClr val="D2C5C9"/>
            </a:solidFill>
            <a:prstDash val="solid"/>
          </a:ln>
        </p:spPr>
      </p:sp>
      <p:sp>
        <p:nvSpPr>
          <p:cNvPr id="4" name="Shape 2"/>
          <p:cNvSpPr/>
          <p:nvPr/>
        </p:nvSpPr>
        <p:spPr>
          <a:xfrm>
            <a:off x="626269" y="3248144"/>
            <a:ext cx="91440" cy="3515916"/>
          </a:xfrm>
          <a:prstGeom prst="roundRect">
            <a:avLst>
              <a:gd name="adj" fmla="val 266244"/>
            </a:avLst>
          </a:prstGeom>
          <a:solidFill>
            <a:srgbClr val="C7A2AC"/>
          </a:solidFill>
          <a:ln/>
        </p:spPr>
      </p:sp>
      <p:sp>
        <p:nvSpPr>
          <p:cNvPr id="5" name="Text 3"/>
          <p:cNvSpPr/>
          <p:nvPr/>
        </p:nvSpPr>
        <p:spPr>
          <a:xfrm>
            <a:off x="902851" y="3433286"/>
            <a:ext cx="5586055" cy="437317"/>
          </a:xfrm>
          <a:prstGeom prst="rect">
            <a:avLst/>
          </a:prstGeom>
          <a:noFill/>
          <a:ln/>
        </p:spPr>
        <p:txBody>
          <a:bodyPr wrap="none" lIns="0" tIns="0" rIns="0" bIns="0" rtlCol="0" anchor="t"/>
          <a:lstStyle/>
          <a:p>
            <a:pPr marL="0" indent="0" algn="l">
              <a:lnSpc>
                <a:spcPts val="3400"/>
              </a:lnSpc>
              <a:buNone/>
            </a:pPr>
            <a:r>
              <a:rPr lang="en-US" sz="2750" dirty="0">
                <a:solidFill>
                  <a:srgbClr val="6E6666"/>
                </a:solidFill>
                <a:latin typeface="Baskervville" pitchFamily="34" charset="0"/>
                <a:ea typeface="Baskervville" pitchFamily="34" charset="-122"/>
                <a:cs typeface="Baskervville" pitchFamily="34" charset="-120"/>
              </a:rPr>
              <a:t>Osservatorio del Mercato del Lavoro</a:t>
            </a:r>
            <a:endParaRPr lang="en-US" sz="2750" dirty="0"/>
          </a:p>
        </p:txBody>
      </p:sp>
      <p:sp>
        <p:nvSpPr>
          <p:cNvPr id="6" name="Text 4"/>
          <p:cNvSpPr/>
          <p:nvPr/>
        </p:nvSpPr>
        <p:spPr>
          <a:xfrm>
            <a:off x="902851" y="3967877"/>
            <a:ext cx="6146006" cy="1038225"/>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The region's </a:t>
            </a:r>
            <a:r>
              <a:rPr lang="en-US" sz="1250" b="1" dirty="0">
                <a:solidFill>
                  <a:srgbClr val="6E6666"/>
                </a:solidFill>
                <a:latin typeface="Poppins" pitchFamily="34" charset="0"/>
                <a:ea typeface="Poppins" pitchFamily="34" charset="-122"/>
                <a:cs typeface="Poppins" pitchFamily="34" charset="-120"/>
              </a:rPr>
              <a:t>labour market observatory</a:t>
            </a:r>
            <a:r>
              <a:rPr lang="en-US" sz="1250" dirty="0">
                <a:solidFill>
                  <a:srgbClr val="6E6666"/>
                </a:solidFill>
                <a:latin typeface="Poppins" pitchFamily="34" charset="0"/>
                <a:ea typeface="Poppins" pitchFamily="34" charset="-122"/>
                <a:cs typeface="Poppins" pitchFamily="34" charset="-120"/>
              </a:rPr>
              <a:t> serves as a critical analytical infrastructure, systematically collecting and disseminating comprehensive data on local employment trends, skills mismatches, and sectoral developments.</a:t>
            </a:r>
            <a:endParaRPr lang="en-US" sz="1250" dirty="0"/>
          </a:p>
        </p:txBody>
      </p:sp>
      <p:sp>
        <p:nvSpPr>
          <p:cNvPr id="7" name="Text 5"/>
          <p:cNvSpPr/>
          <p:nvPr/>
        </p:nvSpPr>
        <p:spPr>
          <a:xfrm>
            <a:off x="902851" y="5103376"/>
            <a:ext cx="6146006" cy="1038225"/>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This intelligence directly informs policy design, enabling evidence-based interventions that anticipate rather than react to labour market changes. The observatory's insights support strategic regional planning and ensure resources are directed towards areas of greatest need and opportunity.</a:t>
            </a:r>
            <a:endParaRPr lang="en-US" sz="1250" dirty="0"/>
          </a:p>
        </p:txBody>
      </p:sp>
      <p:sp>
        <p:nvSpPr>
          <p:cNvPr id="8" name="Shape 6"/>
          <p:cNvSpPr/>
          <p:nvPr/>
        </p:nvSpPr>
        <p:spPr>
          <a:xfrm>
            <a:off x="7396282" y="3248144"/>
            <a:ext cx="6584990" cy="3515916"/>
          </a:xfrm>
          <a:prstGeom prst="roundRect">
            <a:avLst>
              <a:gd name="adj" fmla="val 3121"/>
            </a:avLst>
          </a:prstGeom>
          <a:solidFill>
            <a:srgbClr val="FFFFFF"/>
          </a:solidFill>
          <a:ln w="22860">
            <a:solidFill>
              <a:srgbClr val="D2C5C9"/>
            </a:solidFill>
            <a:prstDash val="solid"/>
          </a:ln>
        </p:spPr>
      </p:sp>
      <p:sp>
        <p:nvSpPr>
          <p:cNvPr id="9" name="Shape 7"/>
          <p:cNvSpPr/>
          <p:nvPr/>
        </p:nvSpPr>
        <p:spPr>
          <a:xfrm>
            <a:off x="7373422" y="3248144"/>
            <a:ext cx="91440" cy="3515916"/>
          </a:xfrm>
          <a:prstGeom prst="roundRect">
            <a:avLst>
              <a:gd name="adj" fmla="val 266244"/>
            </a:avLst>
          </a:prstGeom>
          <a:solidFill>
            <a:srgbClr val="C7A2AC"/>
          </a:solidFill>
          <a:ln/>
        </p:spPr>
      </p:sp>
      <p:sp>
        <p:nvSpPr>
          <p:cNvPr id="10" name="Text 8"/>
          <p:cNvSpPr/>
          <p:nvPr/>
        </p:nvSpPr>
        <p:spPr>
          <a:xfrm>
            <a:off x="7650004" y="3433286"/>
            <a:ext cx="6146125" cy="874633"/>
          </a:xfrm>
          <a:prstGeom prst="rect">
            <a:avLst/>
          </a:prstGeom>
          <a:noFill/>
          <a:ln/>
        </p:spPr>
        <p:txBody>
          <a:bodyPr wrap="square" lIns="0" tIns="0" rIns="0" bIns="0" rtlCol="0" anchor="t"/>
          <a:lstStyle/>
          <a:p>
            <a:pPr marL="0" indent="0" algn="l">
              <a:lnSpc>
                <a:spcPts val="3400"/>
              </a:lnSpc>
              <a:buNone/>
            </a:pPr>
            <a:r>
              <a:rPr lang="en-US" sz="2750" dirty="0">
                <a:solidFill>
                  <a:srgbClr val="6E6666"/>
                </a:solidFill>
                <a:latin typeface="Baskervville" pitchFamily="34" charset="0"/>
                <a:ea typeface="Baskervville" pitchFamily="34" charset="-122"/>
                <a:cs typeface="Baskervville" pitchFamily="34" charset="-120"/>
              </a:rPr>
              <a:t>Vocational &amp; Adult Education Integration</a:t>
            </a:r>
            <a:endParaRPr lang="en-US" sz="2750" dirty="0"/>
          </a:p>
        </p:txBody>
      </p:sp>
      <p:sp>
        <p:nvSpPr>
          <p:cNvPr id="11" name="Text 9"/>
          <p:cNvSpPr/>
          <p:nvPr/>
        </p:nvSpPr>
        <p:spPr>
          <a:xfrm>
            <a:off x="7650004" y="4405193"/>
            <a:ext cx="6146125" cy="1038225"/>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Molise mobilises national frameworks including PNRR and European Social Fund resources to strengthen vocational education and training (VET) systems. These programmes enhance employability by adapting skills provision to current and anticipated labour demand.</a:t>
            </a:r>
            <a:endParaRPr lang="en-US" sz="1250" dirty="0"/>
          </a:p>
        </p:txBody>
      </p:sp>
      <p:sp>
        <p:nvSpPr>
          <p:cNvPr id="12" name="Text 10"/>
          <p:cNvSpPr/>
          <p:nvPr/>
        </p:nvSpPr>
        <p:spPr>
          <a:xfrm>
            <a:off x="7650004" y="5540693"/>
            <a:ext cx="6146125" cy="1038225"/>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Adult education schemes provide opportunities for continuous learning and career development, ensuring that workers can adapt to evolving technological and economic landscapes throughout their professional lives.</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66738" y="618173"/>
            <a:ext cx="11786592" cy="878324"/>
          </a:xfrm>
          <a:prstGeom prst="rect">
            <a:avLst/>
          </a:prstGeom>
          <a:noFill/>
          <a:ln/>
        </p:spPr>
        <p:txBody>
          <a:bodyPr wrap="none" lIns="0" tIns="0" rIns="0" bIns="0" rtlCol="0" anchor="t"/>
          <a:lstStyle/>
          <a:p>
            <a:pPr marL="0" indent="0" algn="l">
              <a:lnSpc>
                <a:spcPts val="6900"/>
              </a:lnSpc>
              <a:buNone/>
            </a:pPr>
            <a:r>
              <a:rPr lang="en-US" sz="5500" dirty="0">
                <a:solidFill>
                  <a:srgbClr val="787878"/>
                </a:solidFill>
                <a:latin typeface="Baskervville" pitchFamily="34" charset="0"/>
                <a:ea typeface="Baskervville" pitchFamily="34" charset="-122"/>
                <a:cs typeface="Baskervville" pitchFamily="34" charset="-120"/>
              </a:rPr>
              <a:t>Entrepreneurship &amp; Business Creation</a:t>
            </a:r>
            <a:endParaRPr lang="en-US" sz="5500" dirty="0"/>
          </a:p>
        </p:txBody>
      </p:sp>
      <p:sp>
        <p:nvSpPr>
          <p:cNvPr id="3" name="Shape 1"/>
          <p:cNvSpPr/>
          <p:nvPr/>
        </p:nvSpPr>
        <p:spPr>
          <a:xfrm>
            <a:off x="566738" y="1850652"/>
            <a:ext cx="13496925" cy="25241"/>
          </a:xfrm>
          <a:prstGeom prst="rect">
            <a:avLst/>
          </a:prstGeom>
          <a:solidFill>
            <a:srgbClr val="6E6666">
              <a:alpha val="50000"/>
            </a:srgbClr>
          </a:solidFill>
          <a:ln/>
        </p:spPr>
      </p:sp>
      <p:sp>
        <p:nvSpPr>
          <p:cNvPr id="4" name="Text 2"/>
          <p:cNvSpPr/>
          <p:nvPr/>
        </p:nvSpPr>
        <p:spPr>
          <a:xfrm>
            <a:off x="566738" y="2088356"/>
            <a:ext cx="8175665" cy="509230"/>
          </a:xfrm>
          <a:prstGeom prst="rect">
            <a:avLst/>
          </a:prstGeom>
          <a:noFill/>
          <a:ln/>
        </p:spPr>
        <p:txBody>
          <a:bodyPr wrap="none" lIns="0" tIns="0" rIns="0" bIns="0" rtlCol="0" anchor="t"/>
          <a:lstStyle/>
          <a:p>
            <a:pPr marL="0" indent="0" algn="l">
              <a:lnSpc>
                <a:spcPts val="4000"/>
              </a:lnSpc>
              <a:buNone/>
            </a:pPr>
            <a:r>
              <a:rPr lang="en-US" sz="3200" dirty="0">
                <a:solidFill>
                  <a:srgbClr val="787878"/>
                </a:solidFill>
                <a:latin typeface="Baskervville" pitchFamily="34" charset="0"/>
                <a:ea typeface="Baskervville" pitchFamily="34" charset="-122"/>
                <a:cs typeface="Baskervville" pitchFamily="34" charset="-120"/>
              </a:rPr>
              <a:t>Stimulating Job Creation Through Enterprise</a:t>
            </a:r>
            <a:endParaRPr lang="en-US" sz="3200" dirty="0"/>
          </a:p>
        </p:txBody>
      </p:sp>
      <p:sp>
        <p:nvSpPr>
          <p:cNvPr id="5" name="Text 3"/>
          <p:cNvSpPr/>
          <p:nvPr/>
        </p:nvSpPr>
        <p:spPr>
          <a:xfrm>
            <a:off x="566738" y="2810113"/>
            <a:ext cx="13496925" cy="453390"/>
          </a:xfrm>
          <a:prstGeom prst="rect">
            <a:avLst/>
          </a:prstGeom>
          <a:noFill/>
          <a:ln/>
        </p:spPr>
        <p:txBody>
          <a:bodyPr wrap="square" lIns="0" tIns="0" rIns="0" bIns="0" rtlCol="0" anchor="t"/>
          <a:lstStyle/>
          <a:p>
            <a:pPr marL="0" indent="0" algn="l">
              <a:lnSpc>
                <a:spcPts val="1750"/>
              </a:lnSpc>
              <a:buNone/>
            </a:pPr>
            <a:r>
              <a:rPr lang="en-US" sz="1100" dirty="0">
                <a:solidFill>
                  <a:srgbClr val="6E6666"/>
                </a:solidFill>
                <a:latin typeface="Poppins" pitchFamily="34" charset="0"/>
                <a:ea typeface="Poppins" pitchFamily="34" charset="-122"/>
                <a:cs typeface="Poppins" pitchFamily="34" charset="-120"/>
              </a:rPr>
              <a:t>Recognising that traditional employment channels alone cannot address regional unemployment, Molise implements comprehensive entrepreneurship support programmes that empower individuals to create their own opportunities and generate employment for others.</a:t>
            </a:r>
            <a:endParaRPr lang="en-US" sz="1100" dirty="0"/>
          </a:p>
        </p:txBody>
      </p:sp>
      <p:sp>
        <p:nvSpPr>
          <p:cNvPr id="6" name="Shape 4"/>
          <p:cNvSpPr/>
          <p:nvPr/>
        </p:nvSpPr>
        <p:spPr>
          <a:xfrm>
            <a:off x="566738" y="4619506"/>
            <a:ext cx="13496925" cy="15240"/>
          </a:xfrm>
          <a:prstGeom prst="roundRect">
            <a:avLst>
              <a:gd name="adj" fmla="val 1394688"/>
            </a:avLst>
          </a:prstGeom>
          <a:solidFill>
            <a:srgbClr val="D2C5C9"/>
          </a:solidFill>
          <a:ln/>
        </p:spPr>
      </p:sp>
      <p:sp>
        <p:nvSpPr>
          <p:cNvPr id="7" name="Shape 5"/>
          <p:cNvSpPr/>
          <p:nvPr/>
        </p:nvSpPr>
        <p:spPr>
          <a:xfrm>
            <a:off x="3888938" y="4194512"/>
            <a:ext cx="15240" cy="425053"/>
          </a:xfrm>
          <a:prstGeom prst="roundRect">
            <a:avLst>
              <a:gd name="adj" fmla="val 1394688"/>
            </a:avLst>
          </a:prstGeom>
          <a:solidFill>
            <a:srgbClr val="D2C5C9"/>
          </a:solidFill>
          <a:ln/>
        </p:spPr>
      </p:sp>
      <p:sp>
        <p:nvSpPr>
          <p:cNvPr id="8" name="Shape 6"/>
          <p:cNvSpPr/>
          <p:nvPr/>
        </p:nvSpPr>
        <p:spPr>
          <a:xfrm>
            <a:off x="3737253" y="4460141"/>
            <a:ext cx="318730" cy="318730"/>
          </a:xfrm>
          <a:prstGeom prst="roundRect">
            <a:avLst>
              <a:gd name="adj" fmla="val 66687"/>
            </a:avLst>
          </a:prstGeom>
          <a:solidFill>
            <a:srgbClr val="ECDFE3"/>
          </a:solidFill>
          <a:ln/>
        </p:spPr>
      </p:sp>
      <p:sp>
        <p:nvSpPr>
          <p:cNvPr id="9" name="Text 7"/>
          <p:cNvSpPr/>
          <p:nvPr/>
        </p:nvSpPr>
        <p:spPr>
          <a:xfrm>
            <a:off x="3743801" y="4428530"/>
            <a:ext cx="305514" cy="381833"/>
          </a:xfrm>
          <a:prstGeom prst="rect">
            <a:avLst/>
          </a:prstGeom>
          <a:noFill/>
          <a:ln/>
        </p:spPr>
        <p:txBody>
          <a:bodyPr wrap="none" lIns="0" tIns="0" rIns="0" bIns="0" rtlCol="0" anchor="t"/>
          <a:lstStyle/>
          <a:p>
            <a:pPr marL="0" indent="0" algn="ctr">
              <a:lnSpc>
                <a:spcPts val="2400"/>
              </a:lnSpc>
              <a:buNone/>
            </a:pPr>
            <a:r>
              <a:rPr lang="en-US" sz="2400" dirty="0">
                <a:solidFill>
                  <a:srgbClr val="000000"/>
                </a:solidFill>
                <a:latin typeface="Baskervville" pitchFamily="34" charset="0"/>
                <a:ea typeface="Baskervville" pitchFamily="34" charset="-122"/>
                <a:cs typeface="Baskervville" pitchFamily="34" charset="-120"/>
              </a:rPr>
              <a:t>1</a:t>
            </a:r>
            <a:endParaRPr lang="en-US" sz="2400" dirty="0"/>
          </a:p>
        </p:txBody>
      </p:sp>
      <p:sp>
        <p:nvSpPr>
          <p:cNvPr id="10" name="Text 8"/>
          <p:cNvSpPr/>
          <p:nvPr/>
        </p:nvSpPr>
        <p:spPr>
          <a:xfrm>
            <a:off x="2009656" y="3422809"/>
            <a:ext cx="3774043" cy="318254"/>
          </a:xfrm>
          <a:prstGeom prst="rect">
            <a:avLst/>
          </a:prstGeom>
          <a:noFill/>
          <a:ln/>
        </p:spPr>
        <p:txBody>
          <a:bodyPr wrap="none" lIns="0" tIns="0" rIns="0" bIns="0" rtlCol="0" anchor="t"/>
          <a:lstStyle/>
          <a:p>
            <a:pPr marL="0" indent="0" algn="ctr">
              <a:lnSpc>
                <a:spcPts val="2500"/>
              </a:lnSpc>
              <a:buNone/>
            </a:pPr>
            <a:r>
              <a:rPr lang="en-US" sz="2000" dirty="0">
                <a:solidFill>
                  <a:srgbClr val="6E6666"/>
                </a:solidFill>
                <a:latin typeface="Baskervville" pitchFamily="34" charset="0"/>
                <a:ea typeface="Baskervville" pitchFamily="34" charset="-122"/>
                <a:cs typeface="Baskervville" pitchFamily="34" charset="-120"/>
              </a:rPr>
              <a:t>Creazione di Impresa Programme</a:t>
            </a:r>
            <a:endParaRPr lang="en-US" sz="2000" dirty="0"/>
          </a:p>
        </p:txBody>
      </p:sp>
      <p:sp>
        <p:nvSpPr>
          <p:cNvPr id="11" name="Text 9"/>
          <p:cNvSpPr/>
          <p:nvPr/>
        </p:nvSpPr>
        <p:spPr>
          <a:xfrm>
            <a:off x="708422" y="3826073"/>
            <a:ext cx="6376511" cy="226695"/>
          </a:xfrm>
          <a:prstGeom prst="rect">
            <a:avLst/>
          </a:prstGeom>
          <a:noFill/>
          <a:ln/>
        </p:spPr>
        <p:txBody>
          <a:bodyPr wrap="none" lIns="0" tIns="0" rIns="0" bIns="0" rtlCol="0" anchor="t"/>
          <a:lstStyle/>
          <a:p>
            <a:pPr marL="0" indent="0" algn="ctr">
              <a:lnSpc>
                <a:spcPts val="1750"/>
              </a:lnSpc>
              <a:buNone/>
            </a:pPr>
            <a:r>
              <a:rPr lang="en-US" sz="1100" dirty="0">
                <a:solidFill>
                  <a:srgbClr val="6E6666"/>
                </a:solidFill>
                <a:latin typeface="Poppins" pitchFamily="34" charset="0"/>
                <a:ea typeface="Poppins" pitchFamily="34" charset="-122"/>
                <a:cs typeface="Poppins" pitchFamily="34" charset="-120"/>
              </a:rPr>
              <a:t>Financial and technical support for unemployed individuals launching micro-enterprises</a:t>
            </a:r>
            <a:endParaRPr lang="en-US" sz="1100" dirty="0"/>
          </a:p>
        </p:txBody>
      </p:sp>
      <p:sp>
        <p:nvSpPr>
          <p:cNvPr id="12" name="Shape 10"/>
          <p:cNvSpPr/>
          <p:nvPr/>
        </p:nvSpPr>
        <p:spPr>
          <a:xfrm>
            <a:off x="7307342" y="4619446"/>
            <a:ext cx="15240" cy="425053"/>
          </a:xfrm>
          <a:prstGeom prst="roundRect">
            <a:avLst>
              <a:gd name="adj" fmla="val 1394688"/>
            </a:avLst>
          </a:prstGeom>
          <a:solidFill>
            <a:srgbClr val="D2C5C9"/>
          </a:solidFill>
          <a:ln/>
        </p:spPr>
      </p:sp>
      <p:sp>
        <p:nvSpPr>
          <p:cNvPr id="13" name="Shape 11"/>
          <p:cNvSpPr/>
          <p:nvPr/>
        </p:nvSpPr>
        <p:spPr>
          <a:xfrm>
            <a:off x="7155656" y="4460141"/>
            <a:ext cx="318730" cy="318730"/>
          </a:xfrm>
          <a:prstGeom prst="roundRect">
            <a:avLst>
              <a:gd name="adj" fmla="val 66687"/>
            </a:avLst>
          </a:prstGeom>
          <a:solidFill>
            <a:srgbClr val="ECDFE3"/>
          </a:solidFill>
          <a:ln/>
        </p:spPr>
      </p:sp>
      <p:sp>
        <p:nvSpPr>
          <p:cNvPr id="14" name="Text 12"/>
          <p:cNvSpPr/>
          <p:nvPr/>
        </p:nvSpPr>
        <p:spPr>
          <a:xfrm>
            <a:off x="7162205" y="4428530"/>
            <a:ext cx="305514" cy="381833"/>
          </a:xfrm>
          <a:prstGeom prst="rect">
            <a:avLst/>
          </a:prstGeom>
          <a:noFill/>
          <a:ln/>
        </p:spPr>
        <p:txBody>
          <a:bodyPr wrap="none" lIns="0" tIns="0" rIns="0" bIns="0" rtlCol="0" anchor="t"/>
          <a:lstStyle/>
          <a:p>
            <a:pPr marL="0" indent="0" algn="ctr">
              <a:lnSpc>
                <a:spcPts val="2400"/>
              </a:lnSpc>
              <a:buNone/>
            </a:pPr>
            <a:r>
              <a:rPr lang="en-US" sz="2400" dirty="0">
                <a:solidFill>
                  <a:srgbClr val="000000"/>
                </a:solidFill>
                <a:latin typeface="Baskervville" pitchFamily="34" charset="0"/>
                <a:ea typeface="Baskervville" pitchFamily="34" charset="-122"/>
                <a:cs typeface="Baskervville" pitchFamily="34" charset="-120"/>
              </a:rPr>
              <a:t>2</a:t>
            </a:r>
            <a:endParaRPr lang="en-US" sz="2400" dirty="0"/>
          </a:p>
        </p:txBody>
      </p:sp>
      <p:sp>
        <p:nvSpPr>
          <p:cNvPr id="15" name="Text 13"/>
          <p:cNvSpPr/>
          <p:nvPr/>
        </p:nvSpPr>
        <p:spPr>
          <a:xfrm>
            <a:off x="6042065" y="5186243"/>
            <a:ext cx="2546152" cy="318254"/>
          </a:xfrm>
          <a:prstGeom prst="rect">
            <a:avLst/>
          </a:prstGeom>
          <a:noFill/>
          <a:ln/>
        </p:spPr>
        <p:txBody>
          <a:bodyPr wrap="none" lIns="0" tIns="0" rIns="0" bIns="0" rtlCol="0" anchor="t"/>
          <a:lstStyle/>
          <a:p>
            <a:pPr marL="0" indent="0" algn="ctr">
              <a:lnSpc>
                <a:spcPts val="2500"/>
              </a:lnSpc>
              <a:buNone/>
            </a:pPr>
            <a:r>
              <a:rPr lang="en-US" sz="2000" dirty="0">
                <a:solidFill>
                  <a:srgbClr val="6E6666"/>
                </a:solidFill>
                <a:latin typeface="Baskervville" pitchFamily="34" charset="0"/>
                <a:ea typeface="Baskervville" pitchFamily="34" charset="-122"/>
                <a:cs typeface="Baskervville" pitchFamily="34" charset="-120"/>
              </a:rPr>
              <a:t>Progetto Policoro</a:t>
            </a:r>
            <a:endParaRPr lang="en-US" sz="2000" dirty="0"/>
          </a:p>
        </p:txBody>
      </p:sp>
      <p:sp>
        <p:nvSpPr>
          <p:cNvPr id="16" name="Text 14"/>
          <p:cNvSpPr/>
          <p:nvPr/>
        </p:nvSpPr>
        <p:spPr>
          <a:xfrm>
            <a:off x="4126825" y="5589508"/>
            <a:ext cx="6376630" cy="453390"/>
          </a:xfrm>
          <a:prstGeom prst="rect">
            <a:avLst/>
          </a:prstGeom>
          <a:noFill/>
          <a:ln/>
        </p:spPr>
        <p:txBody>
          <a:bodyPr wrap="square" lIns="0" tIns="0" rIns="0" bIns="0" rtlCol="0" anchor="t"/>
          <a:lstStyle/>
          <a:p>
            <a:pPr marL="0" indent="0" algn="ctr">
              <a:lnSpc>
                <a:spcPts val="1750"/>
              </a:lnSpc>
              <a:buNone/>
            </a:pPr>
            <a:r>
              <a:rPr lang="en-US" sz="1100" dirty="0">
                <a:solidFill>
                  <a:srgbClr val="6E6666"/>
                </a:solidFill>
                <a:latin typeface="Poppins" pitchFamily="34" charset="0"/>
                <a:ea typeface="Poppins" pitchFamily="34" charset="-122"/>
                <a:cs typeface="Poppins" pitchFamily="34" charset="-120"/>
              </a:rPr>
              <a:t>Community-driven initiative providing counselling, networking, and youth entrepreneurship support</a:t>
            </a:r>
            <a:endParaRPr lang="en-US" sz="1100" dirty="0"/>
          </a:p>
        </p:txBody>
      </p:sp>
      <p:sp>
        <p:nvSpPr>
          <p:cNvPr id="17" name="Shape 15"/>
          <p:cNvSpPr/>
          <p:nvPr/>
        </p:nvSpPr>
        <p:spPr>
          <a:xfrm>
            <a:off x="10725864" y="4194512"/>
            <a:ext cx="15240" cy="425053"/>
          </a:xfrm>
          <a:prstGeom prst="roundRect">
            <a:avLst>
              <a:gd name="adj" fmla="val 1394688"/>
            </a:avLst>
          </a:prstGeom>
          <a:solidFill>
            <a:srgbClr val="D2C5C9"/>
          </a:solidFill>
          <a:ln/>
        </p:spPr>
      </p:sp>
      <p:sp>
        <p:nvSpPr>
          <p:cNvPr id="18" name="Shape 16"/>
          <p:cNvSpPr/>
          <p:nvPr/>
        </p:nvSpPr>
        <p:spPr>
          <a:xfrm>
            <a:off x="10574179" y="4460141"/>
            <a:ext cx="318730" cy="318730"/>
          </a:xfrm>
          <a:prstGeom prst="roundRect">
            <a:avLst>
              <a:gd name="adj" fmla="val 66687"/>
            </a:avLst>
          </a:prstGeom>
          <a:solidFill>
            <a:srgbClr val="ECDFE3"/>
          </a:solidFill>
          <a:ln/>
        </p:spPr>
      </p:sp>
      <p:sp>
        <p:nvSpPr>
          <p:cNvPr id="19" name="Text 17"/>
          <p:cNvSpPr/>
          <p:nvPr/>
        </p:nvSpPr>
        <p:spPr>
          <a:xfrm>
            <a:off x="10580727" y="4428530"/>
            <a:ext cx="305514" cy="381833"/>
          </a:xfrm>
          <a:prstGeom prst="rect">
            <a:avLst/>
          </a:prstGeom>
          <a:noFill/>
          <a:ln/>
        </p:spPr>
        <p:txBody>
          <a:bodyPr wrap="none" lIns="0" tIns="0" rIns="0" bIns="0" rtlCol="0" anchor="t"/>
          <a:lstStyle/>
          <a:p>
            <a:pPr marL="0" indent="0" algn="ctr">
              <a:lnSpc>
                <a:spcPts val="2400"/>
              </a:lnSpc>
              <a:buNone/>
            </a:pPr>
            <a:r>
              <a:rPr lang="en-US" sz="2400" dirty="0">
                <a:solidFill>
                  <a:srgbClr val="000000"/>
                </a:solidFill>
                <a:latin typeface="Baskervville" pitchFamily="34" charset="0"/>
                <a:ea typeface="Baskervville" pitchFamily="34" charset="-122"/>
                <a:cs typeface="Baskervville" pitchFamily="34" charset="-120"/>
              </a:rPr>
              <a:t>3</a:t>
            </a:r>
            <a:endParaRPr lang="en-US" sz="2400" dirty="0"/>
          </a:p>
        </p:txBody>
      </p:sp>
      <p:sp>
        <p:nvSpPr>
          <p:cNvPr id="20" name="Text 18"/>
          <p:cNvSpPr/>
          <p:nvPr/>
        </p:nvSpPr>
        <p:spPr>
          <a:xfrm>
            <a:off x="9239488" y="3422809"/>
            <a:ext cx="2988231" cy="318254"/>
          </a:xfrm>
          <a:prstGeom prst="rect">
            <a:avLst/>
          </a:prstGeom>
          <a:noFill/>
          <a:ln/>
        </p:spPr>
        <p:txBody>
          <a:bodyPr wrap="none" lIns="0" tIns="0" rIns="0" bIns="0" rtlCol="0" anchor="t"/>
          <a:lstStyle/>
          <a:p>
            <a:pPr marL="0" indent="0" algn="ctr">
              <a:lnSpc>
                <a:spcPts val="2500"/>
              </a:lnSpc>
              <a:buNone/>
            </a:pPr>
            <a:r>
              <a:rPr lang="en-US" sz="2000" dirty="0">
                <a:solidFill>
                  <a:srgbClr val="6E6666"/>
                </a:solidFill>
                <a:latin typeface="Baskervville" pitchFamily="34" charset="0"/>
                <a:ea typeface="Baskervville" pitchFamily="34" charset="-122"/>
                <a:cs typeface="Baskervville" pitchFamily="34" charset="-120"/>
              </a:rPr>
              <a:t>Ongoing Business Support</a:t>
            </a:r>
            <a:endParaRPr lang="en-US" sz="2000" dirty="0"/>
          </a:p>
        </p:txBody>
      </p:sp>
      <p:sp>
        <p:nvSpPr>
          <p:cNvPr id="21" name="Text 19"/>
          <p:cNvSpPr/>
          <p:nvPr/>
        </p:nvSpPr>
        <p:spPr>
          <a:xfrm>
            <a:off x="7545348" y="3826073"/>
            <a:ext cx="6376630" cy="226695"/>
          </a:xfrm>
          <a:prstGeom prst="rect">
            <a:avLst/>
          </a:prstGeom>
          <a:noFill/>
          <a:ln/>
        </p:spPr>
        <p:txBody>
          <a:bodyPr wrap="none" lIns="0" tIns="0" rIns="0" bIns="0" rtlCol="0" anchor="t"/>
          <a:lstStyle/>
          <a:p>
            <a:pPr marL="0" indent="0" algn="ctr">
              <a:lnSpc>
                <a:spcPts val="1750"/>
              </a:lnSpc>
              <a:buNone/>
            </a:pPr>
            <a:r>
              <a:rPr lang="en-US" sz="1100" dirty="0">
                <a:solidFill>
                  <a:srgbClr val="6E6666"/>
                </a:solidFill>
                <a:latin typeface="Poppins" pitchFamily="34" charset="0"/>
                <a:ea typeface="Poppins" pitchFamily="34" charset="-122"/>
                <a:cs typeface="Poppins" pitchFamily="34" charset="-120"/>
              </a:rPr>
              <a:t>Continued guidance and resources ensuring long-term enterprise sustainability</a:t>
            </a:r>
            <a:endParaRPr lang="en-US" sz="1100" dirty="0"/>
          </a:p>
        </p:txBody>
      </p:sp>
      <p:sp>
        <p:nvSpPr>
          <p:cNvPr id="22" name="Text 20"/>
          <p:cNvSpPr/>
          <p:nvPr/>
        </p:nvSpPr>
        <p:spPr>
          <a:xfrm>
            <a:off x="566738" y="6343888"/>
            <a:ext cx="3677602" cy="318254"/>
          </a:xfrm>
          <a:prstGeom prst="rect">
            <a:avLst/>
          </a:prstGeom>
          <a:noFill/>
          <a:ln/>
        </p:spPr>
        <p:txBody>
          <a:bodyPr wrap="none" lIns="0" tIns="0" rIns="0" bIns="0" rtlCol="0" anchor="t"/>
          <a:lstStyle/>
          <a:p>
            <a:pPr marL="0" indent="0" algn="l">
              <a:lnSpc>
                <a:spcPts val="2500"/>
              </a:lnSpc>
              <a:buNone/>
            </a:pPr>
            <a:r>
              <a:rPr lang="en-US" sz="2000" dirty="0">
                <a:solidFill>
                  <a:srgbClr val="787878"/>
                </a:solidFill>
                <a:latin typeface="Baskervville" pitchFamily="34" charset="0"/>
                <a:ea typeface="Baskervville" pitchFamily="34" charset="-122"/>
                <a:cs typeface="Baskervville" pitchFamily="34" charset="-120"/>
              </a:rPr>
              <a:t>Regional Business Creation Calls</a:t>
            </a:r>
            <a:endParaRPr lang="en-US" sz="2000" dirty="0"/>
          </a:p>
        </p:txBody>
      </p:sp>
      <p:sp>
        <p:nvSpPr>
          <p:cNvPr id="23" name="Text 21"/>
          <p:cNvSpPr/>
          <p:nvPr/>
        </p:nvSpPr>
        <p:spPr>
          <a:xfrm>
            <a:off x="566738" y="6803827"/>
            <a:ext cx="6575703" cy="680085"/>
          </a:xfrm>
          <a:prstGeom prst="rect">
            <a:avLst/>
          </a:prstGeom>
          <a:noFill/>
          <a:ln/>
        </p:spPr>
        <p:txBody>
          <a:bodyPr wrap="square" lIns="0" tIns="0" rIns="0" bIns="0" rtlCol="0" anchor="t"/>
          <a:lstStyle/>
          <a:p>
            <a:pPr marL="0" indent="0" algn="l">
              <a:lnSpc>
                <a:spcPts val="1750"/>
              </a:lnSpc>
              <a:buNone/>
            </a:pPr>
            <a:r>
              <a:rPr lang="en-US" sz="1100" dirty="0">
                <a:solidFill>
                  <a:srgbClr val="6E6666"/>
                </a:solidFill>
                <a:latin typeface="Poppins" pitchFamily="34" charset="0"/>
                <a:ea typeface="Poppins" pitchFamily="34" charset="-122"/>
                <a:cs typeface="Poppins" pitchFamily="34" charset="-120"/>
              </a:rPr>
              <a:t>Targeted funding initiatives support aspiring entrepreneurs in establishing viable businesses outside traditional employment structures, stimulating innovation and diversifying the regional economy.</a:t>
            </a:r>
            <a:endParaRPr lang="en-US" sz="1100" dirty="0"/>
          </a:p>
        </p:txBody>
      </p:sp>
      <p:sp>
        <p:nvSpPr>
          <p:cNvPr id="24" name="Text 22"/>
          <p:cNvSpPr/>
          <p:nvPr/>
        </p:nvSpPr>
        <p:spPr>
          <a:xfrm>
            <a:off x="7495580" y="6343888"/>
            <a:ext cx="3569970" cy="318254"/>
          </a:xfrm>
          <a:prstGeom prst="rect">
            <a:avLst/>
          </a:prstGeom>
          <a:noFill/>
          <a:ln/>
        </p:spPr>
        <p:txBody>
          <a:bodyPr wrap="none" lIns="0" tIns="0" rIns="0" bIns="0" rtlCol="0" anchor="t"/>
          <a:lstStyle/>
          <a:p>
            <a:pPr marL="0" indent="0" algn="l">
              <a:lnSpc>
                <a:spcPts val="2500"/>
              </a:lnSpc>
              <a:buNone/>
            </a:pPr>
            <a:r>
              <a:rPr lang="en-US" sz="2000" dirty="0">
                <a:solidFill>
                  <a:srgbClr val="787878"/>
                </a:solidFill>
                <a:latin typeface="Baskervville" pitchFamily="34" charset="0"/>
                <a:ea typeface="Baskervville" pitchFamily="34" charset="-122"/>
                <a:cs typeface="Baskervville" pitchFamily="34" charset="-120"/>
              </a:rPr>
              <a:t>Grassroots Community Support</a:t>
            </a:r>
            <a:endParaRPr lang="en-US" sz="2000" dirty="0"/>
          </a:p>
        </p:txBody>
      </p:sp>
      <p:sp>
        <p:nvSpPr>
          <p:cNvPr id="25" name="Text 23"/>
          <p:cNvSpPr/>
          <p:nvPr/>
        </p:nvSpPr>
        <p:spPr>
          <a:xfrm>
            <a:off x="7495580" y="6803827"/>
            <a:ext cx="6575703" cy="680085"/>
          </a:xfrm>
          <a:prstGeom prst="rect">
            <a:avLst/>
          </a:prstGeom>
          <a:noFill/>
          <a:ln/>
        </p:spPr>
        <p:txBody>
          <a:bodyPr wrap="square" lIns="0" tIns="0" rIns="0" bIns="0" rtlCol="0" anchor="t"/>
          <a:lstStyle/>
          <a:p>
            <a:pPr marL="0" indent="0" algn="l">
              <a:lnSpc>
                <a:spcPts val="1750"/>
              </a:lnSpc>
              <a:buNone/>
            </a:pPr>
            <a:r>
              <a:rPr lang="en-US" sz="1100" dirty="0">
                <a:solidFill>
                  <a:srgbClr val="6E6666"/>
                </a:solidFill>
                <a:latin typeface="Poppins" pitchFamily="34" charset="0"/>
                <a:ea typeface="Poppins" pitchFamily="34" charset="-122"/>
                <a:cs typeface="Poppins" pitchFamily="34" charset="-120"/>
              </a:rPr>
              <a:t>Complementary initiatives led by ecclesiastical and civil society organisations provide additional mentoring and networking opportunities, creating a comprehensive support ecosystem.</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49129" y="1260753"/>
            <a:ext cx="11748016" cy="729020"/>
          </a:xfrm>
          <a:prstGeom prst="rect">
            <a:avLst/>
          </a:prstGeom>
          <a:noFill/>
          <a:ln/>
        </p:spPr>
        <p:txBody>
          <a:bodyPr wrap="none" lIns="0" tIns="0" rIns="0" bIns="0" rtlCol="0" anchor="t"/>
          <a:lstStyle/>
          <a:p>
            <a:pPr marL="0" indent="0" algn="l">
              <a:lnSpc>
                <a:spcPts val="5700"/>
              </a:lnSpc>
              <a:buNone/>
            </a:pPr>
            <a:r>
              <a:rPr lang="en-US" sz="4550" dirty="0">
                <a:solidFill>
                  <a:srgbClr val="787878"/>
                </a:solidFill>
                <a:latin typeface="Baskervville" pitchFamily="34" charset="0"/>
                <a:ea typeface="Baskervville" pitchFamily="34" charset="-122"/>
                <a:cs typeface="Baskervville" pitchFamily="34" charset="-120"/>
              </a:rPr>
              <a:t>Governance &amp; Service Delivery Infrastructure</a:t>
            </a:r>
            <a:endParaRPr lang="en-US" sz="4550" dirty="0"/>
          </a:p>
        </p:txBody>
      </p:sp>
      <p:sp>
        <p:nvSpPr>
          <p:cNvPr id="3" name="Text 1"/>
          <p:cNvSpPr/>
          <p:nvPr/>
        </p:nvSpPr>
        <p:spPr>
          <a:xfrm>
            <a:off x="649129" y="2054662"/>
            <a:ext cx="8960287" cy="583168"/>
          </a:xfrm>
          <a:prstGeom prst="rect">
            <a:avLst/>
          </a:prstGeom>
          <a:noFill/>
          <a:ln/>
        </p:spPr>
        <p:txBody>
          <a:bodyPr wrap="none" lIns="0" tIns="0" rIns="0" bIns="0" rtlCol="0" anchor="t"/>
          <a:lstStyle/>
          <a:p>
            <a:pPr marL="0" indent="0" algn="l">
              <a:lnSpc>
                <a:spcPts val="4550"/>
              </a:lnSpc>
              <a:buNone/>
            </a:pPr>
            <a:r>
              <a:rPr lang="en-US" sz="3650" dirty="0">
                <a:solidFill>
                  <a:srgbClr val="787878"/>
                </a:solidFill>
                <a:latin typeface="Baskervville" pitchFamily="34" charset="0"/>
                <a:ea typeface="Baskervville" pitchFamily="34" charset="-122"/>
                <a:cs typeface="Baskervville" pitchFamily="34" charset="-120"/>
              </a:rPr>
              <a:t>Strengthening Public Employment Services</a:t>
            </a:r>
            <a:endParaRPr lang="en-US" sz="3650" dirty="0"/>
          </a:p>
        </p:txBody>
      </p:sp>
      <p:sp>
        <p:nvSpPr>
          <p:cNvPr id="4" name="Text 2"/>
          <p:cNvSpPr/>
          <p:nvPr/>
        </p:nvSpPr>
        <p:spPr>
          <a:xfrm>
            <a:off x="649129" y="2881193"/>
            <a:ext cx="13332143" cy="519113"/>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Effective unemployment intervention requires robust institutional capacity. Molise has prioritised strengthening its Public Employment Services (PES) through strategic partnerships with organisations such as </a:t>
            </a:r>
            <a:r>
              <a:rPr lang="en-US" sz="1250" i="1" dirty="0">
                <a:solidFill>
                  <a:srgbClr val="6E6666"/>
                </a:solidFill>
                <a:latin typeface="Poppins" pitchFamily="34" charset="0"/>
                <a:ea typeface="Poppins" pitchFamily="34" charset="-122"/>
                <a:cs typeface="Poppins" pitchFamily="34" charset="-120"/>
              </a:rPr>
              <a:t>Sviluppo Lavoro Italia</a:t>
            </a:r>
            <a:r>
              <a:rPr lang="en-US" sz="1250" dirty="0">
                <a:solidFill>
                  <a:srgbClr val="6E6666"/>
                </a:solidFill>
                <a:latin typeface="Poppins" pitchFamily="34" charset="0"/>
                <a:ea typeface="Poppins" pitchFamily="34" charset="-122"/>
                <a:cs typeface="Poppins" pitchFamily="34" charset="-120"/>
              </a:rPr>
              <a:t>, ensuring comprehensive service delivery across diverse population groups.</a:t>
            </a:r>
            <a:endParaRPr lang="en-US" sz="1250" dirty="0"/>
          </a:p>
        </p:txBody>
      </p:sp>
      <p:sp>
        <p:nvSpPr>
          <p:cNvPr id="5" name="Text 3"/>
          <p:cNvSpPr/>
          <p:nvPr/>
        </p:nvSpPr>
        <p:spPr>
          <a:xfrm>
            <a:off x="649129" y="3582829"/>
            <a:ext cx="162282" cy="202763"/>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Baskervville Light" pitchFamily="34" charset="0"/>
                <a:ea typeface="Baskervville Light" pitchFamily="34" charset="-122"/>
                <a:cs typeface="Baskervville Light" pitchFamily="34" charset="-120"/>
              </a:rPr>
              <a:t>01</a:t>
            </a:r>
            <a:endParaRPr lang="en-US" sz="1250" dirty="0"/>
          </a:p>
        </p:txBody>
      </p:sp>
      <p:sp>
        <p:nvSpPr>
          <p:cNvPr id="6" name="Shape 4"/>
          <p:cNvSpPr/>
          <p:nvPr/>
        </p:nvSpPr>
        <p:spPr>
          <a:xfrm>
            <a:off x="649129" y="3835598"/>
            <a:ext cx="6584871" cy="22860"/>
          </a:xfrm>
          <a:prstGeom prst="rect">
            <a:avLst/>
          </a:prstGeom>
          <a:solidFill>
            <a:srgbClr val="C7A2AC"/>
          </a:solidFill>
          <a:ln/>
        </p:spPr>
      </p:sp>
      <p:sp>
        <p:nvSpPr>
          <p:cNvPr id="7" name="Text 5"/>
          <p:cNvSpPr/>
          <p:nvPr/>
        </p:nvSpPr>
        <p:spPr>
          <a:xfrm>
            <a:off x="649129" y="3962400"/>
            <a:ext cx="4088963" cy="364450"/>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Enhanced Service Coordination</a:t>
            </a:r>
            <a:endParaRPr lang="en-US" sz="2250" dirty="0"/>
          </a:p>
        </p:txBody>
      </p:sp>
      <p:sp>
        <p:nvSpPr>
          <p:cNvPr id="8" name="Text 6"/>
          <p:cNvSpPr/>
          <p:nvPr/>
        </p:nvSpPr>
        <p:spPr>
          <a:xfrm>
            <a:off x="649129" y="4424124"/>
            <a:ext cx="6584871" cy="519113"/>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Improved integration between public services, private partners, and data observatories creates seamless support pathways</a:t>
            </a:r>
            <a:endParaRPr lang="en-US" sz="1250" dirty="0"/>
          </a:p>
        </p:txBody>
      </p:sp>
      <p:sp>
        <p:nvSpPr>
          <p:cNvPr id="9" name="Text 7"/>
          <p:cNvSpPr/>
          <p:nvPr/>
        </p:nvSpPr>
        <p:spPr>
          <a:xfrm>
            <a:off x="7396282" y="3582829"/>
            <a:ext cx="162282" cy="202763"/>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Baskervville Light" pitchFamily="34" charset="0"/>
                <a:ea typeface="Baskervville Light" pitchFamily="34" charset="-122"/>
                <a:cs typeface="Baskervville Light" pitchFamily="34" charset="-120"/>
              </a:rPr>
              <a:t>02</a:t>
            </a:r>
            <a:endParaRPr lang="en-US" sz="1250" dirty="0"/>
          </a:p>
        </p:txBody>
      </p:sp>
      <p:sp>
        <p:nvSpPr>
          <p:cNvPr id="10" name="Shape 8"/>
          <p:cNvSpPr/>
          <p:nvPr/>
        </p:nvSpPr>
        <p:spPr>
          <a:xfrm>
            <a:off x="7396282" y="3835598"/>
            <a:ext cx="6584990" cy="22860"/>
          </a:xfrm>
          <a:prstGeom prst="rect">
            <a:avLst/>
          </a:prstGeom>
          <a:solidFill>
            <a:srgbClr val="C7A2AC"/>
          </a:solidFill>
          <a:ln/>
        </p:spPr>
      </p:sp>
      <p:sp>
        <p:nvSpPr>
          <p:cNvPr id="11" name="Text 9"/>
          <p:cNvSpPr/>
          <p:nvPr/>
        </p:nvSpPr>
        <p:spPr>
          <a:xfrm>
            <a:off x="7396282" y="3962400"/>
            <a:ext cx="3810238" cy="364450"/>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Specialised Support Provision</a:t>
            </a:r>
            <a:endParaRPr lang="en-US" sz="2250" dirty="0"/>
          </a:p>
        </p:txBody>
      </p:sp>
      <p:sp>
        <p:nvSpPr>
          <p:cNvPr id="12" name="Text 10"/>
          <p:cNvSpPr/>
          <p:nvPr/>
        </p:nvSpPr>
        <p:spPr>
          <a:xfrm>
            <a:off x="7396282" y="4424124"/>
            <a:ext cx="6584990" cy="519113"/>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Tailored assistance for migrants, social income beneficiaries, and other vulnerable groups ensures inclusive service delivery</a:t>
            </a:r>
            <a:endParaRPr lang="en-US" sz="1250" dirty="0"/>
          </a:p>
        </p:txBody>
      </p:sp>
      <p:sp>
        <p:nvSpPr>
          <p:cNvPr id="13" name="Text 11"/>
          <p:cNvSpPr/>
          <p:nvPr/>
        </p:nvSpPr>
        <p:spPr>
          <a:xfrm>
            <a:off x="649129" y="5227201"/>
            <a:ext cx="162282" cy="202763"/>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Baskervville Light" pitchFamily="34" charset="0"/>
                <a:ea typeface="Baskervville Light" pitchFamily="34" charset="-122"/>
                <a:cs typeface="Baskervville Light" pitchFamily="34" charset="-120"/>
              </a:rPr>
              <a:t>03</a:t>
            </a:r>
            <a:endParaRPr lang="en-US" sz="1250" dirty="0"/>
          </a:p>
        </p:txBody>
      </p:sp>
      <p:sp>
        <p:nvSpPr>
          <p:cNvPr id="14" name="Shape 12"/>
          <p:cNvSpPr/>
          <p:nvPr/>
        </p:nvSpPr>
        <p:spPr>
          <a:xfrm>
            <a:off x="649129" y="5479971"/>
            <a:ext cx="6584871" cy="22860"/>
          </a:xfrm>
          <a:prstGeom prst="rect">
            <a:avLst/>
          </a:prstGeom>
          <a:solidFill>
            <a:srgbClr val="C7A2AC"/>
          </a:solidFill>
          <a:ln/>
        </p:spPr>
      </p:sp>
      <p:sp>
        <p:nvSpPr>
          <p:cNvPr id="15" name="Text 13"/>
          <p:cNvSpPr/>
          <p:nvPr/>
        </p:nvSpPr>
        <p:spPr>
          <a:xfrm>
            <a:off x="649129" y="5606772"/>
            <a:ext cx="3934420" cy="364450"/>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Individual Service Agreements</a:t>
            </a:r>
            <a:endParaRPr lang="en-US" sz="2250" dirty="0"/>
          </a:p>
        </p:txBody>
      </p:sp>
      <p:sp>
        <p:nvSpPr>
          <p:cNvPr id="16" name="Text 14"/>
          <p:cNvSpPr/>
          <p:nvPr/>
        </p:nvSpPr>
        <p:spPr>
          <a:xfrm>
            <a:off x="649129" y="6068497"/>
            <a:ext cx="6584871" cy="778669"/>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Personalised action plans (patti di servizio) formalise commitments between jobseekers and employment services, specifying training, placement, and job search activities</a:t>
            </a:r>
            <a:endParaRPr lang="en-US" sz="1250" dirty="0"/>
          </a:p>
        </p:txBody>
      </p:sp>
      <p:sp>
        <p:nvSpPr>
          <p:cNvPr id="17" name="Text 15"/>
          <p:cNvSpPr/>
          <p:nvPr/>
        </p:nvSpPr>
        <p:spPr>
          <a:xfrm>
            <a:off x="7396282" y="5227201"/>
            <a:ext cx="162282" cy="202763"/>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Baskervville Light" pitchFamily="34" charset="0"/>
                <a:ea typeface="Baskervville Light" pitchFamily="34" charset="-122"/>
                <a:cs typeface="Baskervville Light" pitchFamily="34" charset="-120"/>
              </a:rPr>
              <a:t>04</a:t>
            </a:r>
            <a:endParaRPr lang="en-US" sz="1250" dirty="0"/>
          </a:p>
        </p:txBody>
      </p:sp>
      <p:sp>
        <p:nvSpPr>
          <p:cNvPr id="18" name="Shape 16"/>
          <p:cNvSpPr/>
          <p:nvPr/>
        </p:nvSpPr>
        <p:spPr>
          <a:xfrm>
            <a:off x="7396282" y="5479971"/>
            <a:ext cx="6584990" cy="22860"/>
          </a:xfrm>
          <a:prstGeom prst="rect">
            <a:avLst/>
          </a:prstGeom>
          <a:solidFill>
            <a:srgbClr val="C7A2AC"/>
          </a:solidFill>
          <a:ln/>
        </p:spPr>
      </p:sp>
      <p:sp>
        <p:nvSpPr>
          <p:cNvPr id="19" name="Text 17"/>
          <p:cNvSpPr/>
          <p:nvPr/>
        </p:nvSpPr>
        <p:spPr>
          <a:xfrm>
            <a:off x="7396282" y="5606772"/>
            <a:ext cx="4180165" cy="364450"/>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Quality Assurance &amp; Monitoring</a:t>
            </a:r>
            <a:endParaRPr lang="en-US" sz="2250" dirty="0"/>
          </a:p>
        </p:txBody>
      </p:sp>
      <p:sp>
        <p:nvSpPr>
          <p:cNvPr id="20" name="Text 18"/>
          <p:cNvSpPr/>
          <p:nvPr/>
        </p:nvSpPr>
        <p:spPr>
          <a:xfrm>
            <a:off x="7396282" y="6068497"/>
            <a:ext cx="6584990" cy="519113"/>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Systematic evaluation ensures services remain effective, responsive, and aligned with evolving labour market needs</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49129" y="1627465"/>
            <a:ext cx="11006137" cy="729020"/>
          </a:xfrm>
          <a:prstGeom prst="rect">
            <a:avLst/>
          </a:prstGeom>
          <a:noFill/>
          <a:ln/>
        </p:spPr>
        <p:txBody>
          <a:bodyPr wrap="none" lIns="0" tIns="0" rIns="0" bIns="0" rtlCol="0" anchor="t"/>
          <a:lstStyle/>
          <a:p>
            <a:pPr marL="0" indent="0" algn="l">
              <a:lnSpc>
                <a:spcPts val="5700"/>
              </a:lnSpc>
              <a:buNone/>
            </a:pPr>
            <a:r>
              <a:rPr lang="en-US" sz="4550" dirty="0">
                <a:solidFill>
                  <a:srgbClr val="787878"/>
                </a:solidFill>
                <a:latin typeface="Baskervville" pitchFamily="34" charset="0"/>
                <a:ea typeface="Baskervville" pitchFamily="34" charset="-122"/>
                <a:cs typeface="Baskervville" pitchFamily="34" charset="-120"/>
              </a:rPr>
              <a:t>National &amp; European Support Mechanisms</a:t>
            </a:r>
            <a:endParaRPr lang="en-US" sz="4550" dirty="0"/>
          </a:p>
        </p:txBody>
      </p:sp>
      <p:sp>
        <p:nvSpPr>
          <p:cNvPr id="3" name="Text 1"/>
          <p:cNvSpPr/>
          <p:nvPr/>
        </p:nvSpPr>
        <p:spPr>
          <a:xfrm>
            <a:off x="649129" y="2762131"/>
            <a:ext cx="4196358" cy="437317"/>
          </a:xfrm>
          <a:prstGeom prst="rect">
            <a:avLst/>
          </a:prstGeom>
          <a:noFill/>
          <a:ln/>
        </p:spPr>
        <p:txBody>
          <a:bodyPr wrap="none" lIns="0" tIns="0" rIns="0" bIns="0" rtlCol="0" anchor="t"/>
          <a:lstStyle/>
          <a:p>
            <a:pPr marL="0" indent="0" algn="l">
              <a:lnSpc>
                <a:spcPts val="3400"/>
              </a:lnSpc>
              <a:buNone/>
            </a:pPr>
            <a:r>
              <a:rPr lang="en-US" sz="2750" dirty="0">
                <a:solidFill>
                  <a:srgbClr val="787878"/>
                </a:solidFill>
                <a:latin typeface="Baskervville" pitchFamily="34" charset="0"/>
                <a:ea typeface="Baskervville" pitchFamily="34" charset="-122"/>
                <a:cs typeface="Baskervville" pitchFamily="34" charset="-120"/>
              </a:rPr>
              <a:t>National Labour Incentives</a:t>
            </a:r>
            <a:endParaRPr lang="en-US" sz="2750" dirty="0"/>
          </a:p>
        </p:txBody>
      </p:sp>
      <p:sp>
        <p:nvSpPr>
          <p:cNvPr id="4" name="Text 2"/>
          <p:cNvSpPr/>
          <p:nvPr/>
        </p:nvSpPr>
        <p:spPr>
          <a:xfrm>
            <a:off x="649129" y="3361730"/>
            <a:ext cx="6468070" cy="1038225"/>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Whilst not exclusively regional, </a:t>
            </a:r>
            <a:r>
              <a:rPr lang="en-US" sz="1250" b="1" dirty="0">
                <a:solidFill>
                  <a:srgbClr val="6E6666"/>
                </a:solidFill>
                <a:latin typeface="Poppins" pitchFamily="34" charset="0"/>
                <a:ea typeface="Poppins" pitchFamily="34" charset="-122"/>
                <a:cs typeface="Poppins" pitchFamily="34" charset="-120"/>
              </a:rPr>
              <a:t>national contributory reliefs</a:t>
            </a:r>
            <a:r>
              <a:rPr lang="en-US" sz="1250" dirty="0">
                <a:solidFill>
                  <a:srgbClr val="6E6666"/>
                </a:solidFill>
                <a:latin typeface="Poppins" pitchFamily="34" charset="0"/>
                <a:ea typeface="Poppins" pitchFamily="34" charset="-122"/>
                <a:cs typeface="Poppins" pitchFamily="34" charset="-120"/>
              </a:rPr>
              <a:t> for employers hiring in southern regions significantly benefit Molise. These measures, including exemptions introduced in the 2025 budget law, reduce hiring costs and stimulate labour demand.</a:t>
            </a:r>
            <a:endParaRPr lang="en-US" sz="1250" dirty="0"/>
          </a:p>
        </p:txBody>
      </p:sp>
      <p:sp>
        <p:nvSpPr>
          <p:cNvPr id="5" name="Text 3"/>
          <p:cNvSpPr/>
          <p:nvPr/>
        </p:nvSpPr>
        <p:spPr>
          <a:xfrm>
            <a:off x="649129" y="4545925"/>
            <a:ext cx="6468070" cy="778669"/>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Temporary incentives create immediate employment opportunities whilst longer-term structural interventions address underlying economic challenges facing peripheral regions.</a:t>
            </a:r>
            <a:endParaRPr lang="en-US" sz="1250" dirty="0"/>
          </a:p>
        </p:txBody>
      </p:sp>
      <p:sp>
        <p:nvSpPr>
          <p:cNvPr id="6" name="Text 4"/>
          <p:cNvSpPr/>
          <p:nvPr/>
        </p:nvSpPr>
        <p:spPr>
          <a:xfrm>
            <a:off x="7520821" y="2762131"/>
            <a:ext cx="4447818" cy="437317"/>
          </a:xfrm>
          <a:prstGeom prst="rect">
            <a:avLst/>
          </a:prstGeom>
          <a:noFill/>
          <a:ln/>
        </p:spPr>
        <p:txBody>
          <a:bodyPr wrap="none" lIns="0" tIns="0" rIns="0" bIns="0" rtlCol="0" anchor="t"/>
          <a:lstStyle/>
          <a:p>
            <a:pPr marL="0" indent="0" algn="l">
              <a:lnSpc>
                <a:spcPts val="3400"/>
              </a:lnSpc>
              <a:buNone/>
            </a:pPr>
            <a:r>
              <a:rPr lang="en-US" sz="2750" dirty="0">
                <a:solidFill>
                  <a:srgbClr val="787878"/>
                </a:solidFill>
                <a:latin typeface="Baskervville" pitchFamily="34" charset="0"/>
                <a:ea typeface="Baskervville" pitchFamily="34" charset="-122"/>
                <a:cs typeface="Baskervville" pitchFamily="34" charset="-120"/>
              </a:rPr>
              <a:t>European Structural Support</a:t>
            </a:r>
            <a:endParaRPr lang="en-US" sz="2750" dirty="0"/>
          </a:p>
        </p:txBody>
      </p:sp>
      <p:sp>
        <p:nvSpPr>
          <p:cNvPr id="7" name="Text 5"/>
          <p:cNvSpPr/>
          <p:nvPr/>
        </p:nvSpPr>
        <p:spPr>
          <a:xfrm>
            <a:off x="7520821" y="3361730"/>
            <a:ext cx="6468070" cy="519113"/>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The </a:t>
            </a:r>
            <a:r>
              <a:rPr lang="en-US" sz="1250" b="1" dirty="0">
                <a:solidFill>
                  <a:srgbClr val="6E6666"/>
                </a:solidFill>
                <a:latin typeface="Poppins" pitchFamily="34" charset="0"/>
                <a:ea typeface="Poppins" pitchFamily="34" charset="-122"/>
                <a:cs typeface="Poppins" pitchFamily="34" charset="-120"/>
              </a:rPr>
              <a:t>European Social Fund (ESF)</a:t>
            </a:r>
            <a:r>
              <a:rPr lang="en-US" sz="1250" dirty="0">
                <a:solidFill>
                  <a:srgbClr val="6E6666"/>
                </a:solidFill>
                <a:latin typeface="Poppins" pitchFamily="34" charset="0"/>
                <a:ea typeface="Poppins" pitchFamily="34" charset="-122"/>
                <a:cs typeface="Poppins" pitchFamily="34" charset="-120"/>
              </a:rPr>
              <a:t> and </a:t>
            </a:r>
            <a:r>
              <a:rPr lang="en-US" sz="1250" i="1" dirty="0">
                <a:solidFill>
                  <a:srgbClr val="6E6666"/>
                </a:solidFill>
                <a:latin typeface="Poppins" pitchFamily="34" charset="0"/>
                <a:ea typeface="Poppins" pitchFamily="34" charset="-122"/>
                <a:cs typeface="Poppins" pitchFamily="34" charset="-120"/>
              </a:rPr>
              <a:t>National Youth Guarantee</a:t>
            </a:r>
            <a:r>
              <a:rPr lang="en-US" sz="1250" dirty="0">
                <a:solidFill>
                  <a:srgbClr val="6E6666"/>
                </a:solidFill>
                <a:latin typeface="Poppins" pitchFamily="34" charset="0"/>
                <a:ea typeface="Poppins" pitchFamily="34" charset="-122"/>
                <a:cs typeface="Poppins" pitchFamily="34" charset="-120"/>
              </a:rPr>
              <a:t> frameworks provide crucial structural support for training and youth employment initiatives.</a:t>
            </a:r>
            <a:endParaRPr lang="en-US" sz="1250" dirty="0"/>
          </a:p>
        </p:txBody>
      </p:sp>
      <p:sp>
        <p:nvSpPr>
          <p:cNvPr id="8" name="Text 6"/>
          <p:cNvSpPr/>
          <p:nvPr/>
        </p:nvSpPr>
        <p:spPr>
          <a:xfrm>
            <a:off x="7520821" y="4026813"/>
            <a:ext cx="6468070" cy="778669"/>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Molise harnesses these resources through carefully designed operational programmes that align European priorities with regional needs, maximising available funding whilst ensuring local policy coherence.</a:t>
            </a:r>
            <a:endParaRPr lang="en-US" sz="1250" dirty="0"/>
          </a:p>
        </p:txBody>
      </p:sp>
      <p:sp>
        <p:nvSpPr>
          <p:cNvPr id="9" name="Shape 7"/>
          <p:cNvSpPr/>
          <p:nvPr/>
        </p:nvSpPr>
        <p:spPr>
          <a:xfrm>
            <a:off x="649129" y="5653088"/>
            <a:ext cx="13332143" cy="948928"/>
          </a:xfrm>
          <a:prstGeom prst="roundRect">
            <a:avLst>
              <a:gd name="adj" fmla="val 25656"/>
            </a:avLst>
          </a:prstGeom>
          <a:solidFill>
            <a:srgbClr val="E2CFD4"/>
          </a:solidFill>
          <a:ln/>
        </p:spPr>
      </p:sp>
      <p:pic>
        <p:nvPicPr>
          <p:cNvPr id="10" name="Image 0" descr="preencoded.png"/>
          <p:cNvPicPr>
            <a:picLocks noChangeAspect="1"/>
          </p:cNvPicPr>
          <p:nvPr/>
        </p:nvPicPr>
        <p:blipFill>
          <a:blip r:embed="rId3"/>
          <a:stretch>
            <a:fillRect/>
          </a:stretch>
        </p:blipFill>
        <p:spPr>
          <a:xfrm>
            <a:off x="811411" y="5896689"/>
            <a:ext cx="202763" cy="162282"/>
          </a:xfrm>
          <a:prstGeom prst="rect">
            <a:avLst/>
          </a:prstGeom>
        </p:spPr>
      </p:pic>
      <p:sp>
        <p:nvSpPr>
          <p:cNvPr id="11" name="Text 8"/>
          <p:cNvSpPr/>
          <p:nvPr/>
        </p:nvSpPr>
        <p:spPr>
          <a:xfrm>
            <a:off x="1176457" y="5855851"/>
            <a:ext cx="12642533" cy="519113"/>
          </a:xfrm>
          <a:prstGeom prst="rect">
            <a:avLst/>
          </a:prstGeom>
          <a:noFill/>
          <a:ln/>
        </p:spPr>
        <p:txBody>
          <a:bodyPr wrap="square" lIns="0" tIns="0" rIns="0" bIns="0" rtlCol="0" anchor="t"/>
          <a:lstStyle/>
          <a:p>
            <a:pPr marL="0" indent="0" algn="l">
              <a:lnSpc>
                <a:spcPts val="2000"/>
              </a:lnSpc>
              <a:buNone/>
            </a:pPr>
            <a:r>
              <a:rPr lang="en-US" sz="1250" b="1" dirty="0">
                <a:solidFill>
                  <a:srgbClr val="000000"/>
                </a:solidFill>
                <a:latin typeface="Poppins" pitchFamily="34" charset="0"/>
                <a:ea typeface="Poppins" pitchFamily="34" charset="-122"/>
                <a:cs typeface="Poppins" pitchFamily="34" charset="-120"/>
              </a:rPr>
              <a:t>Critical Funding Streams:</a:t>
            </a:r>
            <a:r>
              <a:rPr lang="en-US" sz="1250" dirty="0">
                <a:solidFill>
                  <a:srgbClr val="000000"/>
                </a:solidFill>
                <a:latin typeface="Poppins" pitchFamily="34" charset="0"/>
                <a:ea typeface="Poppins" pitchFamily="34" charset="-122"/>
                <a:cs typeface="Poppins" pitchFamily="34" charset="-120"/>
              </a:rPr>
              <a:t> PNRR Recovery and Resilience Plan, European Social Fund, National Youth Guarantee, and regional operational programmes work in concert to support comprehensive unemployment interventions</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45557" y="443865"/>
            <a:ext cx="9645848" cy="725091"/>
          </a:xfrm>
          <a:prstGeom prst="rect">
            <a:avLst/>
          </a:prstGeom>
          <a:noFill/>
          <a:ln/>
        </p:spPr>
        <p:txBody>
          <a:bodyPr wrap="none" lIns="0" tIns="0" rIns="0" bIns="0" rtlCol="0" anchor="t"/>
          <a:lstStyle/>
          <a:p>
            <a:pPr marL="0" indent="0" algn="l">
              <a:lnSpc>
                <a:spcPts val="5700"/>
              </a:lnSpc>
              <a:buNone/>
            </a:pPr>
            <a:r>
              <a:rPr lang="en-US" sz="4550" dirty="0">
                <a:solidFill>
                  <a:srgbClr val="787878"/>
                </a:solidFill>
                <a:latin typeface="Baskervville" pitchFamily="34" charset="0"/>
                <a:ea typeface="Baskervville" pitchFamily="34" charset="-122"/>
                <a:cs typeface="Baskervville" pitchFamily="34" charset="-120"/>
              </a:rPr>
              <a:t>An Integrated Multi-Layered Strategy</a:t>
            </a:r>
            <a:endParaRPr lang="en-US" sz="4550" dirty="0"/>
          </a:p>
        </p:txBody>
      </p:sp>
      <p:sp>
        <p:nvSpPr>
          <p:cNvPr id="3" name="Text 1"/>
          <p:cNvSpPr/>
          <p:nvPr/>
        </p:nvSpPr>
        <p:spPr>
          <a:xfrm>
            <a:off x="645557" y="1491734"/>
            <a:ext cx="13339286" cy="774740"/>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Molise's approach demonstrates that addressing unemployment in peripheral regions requires sophisticated coordination across multiple policy domains, institutional levels, and stakeholder groups. Success depends on integrating active labour market services with skills development, entrepreneurship support, and robust governance structures.</a:t>
            </a:r>
            <a:endParaRPr lang="en-US" sz="1250" dirty="0"/>
          </a:p>
        </p:txBody>
      </p:sp>
      <p:sp>
        <p:nvSpPr>
          <p:cNvPr id="4" name="Text 2"/>
          <p:cNvSpPr/>
          <p:nvPr/>
        </p:nvSpPr>
        <p:spPr>
          <a:xfrm>
            <a:off x="808673" y="3066693"/>
            <a:ext cx="3930134" cy="362545"/>
          </a:xfrm>
          <a:prstGeom prst="rect">
            <a:avLst/>
          </a:prstGeom>
          <a:noFill/>
          <a:ln/>
        </p:spPr>
        <p:txBody>
          <a:bodyPr wrap="none" lIns="0" tIns="0" rIns="0" bIns="0" rtlCol="0" anchor="t"/>
          <a:lstStyle/>
          <a:p>
            <a:pPr marL="0" indent="0" algn="r">
              <a:lnSpc>
                <a:spcPts val="2850"/>
              </a:lnSpc>
              <a:buNone/>
            </a:pPr>
            <a:r>
              <a:rPr lang="en-US" sz="2250" dirty="0">
                <a:solidFill>
                  <a:srgbClr val="6E6666"/>
                </a:solidFill>
                <a:latin typeface="Baskervville" pitchFamily="34" charset="0"/>
                <a:ea typeface="Baskervville" pitchFamily="34" charset="-122"/>
                <a:cs typeface="Baskervville" pitchFamily="34" charset="-120"/>
              </a:rPr>
              <a:t>Active Labour Market Services</a:t>
            </a:r>
            <a:endParaRPr lang="en-US" sz="2250" dirty="0"/>
          </a:p>
        </p:txBody>
      </p:sp>
      <p:sp>
        <p:nvSpPr>
          <p:cNvPr id="5" name="Text 3"/>
          <p:cNvSpPr/>
          <p:nvPr/>
        </p:nvSpPr>
        <p:spPr>
          <a:xfrm>
            <a:off x="645557" y="3526036"/>
            <a:ext cx="4093250" cy="516493"/>
          </a:xfrm>
          <a:prstGeom prst="rect">
            <a:avLst/>
          </a:prstGeom>
          <a:noFill/>
          <a:ln/>
        </p:spPr>
        <p:txBody>
          <a:bodyPr wrap="square" lIns="0" tIns="0" rIns="0" bIns="0" rtlCol="0" anchor="t"/>
          <a:lstStyle/>
          <a:p>
            <a:pPr marL="0" indent="0" algn="r">
              <a:lnSpc>
                <a:spcPts val="2000"/>
              </a:lnSpc>
              <a:buNone/>
            </a:pPr>
            <a:r>
              <a:rPr lang="en-US" sz="1250" dirty="0">
                <a:solidFill>
                  <a:srgbClr val="6E6666"/>
                </a:solidFill>
                <a:latin typeface="Poppins" pitchFamily="34" charset="0"/>
                <a:ea typeface="Poppins" pitchFamily="34" charset="-122"/>
                <a:cs typeface="Poppins" pitchFamily="34" charset="-120"/>
              </a:rPr>
              <a:t>Personalised placement and comprehensive job search support</a:t>
            </a:r>
            <a:endParaRPr lang="en-US" sz="1250" dirty="0"/>
          </a:p>
        </p:txBody>
      </p:sp>
      <p:pic>
        <p:nvPicPr>
          <p:cNvPr id="6" name="Image 0" descr="preencoded.png"/>
          <p:cNvPicPr>
            <a:picLocks noChangeAspect="1"/>
          </p:cNvPicPr>
          <p:nvPr/>
        </p:nvPicPr>
        <p:blipFill>
          <a:blip r:embed="rId3"/>
          <a:stretch>
            <a:fillRect/>
          </a:stretch>
        </p:blipFill>
        <p:spPr>
          <a:xfrm>
            <a:off x="4980861" y="2448044"/>
            <a:ext cx="4668679" cy="4668679"/>
          </a:xfrm>
          <a:prstGeom prst="rect">
            <a:avLst/>
          </a:prstGeom>
        </p:spPr>
      </p:pic>
      <p:pic>
        <p:nvPicPr>
          <p:cNvPr id="7"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872341" y="3701117"/>
            <a:ext cx="241459" cy="241459"/>
          </a:xfrm>
          <a:prstGeom prst="rect">
            <a:avLst/>
          </a:prstGeom>
        </p:spPr>
      </p:pic>
      <p:sp>
        <p:nvSpPr>
          <p:cNvPr id="8" name="Text 4"/>
          <p:cNvSpPr/>
          <p:nvPr/>
        </p:nvSpPr>
        <p:spPr>
          <a:xfrm>
            <a:off x="9891593" y="2743557"/>
            <a:ext cx="2900243" cy="362545"/>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Training &amp; Skills</a:t>
            </a:r>
            <a:endParaRPr lang="en-US" sz="2250" dirty="0"/>
          </a:p>
        </p:txBody>
      </p:sp>
      <p:sp>
        <p:nvSpPr>
          <p:cNvPr id="9" name="Text 5"/>
          <p:cNvSpPr/>
          <p:nvPr/>
        </p:nvSpPr>
        <p:spPr>
          <a:xfrm>
            <a:off x="9891593" y="3202900"/>
            <a:ext cx="4093250" cy="258247"/>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VET systems and labour market intelligence</a:t>
            </a:r>
            <a:endParaRPr lang="en-US" sz="1250" dirty="0"/>
          </a:p>
        </p:txBody>
      </p:sp>
      <p:pic>
        <p:nvPicPr>
          <p:cNvPr id="10" name="Image 2" descr="preencoded.png"/>
          <p:cNvPicPr>
            <a:picLocks noChangeAspect="1"/>
          </p:cNvPicPr>
          <p:nvPr/>
        </p:nvPicPr>
        <p:blipFill>
          <a:blip r:embed="rId6"/>
          <a:stretch>
            <a:fillRect/>
          </a:stretch>
        </p:blipFill>
        <p:spPr>
          <a:xfrm>
            <a:off x="4980861" y="2448044"/>
            <a:ext cx="4668679" cy="4668679"/>
          </a:xfrm>
          <a:prstGeom prst="rect">
            <a:avLst/>
          </a:prstGeom>
        </p:spPr>
      </p:pic>
      <p:pic>
        <p:nvPicPr>
          <p:cNvPr id="11"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7699355" y="3107472"/>
            <a:ext cx="241459" cy="241459"/>
          </a:xfrm>
          <a:prstGeom prst="rect">
            <a:avLst/>
          </a:prstGeom>
        </p:spPr>
      </p:pic>
      <p:sp>
        <p:nvSpPr>
          <p:cNvPr id="12" name="Text 6"/>
          <p:cNvSpPr/>
          <p:nvPr/>
        </p:nvSpPr>
        <p:spPr>
          <a:xfrm>
            <a:off x="9972318" y="4294346"/>
            <a:ext cx="2900243" cy="362545"/>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Entrepreneurship</a:t>
            </a:r>
            <a:endParaRPr lang="en-US" sz="2250" dirty="0"/>
          </a:p>
        </p:txBody>
      </p:sp>
      <p:sp>
        <p:nvSpPr>
          <p:cNvPr id="13" name="Text 7"/>
          <p:cNvSpPr/>
          <p:nvPr/>
        </p:nvSpPr>
        <p:spPr>
          <a:xfrm>
            <a:off x="9972318" y="4753689"/>
            <a:ext cx="4012525" cy="516493"/>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Financial incentives and business creation schemes</a:t>
            </a:r>
            <a:endParaRPr lang="en-US" sz="1250" dirty="0"/>
          </a:p>
        </p:txBody>
      </p:sp>
      <p:pic>
        <p:nvPicPr>
          <p:cNvPr id="14" name="Image 4" descr="preencoded.png"/>
          <p:cNvPicPr>
            <a:picLocks noChangeAspect="1"/>
          </p:cNvPicPr>
          <p:nvPr/>
        </p:nvPicPr>
        <p:blipFill>
          <a:blip r:embed="rId8"/>
          <a:stretch>
            <a:fillRect/>
          </a:stretch>
        </p:blipFill>
        <p:spPr>
          <a:xfrm>
            <a:off x="4980861" y="2448044"/>
            <a:ext cx="4668679" cy="4668679"/>
          </a:xfrm>
          <a:prstGeom prst="rect">
            <a:avLst/>
          </a:prstGeom>
        </p:spPr>
      </p:pic>
      <p:pic>
        <p:nvPicPr>
          <p:cNvPr id="15" name="Image 5" descr="preencoded.png"/>
          <p:cNvPicPr>
            <a:picLocks noChangeAspect="1"/>
          </p:cNvPicPr>
          <p:nvPr/>
        </p:nvPicPr>
        <p:blipFill>
          <a:blip r:embed="rId4">
            <a:extLst>
              <a:ext uri="{96DAC541-7B7A-43D3-8B79-37D633B846F1}">
                <asvg:svgBlip xmlns:asvg="http://schemas.microsoft.com/office/drawing/2016/SVG/main" xmlns="" r:embed="rId9"/>
              </a:ext>
            </a:extLst>
          </a:blip>
          <a:stretch>
            <a:fillRect/>
          </a:stretch>
        </p:blipFill>
        <p:spPr>
          <a:xfrm>
            <a:off x="8828425" y="4661595"/>
            <a:ext cx="241459" cy="241459"/>
          </a:xfrm>
          <a:prstGeom prst="rect">
            <a:avLst/>
          </a:prstGeom>
        </p:spPr>
      </p:pic>
      <p:sp>
        <p:nvSpPr>
          <p:cNvPr id="16" name="Text 8"/>
          <p:cNvSpPr/>
          <p:nvPr/>
        </p:nvSpPr>
        <p:spPr>
          <a:xfrm>
            <a:off x="9891593" y="6103501"/>
            <a:ext cx="2900243" cy="362545"/>
          </a:xfrm>
          <a:prstGeom prst="rect">
            <a:avLst/>
          </a:prstGeom>
          <a:noFill/>
          <a:ln/>
        </p:spPr>
        <p:txBody>
          <a:bodyPr wrap="none" lIns="0" tIns="0" rIns="0" bIns="0" rtlCol="0" anchor="t"/>
          <a:lstStyle/>
          <a:p>
            <a:pPr marL="0" indent="0" algn="l">
              <a:lnSpc>
                <a:spcPts val="2850"/>
              </a:lnSpc>
              <a:buNone/>
            </a:pPr>
            <a:r>
              <a:rPr lang="en-US" sz="2250" dirty="0">
                <a:solidFill>
                  <a:srgbClr val="6E6666"/>
                </a:solidFill>
                <a:latin typeface="Baskervville" pitchFamily="34" charset="0"/>
                <a:ea typeface="Baskervville" pitchFamily="34" charset="-122"/>
                <a:cs typeface="Baskervville" pitchFamily="34" charset="-120"/>
              </a:rPr>
              <a:t>Institutional Capacity</a:t>
            </a:r>
            <a:endParaRPr lang="en-US" sz="2250" dirty="0"/>
          </a:p>
        </p:txBody>
      </p:sp>
      <p:sp>
        <p:nvSpPr>
          <p:cNvPr id="17" name="Text 9"/>
          <p:cNvSpPr/>
          <p:nvPr/>
        </p:nvSpPr>
        <p:spPr>
          <a:xfrm>
            <a:off x="9891593" y="6562844"/>
            <a:ext cx="4093250" cy="258247"/>
          </a:xfrm>
          <a:prstGeom prst="rect">
            <a:avLst/>
          </a:prstGeom>
          <a:noFill/>
          <a:ln/>
        </p:spPr>
        <p:txBody>
          <a:bodyPr wrap="non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Enhanced coordination and service delivery</a:t>
            </a:r>
            <a:endParaRPr lang="en-US" sz="1250" dirty="0"/>
          </a:p>
        </p:txBody>
      </p:sp>
      <p:pic>
        <p:nvPicPr>
          <p:cNvPr id="18" name="Image 6" descr="preencoded.png"/>
          <p:cNvPicPr>
            <a:picLocks noChangeAspect="1"/>
          </p:cNvPicPr>
          <p:nvPr/>
        </p:nvPicPr>
        <p:blipFill>
          <a:blip r:embed="rId10"/>
          <a:stretch>
            <a:fillRect/>
          </a:stretch>
        </p:blipFill>
        <p:spPr>
          <a:xfrm>
            <a:off x="4980861" y="2448044"/>
            <a:ext cx="4668679" cy="4668679"/>
          </a:xfrm>
          <a:prstGeom prst="rect">
            <a:avLst/>
          </a:prstGeom>
        </p:spPr>
      </p:pic>
      <p:pic>
        <p:nvPicPr>
          <p:cNvPr id="19" name="Image 7" descr="preencoded.png"/>
          <p:cNvPicPr>
            <a:picLocks noChangeAspect="1"/>
          </p:cNvPicPr>
          <p:nvPr/>
        </p:nvPicPr>
        <p:blipFill>
          <a:blip r:embed="rId4">
            <a:extLst>
              <a:ext uri="{96DAC541-7B7A-43D3-8B79-37D633B846F1}">
                <asvg:svgBlip xmlns:asvg="http://schemas.microsoft.com/office/drawing/2016/SVG/main" xmlns="" r:embed="rId12"/>
              </a:ext>
            </a:extLst>
          </a:blip>
          <a:stretch>
            <a:fillRect/>
          </a:stretch>
        </p:blipFill>
        <p:spPr>
          <a:xfrm>
            <a:off x="7699355" y="6215598"/>
            <a:ext cx="241459" cy="241459"/>
          </a:xfrm>
          <a:prstGeom prst="rect">
            <a:avLst/>
          </a:prstGeom>
        </p:spPr>
      </p:pic>
      <p:sp>
        <p:nvSpPr>
          <p:cNvPr id="20" name="Text 10"/>
          <p:cNvSpPr/>
          <p:nvPr/>
        </p:nvSpPr>
        <p:spPr>
          <a:xfrm>
            <a:off x="1838563" y="5651183"/>
            <a:ext cx="2900243" cy="362545"/>
          </a:xfrm>
          <a:prstGeom prst="rect">
            <a:avLst/>
          </a:prstGeom>
          <a:noFill/>
          <a:ln/>
        </p:spPr>
        <p:txBody>
          <a:bodyPr wrap="none" lIns="0" tIns="0" rIns="0" bIns="0" rtlCol="0" anchor="t"/>
          <a:lstStyle/>
          <a:p>
            <a:pPr marL="0" indent="0" algn="r">
              <a:lnSpc>
                <a:spcPts val="2850"/>
              </a:lnSpc>
              <a:buNone/>
            </a:pPr>
            <a:r>
              <a:rPr lang="en-US" sz="2250" dirty="0">
                <a:solidFill>
                  <a:srgbClr val="6E6666"/>
                </a:solidFill>
                <a:latin typeface="Baskervville" pitchFamily="34" charset="0"/>
                <a:ea typeface="Baskervville" pitchFamily="34" charset="-122"/>
                <a:cs typeface="Baskervville" pitchFamily="34" charset="-120"/>
              </a:rPr>
              <a:t>Community Initiatives</a:t>
            </a:r>
            <a:endParaRPr lang="en-US" sz="2250" dirty="0"/>
          </a:p>
        </p:txBody>
      </p:sp>
      <p:sp>
        <p:nvSpPr>
          <p:cNvPr id="21" name="Text 11"/>
          <p:cNvSpPr/>
          <p:nvPr/>
        </p:nvSpPr>
        <p:spPr>
          <a:xfrm>
            <a:off x="645557" y="6110526"/>
            <a:ext cx="4093250" cy="258247"/>
          </a:xfrm>
          <a:prstGeom prst="rect">
            <a:avLst/>
          </a:prstGeom>
          <a:noFill/>
          <a:ln/>
        </p:spPr>
        <p:txBody>
          <a:bodyPr wrap="none" lIns="0" tIns="0" rIns="0" bIns="0" rtlCol="0" anchor="t"/>
          <a:lstStyle/>
          <a:p>
            <a:pPr marL="0" indent="0" algn="r">
              <a:lnSpc>
                <a:spcPts val="2000"/>
              </a:lnSpc>
              <a:buNone/>
            </a:pPr>
            <a:r>
              <a:rPr lang="en-US" sz="1250" dirty="0">
                <a:solidFill>
                  <a:srgbClr val="6E6666"/>
                </a:solidFill>
                <a:latin typeface="Poppins" pitchFamily="34" charset="0"/>
                <a:ea typeface="Poppins" pitchFamily="34" charset="-122"/>
                <a:cs typeface="Poppins" pitchFamily="34" charset="-120"/>
              </a:rPr>
              <a:t>Complementary grassroots support networks</a:t>
            </a:r>
            <a:endParaRPr lang="en-US" sz="1250" dirty="0"/>
          </a:p>
        </p:txBody>
      </p:sp>
      <p:pic>
        <p:nvPicPr>
          <p:cNvPr id="22" name="Image 8" descr="preencoded.png"/>
          <p:cNvPicPr>
            <a:picLocks noChangeAspect="1"/>
          </p:cNvPicPr>
          <p:nvPr/>
        </p:nvPicPr>
        <p:blipFill>
          <a:blip r:embed="rId13"/>
          <a:stretch>
            <a:fillRect/>
          </a:stretch>
        </p:blipFill>
        <p:spPr>
          <a:xfrm>
            <a:off x="4980861" y="2448044"/>
            <a:ext cx="4668679" cy="4668679"/>
          </a:xfrm>
          <a:prstGeom prst="rect">
            <a:avLst/>
          </a:prstGeom>
        </p:spPr>
      </p:pic>
      <p:pic>
        <p:nvPicPr>
          <p:cNvPr id="23" name="Image 9" descr="preencoded.png"/>
          <p:cNvPicPr>
            <a:picLocks noChangeAspect="1"/>
          </p:cNvPicPr>
          <p:nvPr/>
        </p:nvPicPr>
        <p:blipFill>
          <a:blip r:embed="rId4">
            <a:extLst>
              <a:ext uri="{96DAC541-7B7A-43D3-8B79-37D633B846F1}">
                <asvg:svgBlip xmlns:asvg="http://schemas.microsoft.com/office/drawing/2016/SVG/main" xmlns="" r:embed="rId15"/>
              </a:ext>
            </a:extLst>
          </a:blip>
          <a:stretch>
            <a:fillRect/>
          </a:stretch>
        </p:blipFill>
        <p:spPr>
          <a:xfrm>
            <a:off x="5872341" y="5621953"/>
            <a:ext cx="241459" cy="241459"/>
          </a:xfrm>
          <a:prstGeom prst="rect">
            <a:avLst/>
          </a:prstGeom>
        </p:spPr>
      </p:pic>
      <p:sp>
        <p:nvSpPr>
          <p:cNvPr id="24" name="Text 12"/>
          <p:cNvSpPr/>
          <p:nvPr/>
        </p:nvSpPr>
        <p:spPr>
          <a:xfrm>
            <a:off x="645557" y="7298293"/>
            <a:ext cx="13339286" cy="516493"/>
          </a:xfrm>
          <a:prstGeom prst="rect">
            <a:avLst/>
          </a:prstGeom>
          <a:noFill/>
          <a:ln/>
        </p:spPr>
        <p:txBody>
          <a:bodyPr wrap="square" lIns="0" tIns="0" rIns="0" bIns="0" rtlCol="0" anchor="t"/>
          <a:lstStyle/>
          <a:p>
            <a:pPr marL="0" indent="0" algn="l">
              <a:lnSpc>
                <a:spcPts val="2000"/>
              </a:lnSpc>
              <a:buNone/>
            </a:pPr>
            <a:r>
              <a:rPr lang="en-US" sz="1250" dirty="0">
                <a:solidFill>
                  <a:srgbClr val="6E6666"/>
                </a:solidFill>
                <a:latin typeface="Poppins" pitchFamily="34" charset="0"/>
                <a:ea typeface="Poppins" pitchFamily="34" charset="-122"/>
                <a:cs typeface="Poppins" pitchFamily="34" charset="-120"/>
              </a:rPr>
              <a:t>This comprehensive framework positions Molise to address both immediate unemployment challenges and longer-term structural economic transformation, creating sustainable pathways to employment that strengthen regional resilience and prosperity.</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1172</Words>
  <Application>Microsoft Office PowerPoint</Application>
  <PresentationFormat>Particularizare</PresentationFormat>
  <Paragraphs>108</Paragraphs>
  <Slides>10</Slides>
  <Notes>10</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10</vt:i4>
      </vt:variant>
    </vt:vector>
  </HeadingPairs>
  <TitlesOfParts>
    <vt:vector size="17" baseType="lpstr">
      <vt:lpstr>Calibri</vt:lpstr>
      <vt:lpstr>Baskervville Light</vt:lpstr>
      <vt:lpstr>Times New Roman</vt:lpstr>
      <vt:lpstr>Baskervville</vt:lpstr>
      <vt:lpstr>Arial</vt:lpstr>
      <vt:lpstr>Poppins</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subject/>
  <dc:creator>Expert</dc:creator>
  <cp:lastModifiedBy>Expert</cp:lastModifiedBy>
  <cp:revision>3</cp:revision>
  <dcterms:created xsi:type="dcterms:W3CDTF">2025-12-29T14:59:50Z</dcterms:created>
  <dcterms:modified xsi:type="dcterms:W3CDTF">2025-12-29T15:01:50Z</dcterms:modified>
</cp:coreProperties>
</file>