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4" r:id="rId9"/>
    <p:sldId id="265" r:id="rId10"/>
  </p:sldIdLst>
  <p:sldSz cx="14630400" cy="8229600"/>
  <p:notesSz cx="8229600" cy="14630400"/>
  <p:embeddedFontLst>
    <p:embeddedFont>
      <p:font typeface="Calibri" panose="020F0502020204030204" pitchFamily="34" charset="0"/>
      <p:regular r:id="rId12"/>
      <p:bold r:id="rId13"/>
      <p:italic r:id="rId14"/>
      <p:boldItalic r:id="rId15"/>
    </p:embeddedFont>
    <p:embeddedFont>
      <p:font typeface="Arimo" panose="020B0604020202020204" charset="0"/>
      <p:regular r:id="rId16"/>
    </p:embeddedFont>
    <p:embeddedFont>
      <p:font typeface="Outfit Extra Bold" panose="020B0604020202020204" charset="0"/>
      <p:regular r:id="rId17"/>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154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file:///C:\Users\ISJ_INFO\Downloads\PHOTO-2024-07-22-12-58-56.jp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9-6.svg"/><Relationship Id="rId12" Type="http://schemas.openxmlformats.org/officeDocument/2006/relationships/image" Target="../media/image-9-12.sv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9-3.svg"/><Relationship Id="rId15" Type="http://schemas.openxmlformats.org/officeDocument/2006/relationships/image" Target="../media/image-9-15.sv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9-9.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028355"/>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231971"/>
                </a:solidFill>
                <a:latin typeface="Outfit Extra Bold" pitchFamily="34" charset="0"/>
                <a:ea typeface="Outfit Extra Bold" pitchFamily="34" charset="-122"/>
                <a:cs typeface="Outfit Extra Bold" pitchFamily="34" charset="-120"/>
              </a:rPr>
              <a:t>Combating Unemployment in Athlone, Ireland</a:t>
            </a:r>
            <a:endParaRPr lang="en-US" sz="3900" dirty="0"/>
          </a:p>
        </p:txBody>
      </p:sp>
      <p:sp>
        <p:nvSpPr>
          <p:cNvPr id="4" name="Text 1"/>
          <p:cNvSpPr/>
          <p:nvPr/>
        </p:nvSpPr>
        <p:spPr>
          <a:xfrm>
            <a:off x="6280190" y="456616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A multi-level governance framework combining national labour market policies, regional development strategies, and local activation measures</a:t>
            </a:r>
            <a:endParaRPr lang="en-US" sz="1550" dirty="0"/>
          </a:p>
        </p:txBody>
      </p:sp>
      <p:sp>
        <p:nvSpPr>
          <p:cNvPr id="5" name="Rectangle 1"/>
          <p:cNvSpPr>
            <a:spLocks noChangeArrowheads="1"/>
          </p:cNvSpPr>
          <p:nvPr/>
        </p:nvSpPr>
        <p:spPr bwMode="auto">
          <a:xfrm>
            <a:off x="8012172" y="618247"/>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65901" y="108817"/>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38110" y="95585"/>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969407"/>
            <a:ext cx="10684312" cy="620078"/>
          </a:xfrm>
          <a:prstGeom prst="rect">
            <a:avLst/>
          </a:prstGeom>
          <a:noFill/>
          <a:ln/>
        </p:spPr>
        <p:txBody>
          <a:bodyPr wrap="none" lIns="0" tIns="0" rIns="0" bIns="0" rtlCol="0" anchor="t"/>
          <a:lstStyle/>
          <a:p>
            <a:pPr marL="0" indent="0" algn="l">
              <a:lnSpc>
                <a:spcPts val="4850"/>
              </a:lnSpc>
              <a:buNone/>
            </a:pPr>
            <a:r>
              <a:rPr lang="en-US" sz="3900" b="1" dirty="0">
                <a:solidFill>
                  <a:srgbClr val="231971"/>
                </a:solidFill>
                <a:latin typeface="Outfit Extra Bold" pitchFamily="34" charset="0"/>
                <a:ea typeface="Outfit Extra Bold" pitchFamily="34" charset="-122"/>
                <a:cs typeface="Outfit Extra Bold" pitchFamily="34" charset="-120"/>
              </a:rPr>
              <a:t>Understanding Athlone's Employment Context</a:t>
            </a:r>
            <a:endParaRPr lang="en-US" sz="3900" dirty="0"/>
          </a:p>
        </p:txBody>
      </p:sp>
      <p:sp>
        <p:nvSpPr>
          <p:cNvPr id="3" name="Text 1"/>
          <p:cNvSpPr/>
          <p:nvPr/>
        </p:nvSpPr>
        <p:spPr>
          <a:xfrm>
            <a:off x="793790" y="2065734"/>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Athlone, strategically positioned in the Irish Midlands, serves as a regional growth centre under Ireland's spatial planning strategy. The town's unemployment response reflects Ireland's social-investment model of employment policy, emphasising both economic efficiency and social cohesion.</a:t>
            </a:r>
            <a:endParaRPr lang="en-US" sz="1550" dirty="0"/>
          </a:p>
        </p:txBody>
      </p:sp>
      <p:sp>
        <p:nvSpPr>
          <p:cNvPr id="4" name="Text 2"/>
          <p:cNvSpPr/>
          <p:nvPr/>
        </p:nvSpPr>
        <p:spPr>
          <a:xfrm>
            <a:off x="793790" y="351448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This multi-layered approach combines national frameworks with localised interventions, addressing both immediate job placement needs and long-term structural challenges. The model prioritises employability enhancement, skills adaptation, and local economic capacity building.</a:t>
            </a:r>
            <a:endParaRPr lang="en-US" sz="1550" dirty="0"/>
          </a:p>
        </p:txBody>
      </p:sp>
      <p:sp>
        <p:nvSpPr>
          <p:cNvPr id="5" name="Text 3"/>
          <p:cNvSpPr/>
          <p:nvPr/>
        </p:nvSpPr>
        <p:spPr>
          <a:xfrm>
            <a:off x="793790" y="4963239"/>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Ireland's comparatively low unemployment rates demonstrate the effectiveness of this integrated system, which Athlone exemplifies through coordinated action across multiple policy domains.</a:t>
            </a:r>
            <a:endParaRPr lang="en-US" sz="1550" dirty="0"/>
          </a:p>
        </p:txBody>
      </p:sp>
      <p:pic>
        <p:nvPicPr>
          <p:cNvPr id="6" name="Image 0" descr="preencoded.png"/>
          <p:cNvPicPr>
            <a:picLocks noChangeAspect="1"/>
          </p:cNvPicPr>
          <p:nvPr/>
        </p:nvPicPr>
        <p:blipFill>
          <a:blip r:embed="rId3"/>
          <a:stretch>
            <a:fillRect/>
          </a:stretch>
        </p:blipFill>
        <p:spPr>
          <a:xfrm>
            <a:off x="8917543" y="2110383"/>
            <a:ext cx="4926568" cy="49265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394234"/>
            <a:ext cx="8340566" cy="620078"/>
          </a:xfrm>
          <a:prstGeom prst="rect">
            <a:avLst/>
          </a:prstGeom>
          <a:noFill/>
          <a:ln/>
        </p:spPr>
        <p:txBody>
          <a:bodyPr wrap="none" lIns="0" tIns="0" rIns="0" bIns="0" rtlCol="0" anchor="t"/>
          <a:lstStyle/>
          <a:p>
            <a:pPr marL="0" indent="0" algn="l">
              <a:lnSpc>
                <a:spcPts val="4850"/>
              </a:lnSpc>
              <a:buNone/>
            </a:pPr>
            <a:r>
              <a:rPr lang="en-US" sz="3900" b="1" dirty="0">
                <a:solidFill>
                  <a:srgbClr val="231971"/>
                </a:solidFill>
                <a:latin typeface="Outfit Extra Bold" pitchFamily="34" charset="0"/>
                <a:ea typeface="Outfit Extra Bold" pitchFamily="34" charset="-122"/>
                <a:cs typeface="Outfit Extra Bold" pitchFamily="34" charset="-120"/>
              </a:rPr>
              <a:t>Multi-Level Governance Framework</a:t>
            </a:r>
            <a:endParaRPr lang="en-US" sz="3900" dirty="0"/>
          </a:p>
        </p:txBody>
      </p:sp>
      <p:sp>
        <p:nvSpPr>
          <p:cNvPr id="4" name="Shape 1"/>
          <p:cNvSpPr/>
          <p:nvPr/>
        </p:nvSpPr>
        <p:spPr>
          <a:xfrm>
            <a:off x="793790" y="4311968"/>
            <a:ext cx="4215289" cy="3004304"/>
          </a:xfrm>
          <a:prstGeom prst="roundRect">
            <a:avLst>
              <a:gd name="adj" fmla="val 2775"/>
            </a:avLst>
          </a:prstGeom>
          <a:solidFill>
            <a:srgbClr val="E9E6FA"/>
          </a:solidFill>
          <a:ln w="7620">
            <a:solidFill>
              <a:srgbClr val="BDB8DF"/>
            </a:solidFill>
            <a:prstDash val="solid"/>
          </a:ln>
        </p:spPr>
      </p:sp>
      <p:sp>
        <p:nvSpPr>
          <p:cNvPr id="5" name="Text 2"/>
          <p:cNvSpPr/>
          <p:nvPr/>
        </p:nvSpPr>
        <p:spPr>
          <a:xfrm>
            <a:off x="999768" y="451794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National Level</a:t>
            </a:r>
            <a:endParaRPr lang="en-US" sz="1950" dirty="0"/>
          </a:p>
        </p:txBody>
      </p:sp>
      <p:sp>
        <p:nvSpPr>
          <p:cNvPr id="6" name="Text 3"/>
          <p:cNvSpPr/>
          <p:nvPr/>
        </p:nvSpPr>
        <p:spPr>
          <a:xfrm>
            <a:off x="999768" y="4947166"/>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Labour market policies coordinated through Department of Social Protection</a:t>
            </a:r>
            <a:endParaRPr lang="en-US" sz="1550" dirty="0"/>
          </a:p>
        </p:txBody>
      </p:sp>
      <p:sp>
        <p:nvSpPr>
          <p:cNvPr id="7" name="Text 4"/>
          <p:cNvSpPr/>
          <p:nvPr/>
        </p:nvSpPr>
        <p:spPr>
          <a:xfrm>
            <a:off x="999768" y="5701308"/>
            <a:ext cx="380333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Activation paradigm emphasising conditional welfare</a:t>
            </a:r>
            <a:endParaRPr lang="en-US" sz="1550" dirty="0"/>
          </a:p>
        </p:txBody>
      </p:sp>
      <p:sp>
        <p:nvSpPr>
          <p:cNvPr id="8" name="Text 5"/>
          <p:cNvSpPr/>
          <p:nvPr/>
        </p:nvSpPr>
        <p:spPr>
          <a:xfrm>
            <a:off x="999768" y="6405801"/>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Rapid labour market reintegration</a:t>
            </a:r>
            <a:endParaRPr lang="en-US" sz="1550" dirty="0"/>
          </a:p>
        </p:txBody>
      </p:sp>
      <p:sp>
        <p:nvSpPr>
          <p:cNvPr id="9" name="Text 6"/>
          <p:cNvSpPr/>
          <p:nvPr/>
        </p:nvSpPr>
        <p:spPr>
          <a:xfrm>
            <a:off x="999768" y="6792754"/>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National policy frameworks</a:t>
            </a:r>
            <a:endParaRPr lang="en-US" sz="1550" dirty="0"/>
          </a:p>
        </p:txBody>
      </p:sp>
      <p:sp>
        <p:nvSpPr>
          <p:cNvPr id="10" name="Shape 7"/>
          <p:cNvSpPr/>
          <p:nvPr/>
        </p:nvSpPr>
        <p:spPr>
          <a:xfrm>
            <a:off x="5207437" y="4311968"/>
            <a:ext cx="4215408" cy="3004304"/>
          </a:xfrm>
          <a:prstGeom prst="roundRect">
            <a:avLst>
              <a:gd name="adj" fmla="val 2775"/>
            </a:avLst>
          </a:prstGeom>
          <a:solidFill>
            <a:srgbClr val="E9E6FA"/>
          </a:solidFill>
          <a:ln w="7620">
            <a:solidFill>
              <a:srgbClr val="BDB8DF"/>
            </a:solidFill>
            <a:prstDash val="solid"/>
          </a:ln>
        </p:spPr>
      </p:sp>
      <p:sp>
        <p:nvSpPr>
          <p:cNvPr id="11" name="Text 8"/>
          <p:cNvSpPr/>
          <p:nvPr/>
        </p:nvSpPr>
        <p:spPr>
          <a:xfrm>
            <a:off x="5413415" y="451794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Regional Level</a:t>
            </a:r>
            <a:endParaRPr lang="en-US" sz="1950" dirty="0"/>
          </a:p>
        </p:txBody>
      </p:sp>
      <p:sp>
        <p:nvSpPr>
          <p:cNvPr id="12" name="Text 9"/>
          <p:cNvSpPr/>
          <p:nvPr/>
        </p:nvSpPr>
        <p:spPr>
          <a:xfrm>
            <a:off x="5413415" y="4947166"/>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Spatial planning and infrastructure investment strategies</a:t>
            </a:r>
            <a:endParaRPr lang="en-US" sz="1550" dirty="0"/>
          </a:p>
        </p:txBody>
      </p:sp>
      <p:sp>
        <p:nvSpPr>
          <p:cNvPr id="13" name="Text 10"/>
          <p:cNvSpPr/>
          <p:nvPr/>
        </p:nvSpPr>
        <p:spPr>
          <a:xfrm>
            <a:off x="5413415" y="5701308"/>
            <a:ext cx="380345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Regional growth centre designation</a:t>
            </a:r>
            <a:endParaRPr lang="en-US" sz="1550" dirty="0"/>
          </a:p>
        </p:txBody>
      </p:sp>
      <p:sp>
        <p:nvSpPr>
          <p:cNvPr id="14" name="Text 11"/>
          <p:cNvSpPr/>
          <p:nvPr/>
        </p:nvSpPr>
        <p:spPr>
          <a:xfrm>
            <a:off x="5413415" y="6088261"/>
            <a:ext cx="380345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Infrastructure development</a:t>
            </a:r>
            <a:endParaRPr lang="en-US" sz="1550" dirty="0"/>
          </a:p>
        </p:txBody>
      </p:sp>
      <p:sp>
        <p:nvSpPr>
          <p:cNvPr id="15" name="Text 12"/>
          <p:cNvSpPr/>
          <p:nvPr/>
        </p:nvSpPr>
        <p:spPr>
          <a:xfrm>
            <a:off x="5413415" y="6475214"/>
            <a:ext cx="380345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Decentralisation policies</a:t>
            </a:r>
            <a:endParaRPr lang="en-US" sz="1550" dirty="0"/>
          </a:p>
        </p:txBody>
      </p:sp>
      <p:sp>
        <p:nvSpPr>
          <p:cNvPr id="16" name="Shape 13"/>
          <p:cNvSpPr/>
          <p:nvPr/>
        </p:nvSpPr>
        <p:spPr>
          <a:xfrm>
            <a:off x="9621203" y="4311968"/>
            <a:ext cx="4215289" cy="3004304"/>
          </a:xfrm>
          <a:prstGeom prst="roundRect">
            <a:avLst>
              <a:gd name="adj" fmla="val 2775"/>
            </a:avLst>
          </a:prstGeom>
          <a:solidFill>
            <a:srgbClr val="E9E6FA"/>
          </a:solidFill>
          <a:ln w="7620">
            <a:solidFill>
              <a:srgbClr val="BDB8DF"/>
            </a:solidFill>
            <a:prstDash val="solid"/>
          </a:ln>
        </p:spPr>
      </p:sp>
      <p:sp>
        <p:nvSpPr>
          <p:cNvPr id="17" name="Text 14"/>
          <p:cNvSpPr/>
          <p:nvPr/>
        </p:nvSpPr>
        <p:spPr>
          <a:xfrm>
            <a:off x="9827181" y="451794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Local Level</a:t>
            </a:r>
            <a:endParaRPr lang="en-US" sz="1950" dirty="0"/>
          </a:p>
        </p:txBody>
      </p:sp>
      <p:sp>
        <p:nvSpPr>
          <p:cNvPr id="18" name="Text 15"/>
          <p:cNvSpPr/>
          <p:nvPr/>
        </p:nvSpPr>
        <p:spPr>
          <a:xfrm>
            <a:off x="9827181" y="4947166"/>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Community-based activation and enterprise support</a:t>
            </a:r>
            <a:endParaRPr lang="en-US" sz="1550" dirty="0"/>
          </a:p>
        </p:txBody>
      </p:sp>
      <p:sp>
        <p:nvSpPr>
          <p:cNvPr id="19" name="Text 16"/>
          <p:cNvSpPr/>
          <p:nvPr/>
        </p:nvSpPr>
        <p:spPr>
          <a:xfrm>
            <a:off x="9827181" y="5701308"/>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Intreo office coordination</a:t>
            </a:r>
            <a:endParaRPr lang="en-US" sz="1550" dirty="0"/>
          </a:p>
        </p:txBody>
      </p:sp>
      <p:sp>
        <p:nvSpPr>
          <p:cNvPr id="20" name="Text 17"/>
          <p:cNvSpPr/>
          <p:nvPr/>
        </p:nvSpPr>
        <p:spPr>
          <a:xfrm>
            <a:off x="9827181" y="6088261"/>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Local Enterprise Office services</a:t>
            </a:r>
            <a:endParaRPr lang="en-US" sz="1550" dirty="0"/>
          </a:p>
        </p:txBody>
      </p:sp>
      <p:sp>
        <p:nvSpPr>
          <p:cNvPr id="21" name="Text 18"/>
          <p:cNvSpPr/>
          <p:nvPr/>
        </p:nvSpPr>
        <p:spPr>
          <a:xfrm>
            <a:off x="9827181" y="6475214"/>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A2742"/>
                </a:solidFill>
                <a:latin typeface="Arimo" pitchFamily="34" charset="0"/>
                <a:ea typeface="Arimo" pitchFamily="34" charset="-122"/>
                <a:cs typeface="Arimo" pitchFamily="34" charset="-120"/>
              </a:rPr>
              <a:t>Targeted social inclusion programmes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9727" y="727710"/>
            <a:ext cx="5799653" cy="523280"/>
          </a:xfrm>
          <a:prstGeom prst="rect">
            <a:avLst/>
          </a:prstGeom>
          <a:noFill/>
          <a:ln/>
        </p:spPr>
        <p:txBody>
          <a:bodyPr wrap="none" lIns="0" tIns="0" rIns="0" bIns="0" rtlCol="0" anchor="t"/>
          <a:lstStyle/>
          <a:p>
            <a:pPr marL="0" indent="0" algn="l">
              <a:lnSpc>
                <a:spcPts val="4100"/>
              </a:lnSpc>
              <a:buNone/>
            </a:pPr>
            <a:r>
              <a:rPr lang="en-US" sz="3250" b="1" dirty="0">
                <a:solidFill>
                  <a:srgbClr val="231971"/>
                </a:solidFill>
                <a:latin typeface="Outfit Extra Bold" pitchFamily="34" charset="0"/>
                <a:ea typeface="Outfit Extra Bold" pitchFamily="34" charset="-122"/>
                <a:cs typeface="Outfit Extra Bold" pitchFamily="34" charset="-120"/>
              </a:rPr>
              <a:t>Active Labour Market Policies</a:t>
            </a:r>
            <a:endParaRPr lang="en-US" sz="3250" dirty="0"/>
          </a:p>
        </p:txBody>
      </p:sp>
      <p:sp>
        <p:nvSpPr>
          <p:cNvPr id="3" name="Text 1"/>
          <p:cNvSpPr/>
          <p:nvPr/>
        </p:nvSpPr>
        <p:spPr>
          <a:xfrm>
            <a:off x="669727" y="1669494"/>
            <a:ext cx="2511504" cy="313849"/>
          </a:xfrm>
          <a:prstGeom prst="rect">
            <a:avLst/>
          </a:prstGeom>
          <a:noFill/>
          <a:ln/>
        </p:spPr>
        <p:txBody>
          <a:bodyPr wrap="none" lIns="0" tIns="0" rIns="0" bIns="0" rtlCol="0" anchor="t"/>
          <a:lstStyle/>
          <a:p>
            <a:pPr marL="0" indent="0" algn="l">
              <a:lnSpc>
                <a:spcPts val="2450"/>
              </a:lnSpc>
              <a:buNone/>
            </a:pPr>
            <a:r>
              <a:rPr lang="en-US" sz="1950" b="1" dirty="0">
                <a:solidFill>
                  <a:srgbClr val="231971"/>
                </a:solidFill>
                <a:latin typeface="Outfit Extra Bold" pitchFamily="34" charset="0"/>
                <a:ea typeface="Outfit Extra Bold" pitchFamily="34" charset="-122"/>
                <a:cs typeface="Outfit Extra Bold" pitchFamily="34" charset="-120"/>
              </a:rPr>
              <a:t>The Intreo Model</a:t>
            </a:r>
            <a:endParaRPr lang="en-US" sz="1950" dirty="0"/>
          </a:p>
        </p:txBody>
      </p:sp>
      <p:sp>
        <p:nvSpPr>
          <p:cNvPr id="4" name="Text 2"/>
          <p:cNvSpPr/>
          <p:nvPr/>
        </p:nvSpPr>
        <p:spPr>
          <a:xfrm>
            <a:off x="669727" y="2150745"/>
            <a:ext cx="5756315" cy="1338858"/>
          </a:xfrm>
          <a:prstGeom prst="rect">
            <a:avLst/>
          </a:prstGeom>
          <a:noFill/>
          <a:ln/>
        </p:spPr>
        <p:txBody>
          <a:bodyPr wrap="squar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Intreo offices serve as the cornerstone of Ireland's activation system, providing integrated employment and income support services. This one-stop-shop approach reflects the activation paradigm analysed by OECD scholars such as Martin (2015) and Irish labour economists including Nolan and Callan.</a:t>
            </a:r>
            <a:endParaRPr lang="en-US" sz="1300" dirty="0"/>
          </a:p>
        </p:txBody>
      </p:sp>
      <p:sp>
        <p:nvSpPr>
          <p:cNvPr id="5" name="Text 3"/>
          <p:cNvSpPr/>
          <p:nvPr/>
        </p:nvSpPr>
        <p:spPr>
          <a:xfrm>
            <a:off x="669727" y="3640217"/>
            <a:ext cx="5756315" cy="803315"/>
          </a:xfrm>
          <a:prstGeom prst="rect">
            <a:avLst/>
          </a:prstGeom>
          <a:noFill/>
          <a:ln/>
        </p:spPr>
        <p:txBody>
          <a:bodyPr wrap="squar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The model emphasises mandatory activation linked to income supports, ensuring that unemployment benefits are contingent upon active job-seeking behaviour and participation in employability programmes.</a:t>
            </a:r>
            <a:endParaRPr lang="en-US" sz="1300" dirty="0"/>
          </a:p>
        </p:txBody>
      </p:sp>
      <p:sp>
        <p:nvSpPr>
          <p:cNvPr id="6" name="Text 4"/>
          <p:cNvSpPr/>
          <p:nvPr/>
        </p:nvSpPr>
        <p:spPr>
          <a:xfrm>
            <a:off x="6842046" y="1690449"/>
            <a:ext cx="167402" cy="209193"/>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Outfit Light" pitchFamily="34" charset="0"/>
                <a:ea typeface="Outfit Light" pitchFamily="34" charset="-122"/>
                <a:cs typeface="Outfit Light" pitchFamily="34" charset="-120"/>
              </a:rPr>
              <a:t>01</a:t>
            </a:r>
            <a:endParaRPr lang="en-US" sz="1300" dirty="0"/>
          </a:p>
        </p:txBody>
      </p:sp>
      <p:sp>
        <p:nvSpPr>
          <p:cNvPr id="7" name="Shape 5"/>
          <p:cNvSpPr/>
          <p:nvPr/>
        </p:nvSpPr>
        <p:spPr>
          <a:xfrm>
            <a:off x="6842046" y="1952030"/>
            <a:ext cx="7126248" cy="22860"/>
          </a:xfrm>
          <a:prstGeom prst="rect">
            <a:avLst/>
          </a:prstGeom>
          <a:solidFill>
            <a:srgbClr val="5E4CE6"/>
          </a:solidFill>
          <a:ln/>
        </p:spPr>
      </p:sp>
      <p:sp>
        <p:nvSpPr>
          <p:cNvPr id="8" name="Text 6"/>
          <p:cNvSpPr/>
          <p:nvPr/>
        </p:nvSpPr>
        <p:spPr>
          <a:xfrm>
            <a:off x="6842046" y="2081451"/>
            <a:ext cx="3226713" cy="261580"/>
          </a:xfrm>
          <a:prstGeom prst="rect">
            <a:avLst/>
          </a:prstGeom>
          <a:noFill/>
          <a:ln/>
        </p:spPr>
        <p:txBody>
          <a:bodyPr wrap="none" lIns="0" tIns="0" rIns="0" bIns="0" rtlCol="0" anchor="t"/>
          <a:lstStyle/>
          <a:p>
            <a:pPr marL="0" indent="0" algn="l">
              <a:lnSpc>
                <a:spcPts val="2050"/>
              </a:lnSpc>
              <a:buNone/>
            </a:pPr>
            <a:r>
              <a:rPr lang="en-US" sz="1600" b="1" dirty="0">
                <a:solidFill>
                  <a:srgbClr val="2A2742"/>
                </a:solidFill>
                <a:latin typeface="Outfit Extra Bold" pitchFamily="34" charset="0"/>
                <a:ea typeface="Outfit Extra Bold" pitchFamily="34" charset="-122"/>
                <a:cs typeface="Outfit Extra Bold" pitchFamily="34" charset="-120"/>
              </a:rPr>
              <a:t>Individualised Case Management</a:t>
            </a:r>
            <a:endParaRPr lang="en-US" sz="1600" dirty="0"/>
          </a:p>
        </p:txBody>
      </p:sp>
      <p:sp>
        <p:nvSpPr>
          <p:cNvPr id="9" name="Text 7"/>
          <p:cNvSpPr/>
          <p:nvPr/>
        </p:nvSpPr>
        <p:spPr>
          <a:xfrm>
            <a:off x="6842046" y="2510433"/>
            <a:ext cx="7126248" cy="267772"/>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Tailored support based on jobseeker profile, skills assessment, and labour market opportunities</a:t>
            </a:r>
            <a:endParaRPr lang="en-US" sz="1300" dirty="0"/>
          </a:p>
        </p:txBody>
      </p:sp>
      <p:sp>
        <p:nvSpPr>
          <p:cNvPr id="10" name="Text 8"/>
          <p:cNvSpPr/>
          <p:nvPr/>
        </p:nvSpPr>
        <p:spPr>
          <a:xfrm>
            <a:off x="6842046" y="3071098"/>
            <a:ext cx="167402" cy="209193"/>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Outfit Light" pitchFamily="34" charset="0"/>
                <a:ea typeface="Outfit Light" pitchFamily="34" charset="-122"/>
                <a:cs typeface="Outfit Light" pitchFamily="34" charset="-120"/>
              </a:rPr>
              <a:t>02</a:t>
            </a:r>
            <a:endParaRPr lang="en-US" sz="1300" dirty="0"/>
          </a:p>
        </p:txBody>
      </p:sp>
      <p:sp>
        <p:nvSpPr>
          <p:cNvPr id="11" name="Shape 9"/>
          <p:cNvSpPr/>
          <p:nvPr/>
        </p:nvSpPr>
        <p:spPr>
          <a:xfrm>
            <a:off x="6842046" y="3332678"/>
            <a:ext cx="7126248" cy="22860"/>
          </a:xfrm>
          <a:prstGeom prst="rect">
            <a:avLst/>
          </a:prstGeom>
          <a:solidFill>
            <a:srgbClr val="5E4CE6"/>
          </a:solidFill>
          <a:ln/>
        </p:spPr>
      </p:sp>
      <p:sp>
        <p:nvSpPr>
          <p:cNvPr id="12" name="Text 10"/>
          <p:cNvSpPr/>
          <p:nvPr/>
        </p:nvSpPr>
        <p:spPr>
          <a:xfrm>
            <a:off x="6842046" y="3462099"/>
            <a:ext cx="2244328" cy="261580"/>
          </a:xfrm>
          <a:prstGeom prst="rect">
            <a:avLst/>
          </a:prstGeom>
          <a:noFill/>
          <a:ln/>
        </p:spPr>
        <p:txBody>
          <a:bodyPr wrap="none" lIns="0" tIns="0" rIns="0" bIns="0" rtlCol="0" anchor="t"/>
          <a:lstStyle/>
          <a:p>
            <a:pPr marL="0" indent="0" algn="l">
              <a:lnSpc>
                <a:spcPts val="2050"/>
              </a:lnSpc>
              <a:buNone/>
            </a:pPr>
            <a:r>
              <a:rPr lang="en-US" sz="1600" b="1" dirty="0">
                <a:solidFill>
                  <a:srgbClr val="2A2742"/>
                </a:solidFill>
                <a:latin typeface="Outfit Extra Bold" pitchFamily="34" charset="0"/>
                <a:ea typeface="Outfit Extra Bold" pitchFamily="34" charset="-122"/>
                <a:cs typeface="Outfit Extra Bold" pitchFamily="34" charset="-120"/>
              </a:rPr>
              <a:t>Job-Matching Services</a:t>
            </a:r>
            <a:endParaRPr lang="en-US" sz="1600" dirty="0"/>
          </a:p>
        </p:txBody>
      </p:sp>
      <p:sp>
        <p:nvSpPr>
          <p:cNvPr id="13" name="Text 11"/>
          <p:cNvSpPr/>
          <p:nvPr/>
        </p:nvSpPr>
        <p:spPr>
          <a:xfrm>
            <a:off x="6842046" y="3891082"/>
            <a:ext cx="7126248" cy="535543"/>
          </a:xfrm>
          <a:prstGeom prst="rect">
            <a:avLst/>
          </a:prstGeom>
          <a:noFill/>
          <a:ln/>
        </p:spPr>
        <p:txBody>
          <a:bodyPr wrap="squar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Connecting unemployed persons with suitable vacancies through employer engagement and placement services</a:t>
            </a:r>
            <a:endParaRPr lang="en-US" sz="1300" dirty="0"/>
          </a:p>
        </p:txBody>
      </p:sp>
      <p:sp>
        <p:nvSpPr>
          <p:cNvPr id="14" name="Text 12"/>
          <p:cNvSpPr/>
          <p:nvPr/>
        </p:nvSpPr>
        <p:spPr>
          <a:xfrm>
            <a:off x="6842046" y="4719518"/>
            <a:ext cx="167402" cy="209193"/>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Outfit Light" pitchFamily="34" charset="0"/>
                <a:ea typeface="Outfit Light" pitchFamily="34" charset="-122"/>
                <a:cs typeface="Outfit Light" pitchFamily="34" charset="-120"/>
              </a:rPr>
              <a:t>03</a:t>
            </a:r>
            <a:endParaRPr lang="en-US" sz="1300" dirty="0"/>
          </a:p>
        </p:txBody>
      </p:sp>
      <p:sp>
        <p:nvSpPr>
          <p:cNvPr id="15" name="Shape 13"/>
          <p:cNvSpPr/>
          <p:nvPr/>
        </p:nvSpPr>
        <p:spPr>
          <a:xfrm>
            <a:off x="6842046" y="4981099"/>
            <a:ext cx="7126248" cy="22860"/>
          </a:xfrm>
          <a:prstGeom prst="rect">
            <a:avLst/>
          </a:prstGeom>
          <a:solidFill>
            <a:srgbClr val="5E4CE6"/>
          </a:solidFill>
          <a:ln/>
        </p:spPr>
      </p:sp>
      <p:sp>
        <p:nvSpPr>
          <p:cNvPr id="16" name="Text 14"/>
          <p:cNvSpPr/>
          <p:nvPr/>
        </p:nvSpPr>
        <p:spPr>
          <a:xfrm>
            <a:off x="6842046" y="5110520"/>
            <a:ext cx="3540800" cy="261580"/>
          </a:xfrm>
          <a:prstGeom prst="rect">
            <a:avLst/>
          </a:prstGeom>
          <a:noFill/>
          <a:ln/>
        </p:spPr>
        <p:txBody>
          <a:bodyPr wrap="none" lIns="0" tIns="0" rIns="0" bIns="0" rtlCol="0" anchor="t"/>
          <a:lstStyle/>
          <a:p>
            <a:pPr marL="0" indent="0" algn="l">
              <a:lnSpc>
                <a:spcPts val="2050"/>
              </a:lnSpc>
              <a:buNone/>
            </a:pPr>
            <a:r>
              <a:rPr lang="en-US" sz="1600" b="1" dirty="0">
                <a:solidFill>
                  <a:srgbClr val="2A2742"/>
                </a:solidFill>
                <a:latin typeface="Outfit Extra Bold" pitchFamily="34" charset="0"/>
                <a:ea typeface="Outfit Extra Bold" pitchFamily="34" charset="-122"/>
                <a:cs typeface="Outfit Extra Bold" pitchFamily="34" charset="-120"/>
              </a:rPr>
              <a:t>Mandatory Activation Requirements</a:t>
            </a:r>
            <a:endParaRPr lang="en-US" sz="1600" dirty="0"/>
          </a:p>
        </p:txBody>
      </p:sp>
      <p:sp>
        <p:nvSpPr>
          <p:cNvPr id="17" name="Text 15"/>
          <p:cNvSpPr/>
          <p:nvPr/>
        </p:nvSpPr>
        <p:spPr>
          <a:xfrm>
            <a:off x="6842046" y="5539502"/>
            <a:ext cx="7126248" cy="267772"/>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Conditional welfare requiring participation in training, job search activities, or work experience</a:t>
            </a:r>
            <a:endParaRPr lang="en-US" sz="1300" dirty="0"/>
          </a:p>
        </p:txBody>
      </p:sp>
      <p:sp>
        <p:nvSpPr>
          <p:cNvPr id="18" name="Text 16"/>
          <p:cNvSpPr/>
          <p:nvPr/>
        </p:nvSpPr>
        <p:spPr>
          <a:xfrm>
            <a:off x="6842046" y="6100167"/>
            <a:ext cx="167402" cy="209193"/>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Outfit Light" pitchFamily="34" charset="0"/>
                <a:ea typeface="Outfit Light" pitchFamily="34" charset="-122"/>
                <a:cs typeface="Outfit Light" pitchFamily="34" charset="-120"/>
              </a:rPr>
              <a:t>04</a:t>
            </a:r>
            <a:endParaRPr lang="en-US" sz="1300" dirty="0"/>
          </a:p>
        </p:txBody>
      </p:sp>
      <p:sp>
        <p:nvSpPr>
          <p:cNvPr id="19" name="Shape 17"/>
          <p:cNvSpPr/>
          <p:nvPr/>
        </p:nvSpPr>
        <p:spPr>
          <a:xfrm>
            <a:off x="6842046" y="6361748"/>
            <a:ext cx="7126248" cy="22860"/>
          </a:xfrm>
          <a:prstGeom prst="rect">
            <a:avLst/>
          </a:prstGeom>
          <a:solidFill>
            <a:srgbClr val="5E4CE6"/>
          </a:solidFill>
          <a:ln/>
        </p:spPr>
      </p:sp>
      <p:sp>
        <p:nvSpPr>
          <p:cNvPr id="20" name="Text 18"/>
          <p:cNvSpPr/>
          <p:nvPr/>
        </p:nvSpPr>
        <p:spPr>
          <a:xfrm>
            <a:off x="6842046" y="6491168"/>
            <a:ext cx="2843213" cy="261580"/>
          </a:xfrm>
          <a:prstGeom prst="rect">
            <a:avLst/>
          </a:prstGeom>
          <a:noFill/>
          <a:ln/>
        </p:spPr>
        <p:txBody>
          <a:bodyPr wrap="none" lIns="0" tIns="0" rIns="0" bIns="0" rtlCol="0" anchor="t"/>
          <a:lstStyle/>
          <a:p>
            <a:pPr marL="0" indent="0" algn="l">
              <a:lnSpc>
                <a:spcPts val="2050"/>
              </a:lnSpc>
              <a:buNone/>
            </a:pPr>
            <a:r>
              <a:rPr lang="en-US" sz="1600" b="1" dirty="0">
                <a:solidFill>
                  <a:srgbClr val="2A2742"/>
                </a:solidFill>
                <a:latin typeface="Outfit Extra Bold" pitchFamily="34" charset="0"/>
                <a:ea typeface="Outfit Extra Bold" pitchFamily="34" charset="-122"/>
                <a:cs typeface="Outfit Extra Bold" pitchFamily="34" charset="-120"/>
              </a:rPr>
              <a:t>Labour Market Reintegration</a:t>
            </a:r>
            <a:endParaRPr lang="en-US" sz="1600" dirty="0"/>
          </a:p>
        </p:txBody>
      </p:sp>
      <p:sp>
        <p:nvSpPr>
          <p:cNvPr id="21" name="Text 19"/>
          <p:cNvSpPr/>
          <p:nvPr/>
        </p:nvSpPr>
        <p:spPr>
          <a:xfrm>
            <a:off x="6842046" y="6920151"/>
            <a:ext cx="7126248" cy="267772"/>
          </a:xfrm>
          <a:prstGeom prst="rect">
            <a:avLst/>
          </a:prstGeom>
          <a:noFill/>
          <a:ln/>
        </p:spPr>
        <p:txBody>
          <a:bodyPr wrap="non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Rapid transition from unemployment to sustainable employment with ongoing support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316117"/>
            <a:ext cx="9984224" cy="620078"/>
          </a:xfrm>
          <a:prstGeom prst="rect">
            <a:avLst/>
          </a:prstGeom>
          <a:noFill/>
          <a:ln/>
        </p:spPr>
        <p:txBody>
          <a:bodyPr wrap="none" lIns="0" tIns="0" rIns="0" bIns="0" rtlCol="0" anchor="t"/>
          <a:lstStyle/>
          <a:p>
            <a:pPr marL="0" indent="0" algn="l">
              <a:lnSpc>
                <a:spcPts val="4850"/>
              </a:lnSpc>
              <a:buNone/>
            </a:pPr>
            <a:r>
              <a:rPr lang="en-US" sz="3900" b="1" dirty="0">
                <a:solidFill>
                  <a:srgbClr val="231971"/>
                </a:solidFill>
                <a:latin typeface="Outfit Extra Bold" pitchFamily="34" charset="0"/>
                <a:ea typeface="Outfit Extra Bold" pitchFamily="34" charset="-122"/>
                <a:cs typeface="Outfit Extra Bold" pitchFamily="34" charset="-120"/>
              </a:rPr>
              <a:t>Education, Training and Skills Development</a:t>
            </a:r>
            <a:endParaRPr lang="en-US" sz="3900" dirty="0"/>
          </a:p>
        </p:txBody>
      </p:sp>
      <p:sp>
        <p:nvSpPr>
          <p:cNvPr id="3" name="Text 1"/>
          <p:cNvSpPr/>
          <p:nvPr/>
        </p:nvSpPr>
        <p:spPr>
          <a:xfrm>
            <a:off x="793790" y="2333030"/>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Athlone's approach to unemployment reduction places substantial emphasis on human capital development through comprehensive upskilling and reskilling programmes. This strategy echoes human-capital approaches discussed by Becker in the United States and adapted to the Irish context by Barrett.</a:t>
            </a:r>
            <a:endParaRPr lang="en-US" sz="1550" dirty="0"/>
          </a:p>
        </p:txBody>
      </p:sp>
      <p:sp>
        <p:nvSpPr>
          <p:cNvPr id="4" name="Shape 2"/>
          <p:cNvSpPr/>
          <p:nvPr/>
        </p:nvSpPr>
        <p:spPr>
          <a:xfrm>
            <a:off x="793790" y="3508891"/>
            <a:ext cx="4215289" cy="3404592"/>
          </a:xfrm>
          <a:prstGeom prst="roundRect">
            <a:avLst>
              <a:gd name="adj" fmla="val 3223"/>
            </a:avLst>
          </a:prstGeom>
          <a:solidFill>
            <a:srgbClr val="FAFAFA">
              <a:alpha val="95000"/>
            </a:srgbClr>
          </a:solidFill>
          <a:ln w="22860">
            <a:solidFill>
              <a:srgbClr val="BDB8DF"/>
            </a:solidFill>
            <a:prstDash val="solid"/>
          </a:ln>
        </p:spPr>
      </p:sp>
      <p:sp>
        <p:nvSpPr>
          <p:cNvPr id="5" name="Shape 3"/>
          <p:cNvSpPr/>
          <p:nvPr/>
        </p:nvSpPr>
        <p:spPr>
          <a:xfrm>
            <a:off x="770930" y="3508891"/>
            <a:ext cx="91440" cy="3404592"/>
          </a:xfrm>
          <a:prstGeom prst="roundRect">
            <a:avLst>
              <a:gd name="adj" fmla="val 91163"/>
            </a:avLst>
          </a:prstGeom>
          <a:solidFill>
            <a:srgbClr val="5E4CE6"/>
          </a:solidFill>
          <a:ln/>
        </p:spPr>
      </p:sp>
      <p:sp>
        <p:nvSpPr>
          <p:cNvPr id="6" name="Text 4"/>
          <p:cNvSpPr/>
          <p:nvPr/>
        </p:nvSpPr>
        <p:spPr>
          <a:xfrm>
            <a:off x="1083588" y="3730109"/>
            <a:ext cx="353758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Education and Training Boards</a:t>
            </a:r>
            <a:endParaRPr lang="en-US" sz="1950" dirty="0"/>
          </a:p>
        </p:txBody>
      </p:sp>
      <p:sp>
        <p:nvSpPr>
          <p:cNvPr id="7" name="Text 5"/>
          <p:cNvSpPr/>
          <p:nvPr/>
        </p:nvSpPr>
        <p:spPr>
          <a:xfrm>
            <a:off x="1083588" y="4159329"/>
            <a:ext cx="3704273" cy="2222778"/>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ETBs deliver further education and vocational training aligned with Midlands economic needs, focusing on sectors with strong labour demand including manufacturing, logistics, healthcare, and ICT. Programmes range from basic skills to advanced technical qualifications.</a:t>
            </a:r>
            <a:endParaRPr lang="en-US" sz="1550" dirty="0"/>
          </a:p>
        </p:txBody>
      </p:sp>
      <p:sp>
        <p:nvSpPr>
          <p:cNvPr id="8" name="Shape 6"/>
          <p:cNvSpPr/>
          <p:nvPr/>
        </p:nvSpPr>
        <p:spPr>
          <a:xfrm>
            <a:off x="5207437" y="3508891"/>
            <a:ext cx="4215408" cy="3404592"/>
          </a:xfrm>
          <a:prstGeom prst="roundRect">
            <a:avLst>
              <a:gd name="adj" fmla="val 3223"/>
            </a:avLst>
          </a:prstGeom>
          <a:solidFill>
            <a:srgbClr val="FAFAFA">
              <a:alpha val="95000"/>
            </a:srgbClr>
          </a:solidFill>
          <a:ln w="22860">
            <a:solidFill>
              <a:srgbClr val="BDB8DF"/>
            </a:solidFill>
            <a:prstDash val="solid"/>
          </a:ln>
        </p:spPr>
      </p:sp>
      <p:sp>
        <p:nvSpPr>
          <p:cNvPr id="9" name="Shape 7"/>
          <p:cNvSpPr/>
          <p:nvPr/>
        </p:nvSpPr>
        <p:spPr>
          <a:xfrm>
            <a:off x="5184577" y="3508891"/>
            <a:ext cx="91440" cy="3404592"/>
          </a:xfrm>
          <a:prstGeom prst="roundRect">
            <a:avLst>
              <a:gd name="adj" fmla="val 91163"/>
            </a:avLst>
          </a:prstGeom>
          <a:solidFill>
            <a:srgbClr val="5E4CE6"/>
          </a:solidFill>
          <a:ln/>
        </p:spPr>
      </p:sp>
      <p:sp>
        <p:nvSpPr>
          <p:cNvPr id="10" name="Text 8"/>
          <p:cNvSpPr/>
          <p:nvPr/>
        </p:nvSpPr>
        <p:spPr>
          <a:xfrm>
            <a:off x="5497235" y="3730109"/>
            <a:ext cx="2847856"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Apprenticeship Schemes</a:t>
            </a:r>
            <a:endParaRPr lang="en-US" sz="1950" dirty="0"/>
          </a:p>
        </p:txBody>
      </p:sp>
      <p:sp>
        <p:nvSpPr>
          <p:cNvPr id="11" name="Text 9"/>
          <p:cNvSpPr/>
          <p:nvPr/>
        </p:nvSpPr>
        <p:spPr>
          <a:xfrm>
            <a:off x="5497235" y="4159329"/>
            <a:ext cx="3704392" cy="2222778"/>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Structured work-based learning combining on-the-job training with classroom instruction. Apprenticeships provide pathways into skilled trades and emerging industries, addressing both youth unemployment and skills gaps in the regional economy.</a:t>
            </a:r>
            <a:endParaRPr lang="en-US" sz="1550" dirty="0"/>
          </a:p>
        </p:txBody>
      </p:sp>
      <p:sp>
        <p:nvSpPr>
          <p:cNvPr id="12" name="Shape 10"/>
          <p:cNvSpPr/>
          <p:nvPr/>
        </p:nvSpPr>
        <p:spPr>
          <a:xfrm>
            <a:off x="9621203" y="3508891"/>
            <a:ext cx="4215289" cy="3404592"/>
          </a:xfrm>
          <a:prstGeom prst="roundRect">
            <a:avLst>
              <a:gd name="adj" fmla="val 3223"/>
            </a:avLst>
          </a:prstGeom>
          <a:solidFill>
            <a:srgbClr val="FAFAFA">
              <a:alpha val="95000"/>
            </a:srgbClr>
          </a:solidFill>
          <a:ln w="22860">
            <a:solidFill>
              <a:srgbClr val="BDB8DF"/>
            </a:solidFill>
            <a:prstDash val="solid"/>
          </a:ln>
        </p:spPr>
      </p:sp>
      <p:sp>
        <p:nvSpPr>
          <p:cNvPr id="13" name="Shape 11"/>
          <p:cNvSpPr/>
          <p:nvPr/>
        </p:nvSpPr>
        <p:spPr>
          <a:xfrm>
            <a:off x="9598343" y="3508891"/>
            <a:ext cx="91440" cy="3404592"/>
          </a:xfrm>
          <a:prstGeom prst="roundRect">
            <a:avLst>
              <a:gd name="adj" fmla="val 91163"/>
            </a:avLst>
          </a:prstGeom>
          <a:solidFill>
            <a:srgbClr val="5E4CE6"/>
          </a:solidFill>
          <a:ln/>
        </p:spPr>
      </p:sp>
      <p:sp>
        <p:nvSpPr>
          <p:cNvPr id="14" name="Text 12"/>
          <p:cNvSpPr/>
          <p:nvPr/>
        </p:nvSpPr>
        <p:spPr>
          <a:xfrm>
            <a:off x="9911001" y="3730109"/>
            <a:ext cx="3704273" cy="620316"/>
          </a:xfrm>
          <a:prstGeom prst="rect">
            <a:avLst/>
          </a:prstGeom>
          <a:noFill/>
          <a:ln/>
        </p:spPr>
        <p:txBody>
          <a:bodyPr wrap="squar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Regional Skills Demand Alignment</a:t>
            </a:r>
            <a:endParaRPr lang="en-US" sz="1950" dirty="0"/>
          </a:p>
        </p:txBody>
      </p:sp>
      <p:sp>
        <p:nvSpPr>
          <p:cNvPr id="15" name="Text 13"/>
          <p:cNvSpPr/>
          <p:nvPr/>
        </p:nvSpPr>
        <p:spPr>
          <a:xfrm>
            <a:off x="9911001" y="4469487"/>
            <a:ext cx="3704273" cy="2222778"/>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Training provision responds to identified skills shortages in the Midlands labour market, ensuring that programme graduates possess competencies sought by local employers. This demand-led approach enhances employment outcomes and reduces skills mismatch.</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2828" y="642461"/>
            <a:ext cx="7136844" cy="564713"/>
          </a:xfrm>
          <a:prstGeom prst="rect">
            <a:avLst/>
          </a:prstGeom>
          <a:noFill/>
          <a:ln/>
        </p:spPr>
        <p:txBody>
          <a:bodyPr wrap="none" lIns="0" tIns="0" rIns="0" bIns="0" rtlCol="0" anchor="t"/>
          <a:lstStyle/>
          <a:p>
            <a:pPr marL="0" indent="0" algn="l">
              <a:lnSpc>
                <a:spcPts val="4400"/>
              </a:lnSpc>
              <a:buNone/>
            </a:pPr>
            <a:r>
              <a:rPr lang="en-US" sz="3550" b="1" dirty="0">
                <a:solidFill>
                  <a:srgbClr val="231971"/>
                </a:solidFill>
                <a:latin typeface="Outfit Extra Bold" pitchFamily="34" charset="0"/>
                <a:ea typeface="Outfit Extra Bold" pitchFamily="34" charset="-122"/>
                <a:cs typeface="Outfit Extra Bold" pitchFamily="34" charset="-120"/>
              </a:rPr>
              <a:t>Local Enterprise and Job Creation</a:t>
            </a:r>
            <a:endParaRPr lang="en-US" sz="3550" dirty="0"/>
          </a:p>
        </p:txBody>
      </p:sp>
      <p:pic>
        <p:nvPicPr>
          <p:cNvPr id="3" name="Image 0" descr="preencoded.png"/>
          <p:cNvPicPr>
            <a:picLocks noChangeAspect="1"/>
          </p:cNvPicPr>
          <p:nvPr/>
        </p:nvPicPr>
        <p:blipFill>
          <a:blip r:embed="rId3"/>
          <a:stretch>
            <a:fillRect/>
          </a:stretch>
        </p:blipFill>
        <p:spPr>
          <a:xfrm>
            <a:off x="722828" y="1681401"/>
            <a:ext cx="6371987" cy="4234101"/>
          </a:xfrm>
          <a:prstGeom prst="rect">
            <a:avLst/>
          </a:prstGeom>
        </p:spPr>
      </p:pic>
      <p:sp>
        <p:nvSpPr>
          <p:cNvPr id="4" name="Text 1"/>
          <p:cNvSpPr/>
          <p:nvPr/>
        </p:nvSpPr>
        <p:spPr>
          <a:xfrm>
            <a:off x="7543205" y="1658779"/>
            <a:ext cx="4253746" cy="338852"/>
          </a:xfrm>
          <a:prstGeom prst="rect">
            <a:avLst/>
          </a:prstGeom>
          <a:noFill/>
          <a:ln/>
        </p:spPr>
        <p:txBody>
          <a:bodyPr wrap="none" lIns="0" tIns="0" rIns="0" bIns="0" rtlCol="0" anchor="t"/>
          <a:lstStyle/>
          <a:p>
            <a:pPr marL="0" indent="0" algn="l">
              <a:lnSpc>
                <a:spcPts val="2650"/>
              </a:lnSpc>
              <a:buNone/>
            </a:pPr>
            <a:r>
              <a:rPr lang="en-US" sz="2100" b="1" dirty="0">
                <a:solidFill>
                  <a:srgbClr val="231971"/>
                </a:solidFill>
                <a:latin typeface="Outfit Extra Bold" pitchFamily="34" charset="0"/>
                <a:ea typeface="Outfit Extra Bold" pitchFamily="34" charset="-122"/>
                <a:cs typeface="Outfit Extra Bold" pitchFamily="34" charset="-120"/>
              </a:rPr>
              <a:t>Enterprise Development Strategy</a:t>
            </a:r>
            <a:endParaRPr lang="en-US" sz="2100" dirty="0"/>
          </a:p>
        </p:txBody>
      </p:sp>
      <p:sp>
        <p:nvSpPr>
          <p:cNvPr id="5" name="Text 2"/>
          <p:cNvSpPr/>
          <p:nvPr/>
        </p:nvSpPr>
        <p:spPr>
          <a:xfrm>
            <a:off x="7543205" y="2178248"/>
            <a:ext cx="6371987" cy="1156335"/>
          </a:xfrm>
          <a:prstGeom prst="rect">
            <a:avLst/>
          </a:prstGeom>
          <a:noFill/>
          <a:ln/>
        </p:spPr>
        <p:txBody>
          <a:bodyPr wrap="square" lIns="0" tIns="0" rIns="0" bIns="0" rtlCol="0" anchor="t"/>
          <a:lstStyle/>
          <a:p>
            <a:pPr marL="0" indent="0" algn="l">
              <a:lnSpc>
                <a:spcPts val="2250"/>
              </a:lnSpc>
              <a:buNone/>
            </a:pPr>
            <a:r>
              <a:rPr lang="en-US" sz="1400" dirty="0">
                <a:solidFill>
                  <a:srgbClr val="2A2742"/>
                </a:solidFill>
                <a:latin typeface="Arimo" pitchFamily="34" charset="0"/>
                <a:ea typeface="Arimo" pitchFamily="34" charset="-122"/>
                <a:cs typeface="Arimo" pitchFamily="34" charset="-120"/>
              </a:rPr>
              <a:t>The Local Enterprise Office Westmeath coordinates enterprise development and SME promotion initiatives that directly combat unemployment through job creation. This endogenous development strategy aligns with regional growth theories articulated by Storper and applied to Irish regions by Breathnach.</a:t>
            </a:r>
            <a:endParaRPr lang="en-US" sz="1400" dirty="0"/>
          </a:p>
        </p:txBody>
      </p:sp>
      <p:sp>
        <p:nvSpPr>
          <p:cNvPr id="6" name="Shape 3"/>
          <p:cNvSpPr/>
          <p:nvPr/>
        </p:nvSpPr>
        <p:spPr>
          <a:xfrm>
            <a:off x="7543205" y="3633788"/>
            <a:ext cx="90249" cy="90249"/>
          </a:xfrm>
          <a:prstGeom prst="roundRect">
            <a:avLst>
              <a:gd name="adj" fmla="val 506598"/>
            </a:avLst>
          </a:prstGeom>
          <a:solidFill>
            <a:srgbClr val="5E4CE6"/>
          </a:solidFill>
          <a:ln/>
        </p:spPr>
      </p:sp>
      <p:sp>
        <p:nvSpPr>
          <p:cNvPr id="7" name="Text 4"/>
          <p:cNvSpPr/>
          <p:nvPr/>
        </p:nvSpPr>
        <p:spPr>
          <a:xfrm>
            <a:off x="7814072" y="3537823"/>
            <a:ext cx="3280291" cy="282297"/>
          </a:xfrm>
          <a:prstGeom prst="rect">
            <a:avLst/>
          </a:prstGeom>
          <a:noFill/>
          <a:ln/>
        </p:spPr>
        <p:txBody>
          <a:bodyPr wrap="none" lIns="0" tIns="0" rIns="0" bIns="0" rtlCol="0" anchor="t"/>
          <a:lstStyle/>
          <a:p>
            <a:pPr marL="0" indent="0" algn="l">
              <a:lnSpc>
                <a:spcPts val="2200"/>
              </a:lnSpc>
              <a:buNone/>
            </a:pPr>
            <a:r>
              <a:rPr lang="en-US" sz="1750" b="1" dirty="0">
                <a:solidFill>
                  <a:srgbClr val="2A2742"/>
                </a:solidFill>
                <a:latin typeface="Outfit Extra Bold" pitchFamily="34" charset="0"/>
                <a:ea typeface="Outfit Extra Bold" pitchFamily="34" charset="-122"/>
                <a:cs typeface="Outfit Extra Bold" pitchFamily="34" charset="-120"/>
              </a:rPr>
              <a:t>Start-up Grants and Mentoring</a:t>
            </a:r>
            <a:endParaRPr lang="en-US" sz="1750" dirty="0"/>
          </a:p>
        </p:txBody>
      </p:sp>
      <p:sp>
        <p:nvSpPr>
          <p:cNvPr id="8" name="Text 5"/>
          <p:cNvSpPr/>
          <p:nvPr/>
        </p:nvSpPr>
        <p:spPr>
          <a:xfrm>
            <a:off x="7814072" y="4000738"/>
            <a:ext cx="6101120" cy="578168"/>
          </a:xfrm>
          <a:prstGeom prst="rect">
            <a:avLst/>
          </a:prstGeom>
          <a:noFill/>
          <a:ln/>
        </p:spPr>
        <p:txBody>
          <a:bodyPr wrap="square" lIns="0" tIns="0" rIns="0" bIns="0" rtlCol="0" anchor="t"/>
          <a:lstStyle/>
          <a:p>
            <a:pPr marL="0" indent="0" algn="l">
              <a:lnSpc>
                <a:spcPts val="2250"/>
              </a:lnSpc>
              <a:buNone/>
            </a:pPr>
            <a:r>
              <a:rPr lang="en-US" sz="1400" dirty="0">
                <a:solidFill>
                  <a:srgbClr val="2A2742"/>
                </a:solidFill>
                <a:latin typeface="Arimo" pitchFamily="34" charset="0"/>
                <a:ea typeface="Arimo" pitchFamily="34" charset="-122"/>
                <a:cs typeface="Arimo" pitchFamily="34" charset="-120"/>
              </a:rPr>
              <a:t>Financial assistance and business advice for unemployed entrepreneurs establishing new enterprises</a:t>
            </a:r>
            <a:endParaRPr lang="en-US" sz="1400" dirty="0"/>
          </a:p>
        </p:txBody>
      </p:sp>
      <p:sp>
        <p:nvSpPr>
          <p:cNvPr id="9" name="Shape 6"/>
          <p:cNvSpPr/>
          <p:nvPr/>
        </p:nvSpPr>
        <p:spPr>
          <a:xfrm>
            <a:off x="7543205" y="5036225"/>
            <a:ext cx="90249" cy="90249"/>
          </a:xfrm>
          <a:prstGeom prst="roundRect">
            <a:avLst>
              <a:gd name="adj" fmla="val 506598"/>
            </a:avLst>
          </a:prstGeom>
          <a:solidFill>
            <a:srgbClr val="5E4CE6"/>
          </a:solidFill>
          <a:ln/>
        </p:spPr>
      </p:sp>
      <p:sp>
        <p:nvSpPr>
          <p:cNvPr id="10" name="Text 7"/>
          <p:cNvSpPr/>
          <p:nvPr/>
        </p:nvSpPr>
        <p:spPr>
          <a:xfrm>
            <a:off x="7814072" y="4940260"/>
            <a:ext cx="2259092" cy="282297"/>
          </a:xfrm>
          <a:prstGeom prst="rect">
            <a:avLst/>
          </a:prstGeom>
          <a:noFill/>
          <a:ln/>
        </p:spPr>
        <p:txBody>
          <a:bodyPr wrap="none" lIns="0" tIns="0" rIns="0" bIns="0" rtlCol="0" anchor="t"/>
          <a:lstStyle/>
          <a:p>
            <a:pPr marL="0" indent="0" algn="l">
              <a:lnSpc>
                <a:spcPts val="2200"/>
              </a:lnSpc>
              <a:buNone/>
            </a:pPr>
            <a:r>
              <a:rPr lang="en-US" sz="1750" b="1" dirty="0">
                <a:solidFill>
                  <a:srgbClr val="2A2742"/>
                </a:solidFill>
                <a:latin typeface="Outfit Extra Bold" pitchFamily="34" charset="0"/>
                <a:ea typeface="Outfit Extra Bold" pitchFamily="34" charset="-122"/>
                <a:cs typeface="Outfit Extra Bold" pitchFamily="34" charset="-120"/>
              </a:rPr>
              <a:t>Business Incubation</a:t>
            </a:r>
            <a:endParaRPr lang="en-US" sz="1750" dirty="0"/>
          </a:p>
        </p:txBody>
      </p:sp>
      <p:sp>
        <p:nvSpPr>
          <p:cNvPr id="11" name="Text 8"/>
          <p:cNvSpPr/>
          <p:nvPr/>
        </p:nvSpPr>
        <p:spPr>
          <a:xfrm>
            <a:off x="7814072" y="5403175"/>
            <a:ext cx="6101120" cy="578168"/>
          </a:xfrm>
          <a:prstGeom prst="rect">
            <a:avLst/>
          </a:prstGeom>
          <a:noFill/>
          <a:ln/>
        </p:spPr>
        <p:txBody>
          <a:bodyPr wrap="square" lIns="0" tIns="0" rIns="0" bIns="0" rtlCol="0" anchor="t"/>
          <a:lstStyle/>
          <a:p>
            <a:pPr marL="0" indent="0" algn="l">
              <a:lnSpc>
                <a:spcPts val="2250"/>
              </a:lnSpc>
              <a:buNone/>
            </a:pPr>
            <a:r>
              <a:rPr lang="en-US" sz="1400" dirty="0">
                <a:solidFill>
                  <a:srgbClr val="2A2742"/>
                </a:solidFill>
                <a:latin typeface="Arimo" pitchFamily="34" charset="0"/>
                <a:ea typeface="Arimo" pitchFamily="34" charset="-122"/>
                <a:cs typeface="Arimo" pitchFamily="34" charset="-120"/>
              </a:rPr>
              <a:t>Innovation supports, workspace, and networking opportunities for early-stage companies</a:t>
            </a:r>
            <a:endParaRPr lang="en-US" sz="1400" dirty="0"/>
          </a:p>
        </p:txBody>
      </p:sp>
      <p:sp>
        <p:nvSpPr>
          <p:cNvPr id="12" name="Shape 9"/>
          <p:cNvSpPr/>
          <p:nvPr/>
        </p:nvSpPr>
        <p:spPr>
          <a:xfrm>
            <a:off x="7543205" y="6438662"/>
            <a:ext cx="90249" cy="90249"/>
          </a:xfrm>
          <a:prstGeom prst="roundRect">
            <a:avLst>
              <a:gd name="adj" fmla="val 506598"/>
            </a:avLst>
          </a:prstGeom>
          <a:solidFill>
            <a:srgbClr val="5E4CE6"/>
          </a:solidFill>
          <a:ln/>
        </p:spPr>
      </p:sp>
      <p:sp>
        <p:nvSpPr>
          <p:cNvPr id="13" name="Text 10"/>
          <p:cNvSpPr/>
          <p:nvPr/>
        </p:nvSpPr>
        <p:spPr>
          <a:xfrm>
            <a:off x="7814072" y="6342698"/>
            <a:ext cx="2377797" cy="282297"/>
          </a:xfrm>
          <a:prstGeom prst="rect">
            <a:avLst/>
          </a:prstGeom>
          <a:noFill/>
          <a:ln/>
        </p:spPr>
        <p:txBody>
          <a:bodyPr wrap="none" lIns="0" tIns="0" rIns="0" bIns="0" rtlCol="0" anchor="t"/>
          <a:lstStyle/>
          <a:p>
            <a:pPr marL="0" indent="0" algn="l">
              <a:lnSpc>
                <a:spcPts val="2200"/>
              </a:lnSpc>
              <a:buNone/>
            </a:pPr>
            <a:r>
              <a:rPr lang="en-US" sz="1750" b="1" dirty="0">
                <a:solidFill>
                  <a:srgbClr val="2A2742"/>
                </a:solidFill>
                <a:latin typeface="Outfit Extra Bold" pitchFamily="34" charset="0"/>
                <a:ea typeface="Outfit Extra Bold" pitchFamily="34" charset="-122"/>
                <a:cs typeface="Outfit Extra Bold" pitchFamily="34" charset="-120"/>
              </a:rPr>
              <a:t>Local Hiring Incentives</a:t>
            </a:r>
            <a:endParaRPr lang="en-US" sz="1750" dirty="0"/>
          </a:p>
        </p:txBody>
      </p:sp>
      <p:sp>
        <p:nvSpPr>
          <p:cNvPr id="14" name="Text 11"/>
          <p:cNvSpPr/>
          <p:nvPr/>
        </p:nvSpPr>
        <p:spPr>
          <a:xfrm>
            <a:off x="7814072" y="6805613"/>
            <a:ext cx="6101120" cy="578168"/>
          </a:xfrm>
          <a:prstGeom prst="rect">
            <a:avLst/>
          </a:prstGeom>
          <a:noFill/>
          <a:ln/>
        </p:spPr>
        <p:txBody>
          <a:bodyPr wrap="square" lIns="0" tIns="0" rIns="0" bIns="0" rtlCol="0" anchor="t"/>
          <a:lstStyle/>
          <a:p>
            <a:pPr marL="0" indent="0" algn="l">
              <a:lnSpc>
                <a:spcPts val="2250"/>
              </a:lnSpc>
              <a:buNone/>
            </a:pPr>
            <a:r>
              <a:rPr lang="en-US" sz="1400" dirty="0">
                <a:solidFill>
                  <a:srgbClr val="2A2742"/>
                </a:solidFill>
                <a:latin typeface="Arimo" pitchFamily="34" charset="0"/>
                <a:ea typeface="Arimo" pitchFamily="34" charset="-122"/>
                <a:cs typeface="Arimo" pitchFamily="34" charset="-120"/>
              </a:rPr>
              <a:t>Programmes encouraging businesses to recruit from the local unemployed population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43125"/>
          </a:xfrm>
          <a:prstGeom prst="rect">
            <a:avLst/>
          </a:prstGeom>
        </p:spPr>
      </p:pic>
      <p:sp>
        <p:nvSpPr>
          <p:cNvPr id="3" name="Text 0"/>
          <p:cNvSpPr/>
          <p:nvPr/>
        </p:nvSpPr>
        <p:spPr>
          <a:xfrm>
            <a:off x="685800" y="2615684"/>
            <a:ext cx="7808357" cy="535781"/>
          </a:xfrm>
          <a:prstGeom prst="rect">
            <a:avLst/>
          </a:prstGeom>
          <a:noFill/>
          <a:ln/>
        </p:spPr>
        <p:txBody>
          <a:bodyPr wrap="none" lIns="0" tIns="0" rIns="0" bIns="0" rtlCol="0" anchor="t"/>
          <a:lstStyle/>
          <a:p>
            <a:pPr marL="0" indent="0" algn="l">
              <a:lnSpc>
                <a:spcPts val="4200"/>
              </a:lnSpc>
              <a:buNone/>
            </a:pPr>
            <a:r>
              <a:rPr lang="en-US" sz="3350" b="1" dirty="0">
                <a:solidFill>
                  <a:srgbClr val="231971"/>
                </a:solidFill>
                <a:latin typeface="Outfit Extra Bold" pitchFamily="34" charset="0"/>
                <a:ea typeface="Outfit Extra Bold" pitchFamily="34" charset="-122"/>
                <a:cs typeface="Outfit Extra Bold" pitchFamily="34" charset="-120"/>
              </a:rPr>
              <a:t>Regional and Spatial Policy Framework</a:t>
            </a:r>
            <a:endParaRPr lang="en-US" sz="3350" dirty="0"/>
          </a:p>
        </p:txBody>
      </p:sp>
      <p:pic>
        <p:nvPicPr>
          <p:cNvPr id="4" name="Image 1" descr="preencoded.png"/>
          <p:cNvPicPr>
            <a:picLocks noChangeAspect="1"/>
          </p:cNvPicPr>
          <p:nvPr/>
        </p:nvPicPr>
        <p:blipFill>
          <a:blip r:embed="rId4"/>
          <a:stretch>
            <a:fillRect/>
          </a:stretch>
        </p:blipFill>
        <p:spPr>
          <a:xfrm>
            <a:off x="685800" y="3408640"/>
            <a:ext cx="6629400" cy="685800"/>
          </a:xfrm>
          <a:prstGeom prst="rect">
            <a:avLst/>
          </a:prstGeom>
        </p:spPr>
      </p:pic>
      <p:sp>
        <p:nvSpPr>
          <p:cNvPr id="5" name="Text 1"/>
          <p:cNvSpPr/>
          <p:nvPr/>
        </p:nvSpPr>
        <p:spPr>
          <a:xfrm>
            <a:off x="857250" y="4265890"/>
            <a:ext cx="3667006" cy="267891"/>
          </a:xfrm>
          <a:prstGeom prst="rect">
            <a:avLst/>
          </a:prstGeom>
          <a:noFill/>
          <a:ln/>
        </p:spPr>
        <p:txBody>
          <a:bodyPr wrap="none" lIns="0" tIns="0" rIns="0" bIns="0" rtlCol="0" anchor="t"/>
          <a:lstStyle/>
          <a:p>
            <a:pPr marL="0" indent="0" algn="l">
              <a:lnSpc>
                <a:spcPts val="2100"/>
              </a:lnSpc>
              <a:buNone/>
            </a:pPr>
            <a:r>
              <a:rPr lang="en-US" sz="1650" b="1" dirty="0">
                <a:solidFill>
                  <a:srgbClr val="2A2742"/>
                </a:solidFill>
                <a:latin typeface="Outfit Extra Bold" pitchFamily="34" charset="0"/>
                <a:ea typeface="Outfit Extra Bold" pitchFamily="34" charset="-122"/>
                <a:cs typeface="Outfit Extra Bold" pitchFamily="34" charset="-120"/>
              </a:rPr>
              <a:t>Regional Growth Centre Designation</a:t>
            </a:r>
            <a:endParaRPr lang="en-US" sz="1650" dirty="0"/>
          </a:p>
        </p:txBody>
      </p:sp>
      <p:sp>
        <p:nvSpPr>
          <p:cNvPr id="6" name="Text 2"/>
          <p:cNvSpPr/>
          <p:nvPr/>
        </p:nvSpPr>
        <p:spPr>
          <a:xfrm>
            <a:off x="857250" y="4636651"/>
            <a:ext cx="6286500" cy="822960"/>
          </a:xfrm>
          <a:prstGeom prst="rect">
            <a:avLst/>
          </a:prstGeom>
          <a:noFill/>
          <a:ln/>
        </p:spPr>
        <p:txBody>
          <a:bodyPr wrap="square" lIns="0" tIns="0" rIns="0" bIns="0" rtlCol="0" anchor="t"/>
          <a:lstStyle/>
          <a:p>
            <a:pPr marL="0" indent="0" algn="l">
              <a:lnSpc>
                <a:spcPts val="2150"/>
              </a:lnSpc>
              <a:buNone/>
            </a:pPr>
            <a:r>
              <a:rPr lang="en-US" sz="1350" dirty="0">
                <a:solidFill>
                  <a:srgbClr val="2A2742"/>
                </a:solidFill>
                <a:latin typeface="Arimo" pitchFamily="34" charset="0"/>
                <a:ea typeface="Arimo" pitchFamily="34" charset="-122"/>
                <a:cs typeface="Arimo" pitchFamily="34" charset="-120"/>
              </a:rPr>
              <a:t>Athlone's status under Ireland's spatial planning strategy enhances its role as an employment hub for the Midlands, attracting investment and employment opportunities</a:t>
            </a:r>
            <a:endParaRPr lang="en-US" sz="1350" dirty="0"/>
          </a:p>
        </p:txBody>
      </p:sp>
      <p:pic>
        <p:nvPicPr>
          <p:cNvPr id="7" name="Image 2" descr="preencoded.png"/>
          <p:cNvPicPr>
            <a:picLocks noChangeAspect="1"/>
          </p:cNvPicPr>
          <p:nvPr/>
        </p:nvPicPr>
        <p:blipFill>
          <a:blip r:embed="rId5"/>
          <a:stretch>
            <a:fillRect/>
          </a:stretch>
        </p:blipFill>
        <p:spPr>
          <a:xfrm>
            <a:off x="7315200" y="3408640"/>
            <a:ext cx="6629400" cy="685800"/>
          </a:xfrm>
          <a:prstGeom prst="rect">
            <a:avLst/>
          </a:prstGeom>
        </p:spPr>
      </p:pic>
      <p:sp>
        <p:nvSpPr>
          <p:cNvPr id="8" name="Text 3"/>
          <p:cNvSpPr/>
          <p:nvPr/>
        </p:nvSpPr>
        <p:spPr>
          <a:xfrm>
            <a:off x="7486650" y="4265890"/>
            <a:ext cx="2592824" cy="267891"/>
          </a:xfrm>
          <a:prstGeom prst="rect">
            <a:avLst/>
          </a:prstGeom>
          <a:noFill/>
          <a:ln/>
        </p:spPr>
        <p:txBody>
          <a:bodyPr wrap="none" lIns="0" tIns="0" rIns="0" bIns="0" rtlCol="0" anchor="t"/>
          <a:lstStyle/>
          <a:p>
            <a:pPr marL="0" indent="0" algn="l">
              <a:lnSpc>
                <a:spcPts val="2100"/>
              </a:lnSpc>
              <a:buNone/>
            </a:pPr>
            <a:r>
              <a:rPr lang="en-US" sz="1650" b="1" dirty="0">
                <a:solidFill>
                  <a:srgbClr val="2A2742"/>
                </a:solidFill>
                <a:latin typeface="Outfit Extra Bold" pitchFamily="34" charset="0"/>
                <a:ea typeface="Outfit Extra Bold" pitchFamily="34" charset="-122"/>
                <a:cs typeface="Outfit Extra Bold" pitchFamily="34" charset="-120"/>
              </a:rPr>
              <a:t>Infrastructure Investment</a:t>
            </a:r>
            <a:endParaRPr lang="en-US" sz="1650" dirty="0"/>
          </a:p>
        </p:txBody>
      </p:sp>
      <p:sp>
        <p:nvSpPr>
          <p:cNvPr id="9" name="Text 4"/>
          <p:cNvSpPr/>
          <p:nvPr/>
        </p:nvSpPr>
        <p:spPr>
          <a:xfrm>
            <a:off x="7486650" y="4636651"/>
            <a:ext cx="6286500" cy="548640"/>
          </a:xfrm>
          <a:prstGeom prst="rect">
            <a:avLst/>
          </a:prstGeom>
          <a:noFill/>
          <a:ln/>
        </p:spPr>
        <p:txBody>
          <a:bodyPr wrap="square" lIns="0" tIns="0" rIns="0" bIns="0" rtlCol="0" anchor="t"/>
          <a:lstStyle/>
          <a:p>
            <a:pPr marL="0" indent="0" algn="l">
              <a:lnSpc>
                <a:spcPts val="2150"/>
              </a:lnSpc>
              <a:buNone/>
            </a:pPr>
            <a:r>
              <a:rPr lang="en-US" sz="1350" dirty="0">
                <a:solidFill>
                  <a:srgbClr val="2A2742"/>
                </a:solidFill>
                <a:latin typeface="Arimo" pitchFamily="34" charset="0"/>
                <a:ea typeface="Arimo" pitchFamily="34" charset="-122"/>
                <a:cs typeface="Arimo" pitchFamily="34" charset="-120"/>
              </a:rPr>
              <a:t>Strategic investment in transport, digital connectivity, and public facilities strengthens labour demand and reduces barriers to employment</a:t>
            </a:r>
            <a:endParaRPr lang="en-US" sz="1350" dirty="0"/>
          </a:p>
        </p:txBody>
      </p:sp>
      <p:pic>
        <p:nvPicPr>
          <p:cNvPr id="10" name="Image 3" descr="preencoded.png"/>
          <p:cNvPicPr>
            <a:picLocks noChangeAspect="1"/>
          </p:cNvPicPr>
          <p:nvPr/>
        </p:nvPicPr>
        <p:blipFill>
          <a:blip r:embed="rId6"/>
          <a:stretch>
            <a:fillRect/>
          </a:stretch>
        </p:blipFill>
        <p:spPr>
          <a:xfrm>
            <a:off x="685800" y="5631061"/>
            <a:ext cx="6629400" cy="685800"/>
          </a:xfrm>
          <a:prstGeom prst="rect">
            <a:avLst/>
          </a:prstGeom>
        </p:spPr>
      </p:pic>
      <p:sp>
        <p:nvSpPr>
          <p:cNvPr id="11" name="Text 5"/>
          <p:cNvSpPr/>
          <p:nvPr/>
        </p:nvSpPr>
        <p:spPr>
          <a:xfrm>
            <a:off x="857250" y="6488311"/>
            <a:ext cx="2481739" cy="267891"/>
          </a:xfrm>
          <a:prstGeom prst="rect">
            <a:avLst/>
          </a:prstGeom>
          <a:noFill/>
          <a:ln/>
        </p:spPr>
        <p:txBody>
          <a:bodyPr wrap="none" lIns="0" tIns="0" rIns="0" bIns="0" rtlCol="0" anchor="t"/>
          <a:lstStyle/>
          <a:p>
            <a:pPr marL="0" indent="0" algn="l">
              <a:lnSpc>
                <a:spcPts val="2100"/>
              </a:lnSpc>
              <a:buNone/>
            </a:pPr>
            <a:r>
              <a:rPr lang="en-US" sz="1650" b="1" dirty="0">
                <a:solidFill>
                  <a:srgbClr val="2A2742"/>
                </a:solidFill>
                <a:latin typeface="Outfit Extra Bold" pitchFamily="34" charset="0"/>
                <a:ea typeface="Outfit Extra Bold" pitchFamily="34" charset="-122"/>
                <a:cs typeface="Outfit Extra Bold" pitchFamily="34" charset="-120"/>
              </a:rPr>
              <a:t>Decentralisation Policies</a:t>
            </a:r>
            <a:endParaRPr lang="en-US" sz="1650" dirty="0"/>
          </a:p>
        </p:txBody>
      </p:sp>
      <p:sp>
        <p:nvSpPr>
          <p:cNvPr id="12" name="Text 6"/>
          <p:cNvSpPr/>
          <p:nvPr/>
        </p:nvSpPr>
        <p:spPr>
          <a:xfrm>
            <a:off x="857250" y="6859072"/>
            <a:ext cx="6286500" cy="548640"/>
          </a:xfrm>
          <a:prstGeom prst="rect">
            <a:avLst/>
          </a:prstGeom>
          <a:noFill/>
          <a:ln/>
        </p:spPr>
        <p:txBody>
          <a:bodyPr wrap="square" lIns="0" tIns="0" rIns="0" bIns="0" rtlCol="0" anchor="t"/>
          <a:lstStyle/>
          <a:p>
            <a:pPr marL="0" indent="0" algn="l">
              <a:lnSpc>
                <a:spcPts val="2150"/>
              </a:lnSpc>
              <a:buNone/>
            </a:pPr>
            <a:r>
              <a:rPr lang="en-US" sz="1350" dirty="0">
                <a:solidFill>
                  <a:srgbClr val="2A2742"/>
                </a:solidFill>
                <a:latin typeface="Arimo" pitchFamily="34" charset="0"/>
                <a:ea typeface="Arimo" pitchFamily="34" charset="-122"/>
                <a:cs typeface="Arimo" pitchFamily="34" charset="-120"/>
              </a:rPr>
              <a:t>Relocation of government functions and services to Athlone creates employment whilst reducing structural unemployment in the region</a:t>
            </a:r>
            <a:endParaRPr lang="en-US" sz="1350" dirty="0"/>
          </a:p>
        </p:txBody>
      </p:sp>
      <p:pic>
        <p:nvPicPr>
          <p:cNvPr id="13" name="Image 4" descr="preencoded.png"/>
          <p:cNvPicPr>
            <a:picLocks noChangeAspect="1"/>
          </p:cNvPicPr>
          <p:nvPr/>
        </p:nvPicPr>
        <p:blipFill>
          <a:blip r:embed="rId7"/>
          <a:stretch>
            <a:fillRect/>
          </a:stretch>
        </p:blipFill>
        <p:spPr>
          <a:xfrm>
            <a:off x="7315200" y="5631061"/>
            <a:ext cx="6629400" cy="685800"/>
          </a:xfrm>
          <a:prstGeom prst="rect">
            <a:avLst/>
          </a:prstGeom>
        </p:spPr>
      </p:pic>
      <p:sp>
        <p:nvSpPr>
          <p:cNvPr id="14" name="Text 7"/>
          <p:cNvSpPr/>
          <p:nvPr/>
        </p:nvSpPr>
        <p:spPr>
          <a:xfrm>
            <a:off x="7486650" y="6488311"/>
            <a:ext cx="6286500" cy="1097280"/>
          </a:xfrm>
          <a:prstGeom prst="rect">
            <a:avLst/>
          </a:prstGeom>
          <a:noFill/>
          <a:ln/>
        </p:spPr>
        <p:txBody>
          <a:bodyPr wrap="square" lIns="0" tIns="0" rIns="0" bIns="0" rtlCol="0" anchor="t"/>
          <a:lstStyle/>
          <a:p>
            <a:pPr marL="0" indent="0" algn="l">
              <a:lnSpc>
                <a:spcPts val="2150"/>
              </a:lnSpc>
              <a:buNone/>
            </a:pPr>
            <a:r>
              <a:rPr lang="en-US" sz="1350" dirty="0">
                <a:solidFill>
                  <a:srgbClr val="2A2742"/>
                </a:solidFill>
                <a:latin typeface="Arimo" pitchFamily="34" charset="0"/>
                <a:ea typeface="Arimo" pitchFamily="34" charset="-122"/>
                <a:cs typeface="Arimo" pitchFamily="34" charset="-120"/>
              </a:rPr>
              <a:t>This spatial approach is consistent with EU cohesion policy principles discussed by Romanian regional economist Ionescu and Moldovan economist Stratan, recognising that addressing unemployment requires strategic investment in regional economic capacity alongside individual activation measures.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735925"/>
            <a:ext cx="10493812" cy="620078"/>
          </a:xfrm>
          <a:prstGeom prst="rect">
            <a:avLst/>
          </a:prstGeom>
          <a:noFill/>
          <a:ln/>
        </p:spPr>
        <p:txBody>
          <a:bodyPr wrap="none" lIns="0" tIns="0" rIns="0" bIns="0" rtlCol="0" anchor="t"/>
          <a:lstStyle/>
          <a:p>
            <a:pPr marL="0" indent="0" algn="l">
              <a:lnSpc>
                <a:spcPts val="4850"/>
              </a:lnSpc>
              <a:buNone/>
            </a:pPr>
            <a:r>
              <a:rPr lang="en-US" sz="3900" b="1" dirty="0">
                <a:solidFill>
                  <a:srgbClr val="231971"/>
                </a:solidFill>
                <a:latin typeface="Outfit Extra Bold" pitchFamily="34" charset="0"/>
                <a:ea typeface="Outfit Extra Bold" pitchFamily="34" charset="-122"/>
                <a:cs typeface="Outfit Extra Bold" pitchFamily="34" charset="-120"/>
              </a:rPr>
              <a:t>Key Policy Instruments: An Integrated System</a:t>
            </a:r>
            <a:endParaRPr lang="en-US" sz="3900" dirty="0"/>
          </a:p>
        </p:txBody>
      </p:sp>
      <p:sp>
        <p:nvSpPr>
          <p:cNvPr id="3" name="Text 1"/>
          <p:cNvSpPr/>
          <p:nvPr/>
        </p:nvSpPr>
        <p:spPr>
          <a:xfrm>
            <a:off x="2551748" y="2446258"/>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Activation Services</a:t>
            </a:r>
            <a:endParaRPr lang="en-US" sz="1950" dirty="0"/>
          </a:p>
        </p:txBody>
      </p:sp>
      <p:sp>
        <p:nvSpPr>
          <p:cNvPr id="4" name="Text 2"/>
          <p:cNvSpPr/>
          <p:nvPr/>
        </p:nvSpPr>
        <p:spPr>
          <a:xfrm>
            <a:off x="793790" y="2875478"/>
            <a:ext cx="4238863" cy="317540"/>
          </a:xfrm>
          <a:prstGeom prst="rect">
            <a:avLst/>
          </a:prstGeom>
          <a:noFill/>
          <a:ln/>
        </p:spPr>
        <p:txBody>
          <a:bodyPr wrap="none" lIns="0" tIns="0" rIns="0" bIns="0" rtlCol="0" anchor="t"/>
          <a:lstStyle/>
          <a:p>
            <a:pPr marL="0" indent="0" algn="r">
              <a:lnSpc>
                <a:spcPts val="2500"/>
              </a:lnSpc>
              <a:buNone/>
            </a:pPr>
            <a:r>
              <a:rPr lang="en-US" sz="1550" dirty="0">
                <a:solidFill>
                  <a:srgbClr val="2A2742"/>
                </a:solidFill>
                <a:latin typeface="Arimo" pitchFamily="34" charset="0"/>
                <a:ea typeface="Arimo" pitchFamily="34" charset="-122"/>
                <a:cs typeface="Arimo" pitchFamily="34" charset="-120"/>
              </a:rPr>
              <a:t>Intreo case management and job-matching</a:t>
            </a:r>
            <a:endParaRPr lang="en-US" sz="1550" dirty="0"/>
          </a:p>
        </p:txBody>
      </p:sp>
      <p:pic>
        <p:nvPicPr>
          <p:cNvPr id="5" name="Image 0" descr="preencoded.png"/>
          <p:cNvPicPr>
            <a:picLocks noChangeAspect="1"/>
          </p:cNvPicPr>
          <p:nvPr/>
        </p:nvPicPr>
        <p:blipFill>
          <a:blip r:embed="rId3"/>
          <a:stretch>
            <a:fillRect/>
          </a:stretch>
        </p:blipFill>
        <p:spPr>
          <a:xfrm>
            <a:off x="5032653" y="1752838"/>
            <a:ext cx="4564975" cy="4564975"/>
          </a:xfrm>
          <a:prstGeom prst="rect">
            <a:avLst/>
          </a:prstGeom>
        </p:spPr>
      </p:pic>
      <p:pic>
        <p:nvPicPr>
          <p:cNvPr id="6" name="Image 1" descr="preencoded.png"/>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224528" y="3204746"/>
            <a:ext cx="279083" cy="279083"/>
          </a:xfrm>
          <a:prstGeom prst="rect">
            <a:avLst/>
          </a:prstGeom>
        </p:spPr>
      </p:pic>
      <p:sp>
        <p:nvSpPr>
          <p:cNvPr id="7" name="Text 3"/>
          <p:cNvSpPr/>
          <p:nvPr/>
        </p:nvSpPr>
        <p:spPr>
          <a:xfrm>
            <a:off x="9597628" y="204096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Skills Development</a:t>
            </a:r>
            <a:endParaRPr lang="en-US" sz="1950" dirty="0"/>
          </a:p>
        </p:txBody>
      </p:sp>
      <p:sp>
        <p:nvSpPr>
          <p:cNvPr id="8" name="Text 4"/>
          <p:cNvSpPr/>
          <p:nvPr/>
        </p:nvSpPr>
        <p:spPr>
          <a:xfrm>
            <a:off x="9597628" y="2470190"/>
            <a:ext cx="4238982" cy="317540"/>
          </a:xfrm>
          <a:prstGeom prst="rect">
            <a:avLst/>
          </a:prstGeom>
          <a:noFill/>
          <a:ln/>
        </p:spPr>
        <p:txBody>
          <a:bodyPr wrap="non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ETB training and apprenticeships</a:t>
            </a:r>
            <a:endParaRPr lang="en-US" sz="1550" dirty="0"/>
          </a:p>
        </p:txBody>
      </p:sp>
      <p:pic>
        <p:nvPicPr>
          <p:cNvPr id="9" name="Image 2" descr="preencoded.png"/>
          <p:cNvPicPr>
            <a:picLocks noChangeAspect="1"/>
          </p:cNvPicPr>
          <p:nvPr/>
        </p:nvPicPr>
        <p:blipFill>
          <a:blip r:embed="rId6"/>
          <a:stretch>
            <a:fillRect/>
          </a:stretch>
        </p:blipFill>
        <p:spPr>
          <a:xfrm>
            <a:off x="5032653" y="1752838"/>
            <a:ext cx="4564975" cy="4564975"/>
          </a:xfrm>
          <a:prstGeom prst="rect">
            <a:avLst/>
          </a:prstGeom>
        </p:spPr>
      </p:pic>
      <p:pic>
        <p:nvPicPr>
          <p:cNvPr id="10" name="Image 3" descr="preencoded.png"/>
          <p:cNvPicPr>
            <a:picLocks noChangeAspect="1"/>
          </p:cNvPicPr>
          <p:nvPr/>
        </p:nvPicPr>
        <p:blipFill>
          <a:blip r:embed="rId4">
            <a:extLst>
              <a:ext uri="{96DAC541-7B7A-43D3-8B79-37D633B846F1}">
                <asvg:svgBlip xmlns="" xmlns:asvg="http://schemas.microsoft.com/office/drawing/2016/SVG/main" r:embed="rId7"/>
              </a:ext>
            </a:extLst>
          </a:blip>
          <a:stretch>
            <a:fillRect/>
          </a:stretch>
        </p:blipFill>
        <p:spPr>
          <a:xfrm>
            <a:off x="7538740" y="2777669"/>
            <a:ext cx="279083" cy="279083"/>
          </a:xfrm>
          <a:prstGeom prst="rect">
            <a:avLst/>
          </a:prstGeom>
        </p:spPr>
      </p:pic>
      <p:sp>
        <p:nvSpPr>
          <p:cNvPr id="11" name="Text 5"/>
          <p:cNvSpPr/>
          <p:nvPr/>
        </p:nvSpPr>
        <p:spPr>
          <a:xfrm>
            <a:off x="9994463" y="36618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Enterprise Support</a:t>
            </a:r>
            <a:endParaRPr lang="en-US" sz="1950" dirty="0"/>
          </a:p>
        </p:txBody>
      </p:sp>
      <p:sp>
        <p:nvSpPr>
          <p:cNvPr id="12" name="Text 6"/>
          <p:cNvSpPr/>
          <p:nvPr/>
        </p:nvSpPr>
        <p:spPr>
          <a:xfrm>
            <a:off x="9994463" y="4091107"/>
            <a:ext cx="3842147" cy="317540"/>
          </a:xfrm>
          <a:prstGeom prst="rect">
            <a:avLst/>
          </a:prstGeom>
          <a:noFill/>
          <a:ln/>
        </p:spPr>
        <p:txBody>
          <a:bodyPr wrap="non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LEO grants and incubation</a:t>
            </a:r>
            <a:endParaRPr lang="en-US" sz="1550" dirty="0"/>
          </a:p>
        </p:txBody>
      </p:sp>
      <p:pic>
        <p:nvPicPr>
          <p:cNvPr id="13" name="Image 4" descr="preencoded.png"/>
          <p:cNvPicPr>
            <a:picLocks noChangeAspect="1"/>
          </p:cNvPicPr>
          <p:nvPr/>
        </p:nvPicPr>
        <p:blipFill>
          <a:blip r:embed="rId8"/>
          <a:stretch>
            <a:fillRect/>
          </a:stretch>
        </p:blipFill>
        <p:spPr>
          <a:xfrm>
            <a:off x="5032653" y="1752838"/>
            <a:ext cx="4564975" cy="4564975"/>
          </a:xfrm>
          <a:prstGeom prst="rect">
            <a:avLst/>
          </a:prstGeom>
        </p:spPr>
      </p:pic>
      <p:pic>
        <p:nvPicPr>
          <p:cNvPr id="14" name="Image 5" descr="preencoded.png"/>
          <p:cNvPicPr>
            <a:picLocks noChangeAspect="1"/>
          </p:cNvPicPr>
          <p:nvPr/>
        </p:nvPicPr>
        <p:blipFill>
          <a:blip r:embed="rId4">
            <a:extLst>
              <a:ext uri="{96DAC541-7B7A-43D3-8B79-37D633B846F1}">
                <asvg:svgBlip xmlns="" xmlns:asvg="http://schemas.microsoft.com/office/drawing/2016/SVG/main" r:embed="rId9"/>
              </a:ext>
            </a:extLst>
          </a:blip>
          <a:stretch>
            <a:fillRect/>
          </a:stretch>
        </p:blipFill>
        <p:spPr>
          <a:xfrm>
            <a:off x="8350984" y="3895665"/>
            <a:ext cx="279083" cy="279083"/>
          </a:xfrm>
          <a:prstGeom prst="rect">
            <a:avLst/>
          </a:prstGeom>
        </p:spPr>
      </p:pic>
      <p:sp>
        <p:nvSpPr>
          <p:cNvPr id="15" name="Text 7"/>
          <p:cNvSpPr/>
          <p:nvPr/>
        </p:nvSpPr>
        <p:spPr>
          <a:xfrm>
            <a:off x="9597628" y="5282803"/>
            <a:ext cx="2620208" cy="310158"/>
          </a:xfrm>
          <a:prstGeom prst="rect">
            <a:avLst/>
          </a:prstGeom>
          <a:noFill/>
          <a:ln/>
        </p:spPr>
        <p:txBody>
          <a:bodyPr wrap="none" lIns="0" tIns="0" rIns="0" bIns="0" rtlCol="0" anchor="t"/>
          <a:lstStyle/>
          <a:p>
            <a:pPr marL="0" indent="0" algn="l">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Regional Development</a:t>
            </a:r>
            <a:endParaRPr lang="en-US" sz="1950" dirty="0"/>
          </a:p>
        </p:txBody>
      </p:sp>
      <p:sp>
        <p:nvSpPr>
          <p:cNvPr id="16" name="Text 8"/>
          <p:cNvSpPr/>
          <p:nvPr/>
        </p:nvSpPr>
        <p:spPr>
          <a:xfrm>
            <a:off x="9597628" y="5712023"/>
            <a:ext cx="4238982" cy="317540"/>
          </a:xfrm>
          <a:prstGeom prst="rect">
            <a:avLst/>
          </a:prstGeom>
          <a:noFill/>
          <a:ln/>
        </p:spPr>
        <p:txBody>
          <a:bodyPr wrap="non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Infrastructure and spatial planning</a:t>
            </a:r>
            <a:endParaRPr lang="en-US" sz="1550" dirty="0"/>
          </a:p>
        </p:txBody>
      </p:sp>
      <p:pic>
        <p:nvPicPr>
          <p:cNvPr id="17" name="Image 6" descr="preencoded.png"/>
          <p:cNvPicPr>
            <a:picLocks noChangeAspect="1"/>
          </p:cNvPicPr>
          <p:nvPr/>
        </p:nvPicPr>
        <p:blipFill>
          <a:blip r:embed="rId10"/>
          <a:stretch>
            <a:fillRect/>
          </a:stretch>
        </p:blipFill>
        <p:spPr>
          <a:xfrm>
            <a:off x="5032653" y="1752838"/>
            <a:ext cx="4564975" cy="4564975"/>
          </a:xfrm>
          <a:prstGeom prst="rect">
            <a:avLst/>
          </a:prstGeom>
        </p:spPr>
      </p:pic>
      <p:pic>
        <p:nvPicPr>
          <p:cNvPr id="18" name="Image 7" descr="preencoded.png"/>
          <p:cNvPicPr>
            <a:picLocks noChangeAspect="1"/>
          </p:cNvPicPr>
          <p:nvPr/>
        </p:nvPicPr>
        <p:blipFill>
          <a:blip r:embed="rId4">
            <a:extLst>
              <a:ext uri="{96DAC541-7B7A-43D3-8B79-37D633B846F1}">
                <asvg:svgBlip xmlns="" xmlns:asvg="http://schemas.microsoft.com/office/drawing/2016/SVG/main" r:embed="rId12"/>
              </a:ext>
            </a:extLst>
          </a:blip>
          <a:stretch>
            <a:fillRect/>
          </a:stretch>
        </p:blipFill>
        <p:spPr>
          <a:xfrm>
            <a:off x="7538740" y="5013662"/>
            <a:ext cx="279083" cy="279083"/>
          </a:xfrm>
          <a:prstGeom prst="rect">
            <a:avLst/>
          </a:prstGeom>
        </p:spPr>
      </p:pic>
      <p:sp>
        <p:nvSpPr>
          <p:cNvPr id="19" name="Text 9"/>
          <p:cNvSpPr/>
          <p:nvPr/>
        </p:nvSpPr>
        <p:spPr>
          <a:xfrm>
            <a:off x="2551748" y="4877514"/>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2A2742"/>
                </a:solidFill>
                <a:latin typeface="Outfit Extra Bold" pitchFamily="34" charset="0"/>
                <a:ea typeface="Outfit Extra Bold" pitchFamily="34" charset="-122"/>
                <a:cs typeface="Outfit Extra Bold" pitchFamily="34" charset="-120"/>
              </a:rPr>
              <a:t>Social Inclusion</a:t>
            </a:r>
            <a:endParaRPr lang="en-US" sz="1950" dirty="0"/>
          </a:p>
        </p:txBody>
      </p:sp>
      <p:sp>
        <p:nvSpPr>
          <p:cNvPr id="20" name="Text 10"/>
          <p:cNvSpPr/>
          <p:nvPr/>
        </p:nvSpPr>
        <p:spPr>
          <a:xfrm>
            <a:off x="793790" y="5306735"/>
            <a:ext cx="4238863" cy="317540"/>
          </a:xfrm>
          <a:prstGeom prst="rect">
            <a:avLst/>
          </a:prstGeom>
          <a:noFill/>
          <a:ln/>
        </p:spPr>
        <p:txBody>
          <a:bodyPr wrap="none" lIns="0" tIns="0" rIns="0" bIns="0" rtlCol="0" anchor="t"/>
          <a:lstStyle/>
          <a:p>
            <a:pPr marL="0" indent="0" algn="r">
              <a:lnSpc>
                <a:spcPts val="2500"/>
              </a:lnSpc>
              <a:buNone/>
            </a:pPr>
            <a:r>
              <a:rPr lang="en-US" sz="1550" dirty="0">
                <a:solidFill>
                  <a:srgbClr val="2A2742"/>
                </a:solidFill>
                <a:latin typeface="Arimo" pitchFamily="34" charset="0"/>
                <a:ea typeface="Arimo" pitchFamily="34" charset="-122"/>
                <a:cs typeface="Arimo" pitchFamily="34" charset="-120"/>
              </a:rPr>
              <a:t>Targeted supports for vulnerable groups</a:t>
            </a:r>
            <a:endParaRPr lang="en-US" sz="1550" dirty="0"/>
          </a:p>
        </p:txBody>
      </p:sp>
      <p:pic>
        <p:nvPicPr>
          <p:cNvPr id="21" name="Image 8" descr="preencoded.png"/>
          <p:cNvPicPr>
            <a:picLocks noChangeAspect="1"/>
          </p:cNvPicPr>
          <p:nvPr/>
        </p:nvPicPr>
        <p:blipFill>
          <a:blip r:embed="rId13"/>
          <a:stretch>
            <a:fillRect/>
          </a:stretch>
        </p:blipFill>
        <p:spPr>
          <a:xfrm>
            <a:off x="5032653" y="1752838"/>
            <a:ext cx="4564975" cy="4564975"/>
          </a:xfrm>
          <a:prstGeom prst="rect">
            <a:avLst/>
          </a:prstGeom>
        </p:spPr>
      </p:pic>
      <p:pic>
        <p:nvPicPr>
          <p:cNvPr id="22" name="Image 9" descr="preencoded.png"/>
          <p:cNvPicPr>
            <a:picLocks noChangeAspect="1"/>
          </p:cNvPicPr>
          <p:nvPr/>
        </p:nvPicPr>
        <p:blipFill>
          <a:blip r:embed="rId4">
            <a:extLst>
              <a:ext uri="{96DAC541-7B7A-43D3-8B79-37D633B846F1}">
                <asvg:svgBlip xmlns="" xmlns:asvg="http://schemas.microsoft.com/office/drawing/2016/SVG/main" r:embed="rId15"/>
              </a:ext>
            </a:extLst>
          </a:blip>
          <a:stretch>
            <a:fillRect/>
          </a:stretch>
        </p:blipFill>
        <p:spPr>
          <a:xfrm>
            <a:off x="6224528" y="4586585"/>
            <a:ext cx="279083" cy="279083"/>
          </a:xfrm>
          <a:prstGeom prst="rect">
            <a:avLst/>
          </a:prstGeom>
        </p:spPr>
      </p:pic>
      <p:sp>
        <p:nvSpPr>
          <p:cNvPr id="23" name="Text 11"/>
          <p:cNvSpPr/>
          <p:nvPr/>
        </p:nvSpPr>
        <p:spPr>
          <a:xfrm>
            <a:off x="793790" y="654105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A2742"/>
                </a:solidFill>
                <a:latin typeface="Arimo" pitchFamily="34" charset="0"/>
                <a:ea typeface="Arimo" pitchFamily="34" charset="-122"/>
                <a:cs typeface="Arimo" pitchFamily="34" charset="-120"/>
              </a:rPr>
              <a:t>Unemployment in Athlone is addressed not through a single policy instrument, but via an integrated activation system that links welfare provision, training delivery, enterprise support, and regional development planning. Each element reinforces the others, creating a comprehensive response to unemployment.</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102525"/>
          </a:xfrm>
          <a:prstGeom prst="rect">
            <a:avLst/>
          </a:prstGeom>
        </p:spPr>
      </p:pic>
      <p:sp>
        <p:nvSpPr>
          <p:cNvPr id="3" name="Text 0"/>
          <p:cNvSpPr/>
          <p:nvPr/>
        </p:nvSpPr>
        <p:spPr>
          <a:xfrm>
            <a:off x="672703" y="2564963"/>
            <a:ext cx="8470463" cy="525661"/>
          </a:xfrm>
          <a:prstGeom prst="rect">
            <a:avLst/>
          </a:prstGeom>
          <a:noFill/>
          <a:ln/>
        </p:spPr>
        <p:txBody>
          <a:bodyPr wrap="none" lIns="0" tIns="0" rIns="0" bIns="0" rtlCol="0" anchor="t"/>
          <a:lstStyle/>
          <a:p>
            <a:pPr marL="0" indent="0" algn="l">
              <a:lnSpc>
                <a:spcPts val="4100"/>
              </a:lnSpc>
              <a:buNone/>
            </a:pPr>
            <a:r>
              <a:rPr lang="en-US" sz="3300" b="1" dirty="0">
                <a:solidFill>
                  <a:srgbClr val="231971"/>
                </a:solidFill>
                <a:latin typeface="Outfit Extra Bold" pitchFamily="34" charset="0"/>
                <a:ea typeface="Outfit Extra Bold" pitchFamily="34" charset="-122"/>
                <a:cs typeface="Outfit Extra Bold" pitchFamily="34" charset="-120"/>
              </a:rPr>
              <a:t>Synthesis: A Model of Integrated Activation</a:t>
            </a:r>
            <a:endParaRPr lang="en-US" sz="3300" dirty="0"/>
          </a:p>
        </p:txBody>
      </p:sp>
      <p:sp>
        <p:nvSpPr>
          <p:cNvPr id="4" name="Text 1"/>
          <p:cNvSpPr/>
          <p:nvPr/>
        </p:nvSpPr>
        <p:spPr>
          <a:xfrm>
            <a:off x="924997" y="3532108"/>
            <a:ext cx="13032700" cy="538163"/>
          </a:xfrm>
          <a:prstGeom prst="rect">
            <a:avLst/>
          </a:prstGeom>
          <a:noFill/>
          <a:ln/>
        </p:spPr>
        <p:txBody>
          <a:bodyPr wrap="square" lIns="0" tIns="0" rIns="0" bIns="0" rtlCol="0" anchor="t"/>
          <a:lstStyle/>
          <a:p>
            <a:pPr marL="0" indent="0" algn="l">
              <a:lnSpc>
                <a:spcPts val="2100"/>
              </a:lnSpc>
              <a:buNone/>
            </a:pPr>
            <a:r>
              <a:rPr lang="en-US" sz="1300" dirty="0">
                <a:solidFill>
                  <a:srgbClr val="2A2742"/>
                </a:solidFill>
                <a:latin typeface="Arimo" pitchFamily="34" charset="0"/>
                <a:ea typeface="Arimo" pitchFamily="34" charset="-122"/>
                <a:cs typeface="Arimo" pitchFamily="34" charset="-120"/>
              </a:rPr>
              <a:t>The Athlone model prioritises </a:t>
            </a:r>
            <a:r>
              <a:rPr lang="en-US" sz="1300" b="1" dirty="0">
                <a:solidFill>
                  <a:srgbClr val="2A2742"/>
                </a:solidFill>
                <a:latin typeface="Arimo" pitchFamily="34" charset="0"/>
                <a:ea typeface="Arimo" pitchFamily="34" charset="-122"/>
                <a:cs typeface="Arimo" pitchFamily="34" charset="-120"/>
              </a:rPr>
              <a:t>employability enhancement</a:t>
            </a:r>
            <a:r>
              <a:rPr lang="en-US" sz="1300" dirty="0">
                <a:solidFill>
                  <a:srgbClr val="2A2742"/>
                </a:solidFill>
                <a:latin typeface="Arimo" pitchFamily="34" charset="0"/>
                <a:ea typeface="Arimo" pitchFamily="34" charset="-122"/>
                <a:cs typeface="Arimo" pitchFamily="34" charset="-120"/>
              </a:rPr>
              <a:t>, </a:t>
            </a:r>
            <a:r>
              <a:rPr lang="en-US" sz="1300" b="1" dirty="0">
                <a:solidFill>
                  <a:srgbClr val="2A2742"/>
                </a:solidFill>
                <a:latin typeface="Arimo" pitchFamily="34" charset="0"/>
                <a:ea typeface="Arimo" pitchFamily="34" charset="-122"/>
                <a:cs typeface="Arimo" pitchFamily="34" charset="-120"/>
              </a:rPr>
              <a:t>skills adaptation</a:t>
            </a:r>
            <a:r>
              <a:rPr lang="en-US" sz="1300" dirty="0">
                <a:solidFill>
                  <a:srgbClr val="2A2742"/>
                </a:solidFill>
                <a:latin typeface="Arimo" pitchFamily="34" charset="0"/>
                <a:ea typeface="Arimo" pitchFamily="34" charset="-122"/>
                <a:cs typeface="Arimo" pitchFamily="34" charset="-120"/>
              </a:rPr>
              <a:t>, and </a:t>
            </a:r>
            <a:r>
              <a:rPr lang="en-US" sz="1300" b="1" dirty="0">
                <a:solidFill>
                  <a:srgbClr val="2A2742"/>
                </a:solidFill>
                <a:latin typeface="Arimo" pitchFamily="34" charset="0"/>
                <a:ea typeface="Arimo" pitchFamily="34" charset="-122"/>
                <a:cs typeface="Arimo" pitchFamily="34" charset="-120"/>
              </a:rPr>
              <a:t>local economic capacity building</a:t>
            </a:r>
            <a:r>
              <a:rPr lang="en-US" sz="1300" dirty="0">
                <a:solidFill>
                  <a:srgbClr val="2A2742"/>
                </a:solidFill>
                <a:latin typeface="Arimo" pitchFamily="34" charset="0"/>
                <a:ea typeface="Arimo" pitchFamily="34" charset="-122"/>
                <a:cs typeface="Arimo" pitchFamily="34" charset="-120"/>
              </a:rPr>
              <a:t>, situating the town within Ireland's broader success in maintaining comparatively low unemployment rates.</a:t>
            </a:r>
            <a:endParaRPr lang="en-US" sz="1300" dirty="0"/>
          </a:p>
        </p:txBody>
      </p:sp>
      <p:sp>
        <p:nvSpPr>
          <p:cNvPr id="5" name="Shape 2"/>
          <p:cNvSpPr/>
          <p:nvPr/>
        </p:nvSpPr>
        <p:spPr>
          <a:xfrm>
            <a:off x="672703" y="3342918"/>
            <a:ext cx="22860" cy="916543"/>
          </a:xfrm>
          <a:prstGeom prst="rect">
            <a:avLst/>
          </a:prstGeom>
          <a:solidFill>
            <a:srgbClr val="5E4CE6"/>
          </a:solidFill>
          <a:ln/>
        </p:spPr>
      </p:sp>
      <p:sp>
        <p:nvSpPr>
          <p:cNvPr id="6" name="Text 3"/>
          <p:cNvSpPr/>
          <p:nvPr/>
        </p:nvSpPr>
        <p:spPr>
          <a:xfrm>
            <a:off x="672703" y="4616768"/>
            <a:ext cx="2522934" cy="315278"/>
          </a:xfrm>
          <a:prstGeom prst="rect">
            <a:avLst/>
          </a:prstGeom>
          <a:noFill/>
          <a:ln/>
        </p:spPr>
        <p:txBody>
          <a:bodyPr wrap="none" lIns="0" tIns="0" rIns="0" bIns="0" rtlCol="0" anchor="t"/>
          <a:lstStyle/>
          <a:p>
            <a:pPr marL="0" indent="0" algn="l">
              <a:lnSpc>
                <a:spcPts val="2450"/>
              </a:lnSpc>
              <a:buNone/>
            </a:pPr>
            <a:r>
              <a:rPr lang="en-US" sz="1950" b="1" dirty="0">
                <a:solidFill>
                  <a:srgbClr val="231971"/>
                </a:solidFill>
                <a:latin typeface="Outfit Extra Bold" pitchFamily="34" charset="0"/>
                <a:ea typeface="Outfit Extra Bold" pitchFamily="34" charset="-122"/>
                <a:cs typeface="Outfit Extra Bold" pitchFamily="34" charset="-120"/>
              </a:rPr>
              <a:t>Core Principles</a:t>
            </a:r>
            <a:endParaRPr lang="en-US" sz="1950" dirty="0"/>
          </a:p>
        </p:txBody>
      </p:sp>
      <p:sp>
        <p:nvSpPr>
          <p:cNvPr id="7" name="Text 4"/>
          <p:cNvSpPr/>
          <p:nvPr/>
        </p:nvSpPr>
        <p:spPr>
          <a:xfrm>
            <a:off x="672703" y="5100161"/>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Multi-level governance coordination</a:t>
            </a:r>
            <a:endParaRPr lang="en-US" sz="1300" dirty="0"/>
          </a:p>
        </p:txBody>
      </p:sp>
      <p:sp>
        <p:nvSpPr>
          <p:cNvPr id="8" name="Text 5"/>
          <p:cNvSpPr/>
          <p:nvPr/>
        </p:nvSpPr>
        <p:spPr>
          <a:xfrm>
            <a:off x="672703" y="5428059"/>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Activation linked to income support</a:t>
            </a:r>
            <a:endParaRPr lang="en-US" sz="1300" dirty="0"/>
          </a:p>
        </p:txBody>
      </p:sp>
      <p:sp>
        <p:nvSpPr>
          <p:cNvPr id="9" name="Text 6"/>
          <p:cNvSpPr/>
          <p:nvPr/>
        </p:nvSpPr>
        <p:spPr>
          <a:xfrm>
            <a:off x="672703" y="5755958"/>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Human capital investment</a:t>
            </a:r>
            <a:endParaRPr lang="en-US" sz="1300" dirty="0"/>
          </a:p>
        </p:txBody>
      </p:sp>
      <p:sp>
        <p:nvSpPr>
          <p:cNvPr id="10" name="Text 7"/>
          <p:cNvSpPr/>
          <p:nvPr/>
        </p:nvSpPr>
        <p:spPr>
          <a:xfrm>
            <a:off x="672703" y="6083856"/>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Endogenous enterprise development</a:t>
            </a:r>
            <a:endParaRPr lang="en-US" sz="1300" dirty="0"/>
          </a:p>
        </p:txBody>
      </p:sp>
      <p:sp>
        <p:nvSpPr>
          <p:cNvPr id="11" name="Text 8"/>
          <p:cNvSpPr/>
          <p:nvPr/>
        </p:nvSpPr>
        <p:spPr>
          <a:xfrm>
            <a:off x="672703" y="6411754"/>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Social inclusion alongside efficiency</a:t>
            </a:r>
            <a:endParaRPr lang="en-US" sz="1300" dirty="0"/>
          </a:p>
        </p:txBody>
      </p:sp>
      <p:sp>
        <p:nvSpPr>
          <p:cNvPr id="12" name="Text 9"/>
          <p:cNvSpPr/>
          <p:nvPr/>
        </p:nvSpPr>
        <p:spPr>
          <a:xfrm>
            <a:off x="7527965" y="4616768"/>
            <a:ext cx="2522934" cy="315278"/>
          </a:xfrm>
          <a:prstGeom prst="rect">
            <a:avLst/>
          </a:prstGeom>
          <a:noFill/>
          <a:ln/>
        </p:spPr>
        <p:txBody>
          <a:bodyPr wrap="none" lIns="0" tIns="0" rIns="0" bIns="0" rtlCol="0" anchor="t"/>
          <a:lstStyle/>
          <a:p>
            <a:pPr marL="0" indent="0" algn="l">
              <a:lnSpc>
                <a:spcPts val="2450"/>
              </a:lnSpc>
              <a:buNone/>
            </a:pPr>
            <a:r>
              <a:rPr lang="en-US" sz="1950" b="1" dirty="0">
                <a:solidFill>
                  <a:srgbClr val="231971"/>
                </a:solidFill>
                <a:latin typeface="Outfit Extra Bold" pitchFamily="34" charset="0"/>
                <a:ea typeface="Outfit Extra Bold" pitchFamily="34" charset="-122"/>
                <a:cs typeface="Outfit Extra Bold" pitchFamily="34" charset="-120"/>
              </a:rPr>
              <a:t>Policy Implications</a:t>
            </a:r>
            <a:endParaRPr lang="en-US" sz="1950" dirty="0"/>
          </a:p>
        </p:txBody>
      </p:sp>
      <p:sp>
        <p:nvSpPr>
          <p:cNvPr id="13" name="Text 10"/>
          <p:cNvSpPr/>
          <p:nvPr/>
        </p:nvSpPr>
        <p:spPr>
          <a:xfrm>
            <a:off x="7527965" y="5100161"/>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Single-instrument approaches prove insufficient</a:t>
            </a:r>
            <a:endParaRPr lang="en-US" sz="1300" dirty="0"/>
          </a:p>
        </p:txBody>
      </p:sp>
      <p:sp>
        <p:nvSpPr>
          <p:cNvPr id="14" name="Text 11"/>
          <p:cNvSpPr/>
          <p:nvPr/>
        </p:nvSpPr>
        <p:spPr>
          <a:xfrm>
            <a:off x="7527965" y="5428059"/>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Regional context shapes policy effectiveness</a:t>
            </a:r>
            <a:endParaRPr lang="en-US" sz="1300" dirty="0"/>
          </a:p>
        </p:txBody>
      </p:sp>
      <p:sp>
        <p:nvSpPr>
          <p:cNvPr id="15" name="Text 12"/>
          <p:cNvSpPr/>
          <p:nvPr/>
        </p:nvSpPr>
        <p:spPr>
          <a:xfrm>
            <a:off x="7527965" y="5755958"/>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Integration across policy domains essential</a:t>
            </a:r>
            <a:endParaRPr lang="en-US" sz="1300" dirty="0"/>
          </a:p>
        </p:txBody>
      </p:sp>
      <p:sp>
        <p:nvSpPr>
          <p:cNvPr id="16" name="Text 13"/>
          <p:cNvSpPr/>
          <p:nvPr/>
        </p:nvSpPr>
        <p:spPr>
          <a:xfrm>
            <a:off x="7527965" y="6083856"/>
            <a:ext cx="6437352" cy="26908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2A2742"/>
                </a:solidFill>
                <a:latin typeface="Arimo" pitchFamily="34" charset="0"/>
                <a:ea typeface="Arimo" pitchFamily="34" charset="-122"/>
                <a:cs typeface="Arimo" pitchFamily="34" charset="-120"/>
              </a:rPr>
              <a:t>Balance between activation and social protection necessary</a:t>
            </a:r>
            <a:endParaRPr lang="en-US" sz="1300" dirty="0"/>
          </a:p>
        </p:txBody>
      </p:sp>
      <p:sp>
        <p:nvSpPr>
          <p:cNvPr id="17" name="Shape 14"/>
          <p:cNvSpPr/>
          <p:nvPr/>
        </p:nvSpPr>
        <p:spPr>
          <a:xfrm>
            <a:off x="672703" y="7012922"/>
            <a:ext cx="13284994" cy="28575"/>
          </a:xfrm>
          <a:prstGeom prst="rect">
            <a:avLst/>
          </a:prstGeom>
          <a:solidFill>
            <a:srgbClr val="2A2742">
              <a:alpha val="50000"/>
            </a:srgbClr>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884</Words>
  <Application>Microsoft Office PowerPoint</Application>
  <PresentationFormat>Particularizare</PresentationFormat>
  <Paragraphs>99</Paragraphs>
  <Slides>9</Slides>
  <Notes>9</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9</vt:i4>
      </vt:variant>
    </vt:vector>
  </HeadingPairs>
  <TitlesOfParts>
    <vt:vector size="16" baseType="lpstr">
      <vt:lpstr>Calibri</vt:lpstr>
      <vt:lpstr>Arimo</vt:lpstr>
      <vt:lpstr>Outfit Extra Bold</vt:lpstr>
      <vt:lpstr>Times New Roman</vt:lpstr>
      <vt:lpstr>Outfit Light</vt:lpstr>
      <vt:lpstr>Arial</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
  <cp:lastModifiedBy>Expert</cp:lastModifiedBy>
  <cp:revision>4</cp:revision>
  <dcterms:created xsi:type="dcterms:W3CDTF">2025-12-29T18:37:04Z</dcterms:created>
  <dcterms:modified xsi:type="dcterms:W3CDTF">2025-12-29T19:26:53Z</dcterms:modified>
</cp:coreProperties>
</file>